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0.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2"/>
  </p:notesMasterIdLst>
  <p:handoutMasterIdLst>
    <p:handoutMasterId r:id="rId513"/>
  </p:handoutMasterIdLst>
  <p:sldIdLst>
    <p:sldId id="738" r:id="rId2"/>
    <p:sldId id="758" r:id="rId3"/>
    <p:sldId id="737" r:id="rId4"/>
    <p:sldId id="482" r:id="rId5"/>
    <p:sldId id="6581" r:id="rId6"/>
    <p:sldId id="1276" r:id="rId7"/>
    <p:sldId id="513" r:id="rId8"/>
    <p:sldId id="1230" r:id="rId9"/>
    <p:sldId id="515" r:id="rId10"/>
    <p:sldId id="1231" r:id="rId11"/>
    <p:sldId id="516" r:id="rId12"/>
    <p:sldId id="322" r:id="rId13"/>
    <p:sldId id="323" r:id="rId14"/>
    <p:sldId id="325" r:id="rId15"/>
    <p:sldId id="324" r:id="rId16"/>
    <p:sldId id="321" r:id="rId17"/>
    <p:sldId id="309" r:id="rId18"/>
    <p:sldId id="318" r:id="rId19"/>
    <p:sldId id="537" r:id="rId20"/>
    <p:sldId id="1226" r:id="rId21"/>
    <p:sldId id="913" r:id="rId22"/>
    <p:sldId id="1248" r:id="rId23"/>
    <p:sldId id="1238" r:id="rId24"/>
    <p:sldId id="1225" r:id="rId25"/>
    <p:sldId id="914" r:id="rId26"/>
    <p:sldId id="1249" r:id="rId27"/>
    <p:sldId id="1250" r:id="rId28"/>
    <p:sldId id="1279" r:id="rId29"/>
    <p:sldId id="1299" r:id="rId30"/>
    <p:sldId id="1294" r:id="rId31"/>
    <p:sldId id="1295" r:id="rId32"/>
    <p:sldId id="6604" r:id="rId33"/>
    <p:sldId id="917" r:id="rId34"/>
    <p:sldId id="918" r:id="rId35"/>
    <p:sldId id="920" r:id="rId36"/>
    <p:sldId id="1227" r:id="rId37"/>
    <p:sldId id="1237" r:id="rId38"/>
    <p:sldId id="1228" r:id="rId39"/>
    <p:sldId id="1229" r:id="rId40"/>
    <p:sldId id="1000" r:id="rId41"/>
    <p:sldId id="1001" r:id="rId42"/>
    <p:sldId id="6605" r:id="rId43"/>
    <p:sldId id="6606" r:id="rId44"/>
    <p:sldId id="1247" r:id="rId45"/>
    <p:sldId id="320" r:id="rId46"/>
    <p:sldId id="512" r:id="rId47"/>
    <p:sldId id="1290" r:id="rId48"/>
    <p:sldId id="1273" r:id="rId49"/>
    <p:sldId id="1270" r:id="rId50"/>
    <p:sldId id="1272" r:id="rId51"/>
    <p:sldId id="297" r:id="rId52"/>
    <p:sldId id="258" r:id="rId53"/>
    <p:sldId id="302" r:id="rId54"/>
    <p:sldId id="301" r:id="rId55"/>
    <p:sldId id="335" r:id="rId56"/>
    <p:sldId id="270" r:id="rId57"/>
    <p:sldId id="326" r:id="rId58"/>
    <p:sldId id="331" r:id="rId59"/>
    <p:sldId id="1300" r:id="rId60"/>
    <p:sldId id="276" r:id="rId61"/>
    <p:sldId id="1212" r:id="rId62"/>
    <p:sldId id="1213" r:id="rId63"/>
    <p:sldId id="1214" r:id="rId64"/>
    <p:sldId id="1215" r:id="rId65"/>
    <p:sldId id="1223" r:id="rId66"/>
    <p:sldId id="1224" r:id="rId67"/>
    <p:sldId id="367" r:id="rId68"/>
    <p:sldId id="363" r:id="rId69"/>
    <p:sldId id="361" r:id="rId70"/>
    <p:sldId id="357" r:id="rId71"/>
    <p:sldId id="443" r:id="rId72"/>
    <p:sldId id="373" r:id="rId73"/>
    <p:sldId id="444" r:id="rId74"/>
    <p:sldId id="442" r:id="rId75"/>
    <p:sldId id="1140" r:id="rId76"/>
    <p:sldId id="1141" r:id="rId77"/>
    <p:sldId id="1158" r:id="rId78"/>
    <p:sldId id="1159" r:id="rId79"/>
    <p:sldId id="1160" r:id="rId80"/>
    <p:sldId id="1161" r:id="rId81"/>
    <p:sldId id="1162" r:id="rId82"/>
    <p:sldId id="1163" r:id="rId83"/>
    <p:sldId id="1156" r:id="rId84"/>
    <p:sldId id="1157" r:id="rId85"/>
    <p:sldId id="1142" r:id="rId86"/>
    <p:sldId id="1143" r:id="rId87"/>
    <p:sldId id="1144" r:id="rId88"/>
    <p:sldId id="1145" r:id="rId89"/>
    <p:sldId id="6607" r:id="rId90"/>
    <p:sldId id="1146" r:id="rId91"/>
    <p:sldId id="1147" r:id="rId92"/>
    <p:sldId id="1148" r:id="rId93"/>
    <p:sldId id="1149" r:id="rId94"/>
    <p:sldId id="1150" r:id="rId95"/>
    <p:sldId id="1152" r:id="rId96"/>
    <p:sldId id="1153" r:id="rId97"/>
    <p:sldId id="6608" r:id="rId98"/>
    <p:sldId id="450" r:id="rId99"/>
    <p:sldId id="451" r:id="rId100"/>
    <p:sldId id="1198" r:id="rId101"/>
    <p:sldId id="452" r:id="rId102"/>
    <p:sldId id="459" r:id="rId103"/>
    <p:sldId id="460" r:id="rId104"/>
    <p:sldId id="417" r:id="rId105"/>
    <p:sldId id="453" r:id="rId106"/>
    <p:sldId id="462" r:id="rId107"/>
    <p:sldId id="418" r:id="rId108"/>
    <p:sldId id="998" r:id="rId109"/>
    <p:sldId id="999" r:id="rId110"/>
    <p:sldId id="441" r:id="rId111"/>
    <p:sldId id="419" r:id="rId112"/>
    <p:sldId id="437" r:id="rId113"/>
    <p:sldId id="785" r:id="rId114"/>
    <p:sldId id="438" r:id="rId115"/>
    <p:sldId id="1301" r:id="rId116"/>
    <p:sldId id="489" r:id="rId117"/>
    <p:sldId id="470" r:id="rId118"/>
    <p:sldId id="469" r:id="rId119"/>
    <p:sldId id="1168" r:id="rId120"/>
    <p:sldId id="1169" r:id="rId121"/>
    <p:sldId id="256" r:id="rId122"/>
    <p:sldId id="261" r:id="rId123"/>
    <p:sldId id="265" r:id="rId124"/>
    <p:sldId id="263" r:id="rId125"/>
    <p:sldId id="259" r:id="rId126"/>
    <p:sldId id="260" r:id="rId127"/>
    <p:sldId id="828" r:id="rId128"/>
    <p:sldId id="829" r:id="rId129"/>
    <p:sldId id="830" r:id="rId130"/>
    <p:sldId id="831" r:id="rId131"/>
    <p:sldId id="832" r:id="rId132"/>
    <p:sldId id="473" r:id="rId133"/>
    <p:sldId id="420" r:id="rId134"/>
    <p:sldId id="485" r:id="rId135"/>
    <p:sldId id="1002" r:id="rId136"/>
    <p:sldId id="1003" r:id="rId137"/>
    <p:sldId id="474" r:id="rId138"/>
    <p:sldId id="488" r:id="rId139"/>
    <p:sldId id="1004" r:id="rId140"/>
    <p:sldId id="1005" r:id="rId141"/>
    <p:sldId id="1277" r:id="rId142"/>
    <p:sldId id="1278" r:id="rId143"/>
    <p:sldId id="1170" r:id="rId144"/>
    <p:sldId id="471" r:id="rId145"/>
    <p:sldId id="476" r:id="rId146"/>
    <p:sldId id="487" r:id="rId147"/>
    <p:sldId id="1269" r:id="rId148"/>
    <p:sldId id="1246" r:id="rId149"/>
    <p:sldId id="1244" r:id="rId150"/>
    <p:sldId id="1245" r:id="rId151"/>
    <p:sldId id="1302" r:id="rId152"/>
    <p:sldId id="1303" r:id="rId153"/>
    <p:sldId id="1275" r:id="rId154"/>
    <p:sldId id="1309" r:id="rId155"/>
    <p:sldId id="1306" r:id="rId156"/>
    <p:sldId id="1307" r:id="rId157"/>
    <p:sldId id="1308" r:id="rId158"/>
    <p:sldId id="1304" r:id="rId159"/>
    <p:sldId id="6609" r:id="rId160"/>
    <p:sldId id="554" r:id="rId161"/>
    <p:sldId id="555" r:id="rId162"/>
    <p:sldId id="910" r:id="rId163"/>
    <p:sldId id="909" r:id="rId164"/>
    <p:sldId id="989" r:id="rId165"/>
    <p:sldId id="990" r:id="rId166"/>
    <p:sldId id="991" r:id="rId167"/>
    <p:sldId id="992" r:id="rId168"/>
    <p:sldId id="878" r:id="rId169"/>
    <p:sldId id="1286" r:id="rId170"/>
    <p:sldId id="1201" r:id="rId171"/>
    <p:sldId id="911" r:id="rId172"/>
    <p:sldId id="541" r:id="rId173"/>
    <p:sldId id="6610" r:id="rId174"/>
    <p:sldId id="6611" r:id="rId175"/>
    <p:sldId id="1200" r:id="rId176"/>
    <p:sldId id="881" r:id="rId177"/>
    <p:sldId id="1209" r:id="rId178"/>
    <p:sldId id="545" r:id="rId179"/>
    <p:sldId id="1204" r:id="rId180"/>
    <p:sldId id="546" r:id="rId181"/>
    <p:sldId id="547" r:id="rId182"/>
    <p:sldId id="548" r:id="rId183"/>
    <p:sldId id="549" r:id="rId184"/>
    <p:sldId id="882" r:id="rId185"/>
    <p:sldId id="550" r:id="rId186"/>
    <p:sldId id="551" r:id="rId187"/>
    <p:sldId id="552" r:id="rId188"/>
    <p:sldId id="553" r:id="rId189"/>
    <p:sldId id="6612" r:id="rId190"/>
    <p:sldId id="6613" r:id="rId191"/>
    <p:sldId id="1174" r:id="rId192"/>
    <p:sldId id="1191" r:id="rId193"/>
    <p:sldId id="1175" r:id="rId194"/>
    <p:sldId id="1203" r:id="rId195"/>
    <p:sldId id="1206" r:id="rId196"/>
    <p:sldId id="1176" r:id="rId197"/>
    <p:sldId id="1177" r:id="rId198"/>
    <p:sldId id="1178" r:id="rId199"/>
    <p:sldId id="1179" r:id="rId200"/>
    <p:sldId id="1182" r:id="rId201"/>
    <p:sldId id="1220" r:id="rId202"/>
    <p:sldId id="1184" r:id="rId203"/>
    <p:sldId id="1186" r:id="rId204"/>
    <p:sldId id="1187" r:id="rId205"/>
    <p:sldId id="1188" r:id="rId206"/>
    <p:sldId id="1189" r:id="rId207"/>
    <p:sldId id="1205" r:id="rId208"/>
    <p:sldId id="1190" r:id="rId209"/>
    <p:sldId id="1253" r:id="rId210"/>
    <p:sldId id="6614" r:id="rId211"/>
    <p:sldId id="1255" r:id="rId212"/>
    <p:sldId id="1256" r:id="rId213"/>
    <p:sldId id="1257" r:id="rId214"/>
    <p:sldId id="1287" r:id="rId215"/>
    <p:sldId id="1264" r:id="rId216"/>
    <p:sldId id="1265" r:id="rId217"/>
    <p:sldId id="1258" r:id="rId218"/>
    <p:sldId id="1259" r:id="rId219"/>
    <p:sldId id="1266" r:id="rId220"/>
    <p:sldId id="1261" r:id="rId221"/>
    <p:sldId id="1268" r:id="rId222"/>
    <p:sldId id="1262" r:id="rId223"/>
    <p:sldId id="1263" r:id="rId224"/>
    <p:sldId id="1251" r:id="rId225"/>
    <p:sldId id="1267" r:id="rId226"/>
    <p:sldId id="1239" r:id="rId227"/>
    <p:sldId id="783" r:id="rId228"/>
    <p:sldId id="956" r:id="rId229"/>
    <p:sldId id="957" r:id="rId230"/>
    <p:sldId id="958" r:id="rId231"/>
    <p:sldId id="935" r:id="rId232"/>
    <p:sldId id="936" r:id="rId233"/>
    <p:sldId id="993" r:id="rId234"/>
    <p:sldId id="994" r:id="rId235"/>
    <p:sldId id="937" r:id="rId236"/>
    <p:sldId id="938" r:id="rId237"/>
    <p:sldId id="939" r:id="rId238"/>
    <p:sldId id="940" r:id="rId239"/>
    <p:sldId id="941" r:id="rId240"/>
    <p:sldId id="942" r:id="rId241"/>
    <p:sldId id="943" r:id="rId242"/>
    <p:sldId id="944" r:id="rId243"/>
    <p:sldId id="945" r:id="rId244"/>
    <p:sldId id="946" r:id="rId245"/>
    <p:sldId id="947" r:id="rId246"/>
    <p:sldId id="948" r:id="rId247"/>
    <p:sldId id="949" r:id="rId248"/>
    <p:sldId id="950" r:id="rId249"/>
    <p:sldId id="951" r:id="rId250"/>
    <p:sldId id="952" r:id="rId251"/>
    <p:sldId id="953" r:id="rId252"/>
    <p:sldId id="954" r:id="rId253"/>
    <p:sldId id="955" r:id="rId254"/>
    <p:sldId id="959" r:id="rId255"/>
    <p:sldId id="960" r:id="rId256"/>
    <p:sldId id="961" r:id="rId257"/>
    <p:sldId id="968" r:id="rId258"/>
    <p:sldId id="969" r:id="rId259"/>
    <p:sldId id="970" r:id="rId260"/>
    <p:sldId id="971" r:id="rId261"/>
    <p:sldId id="962" r:id="rId262"/>
    <p:sldId id="986" r:id="rId263"/>
    <p:sldId id="987" r:id="rId264"/>
    <p:sldId id="978" r:id="rId265"/>
    <p:sldId id="973" r:id="rId266"/>
    <p:sldId id="266" r:id="rId267"/>
    <p:sldId id="979" r:id="rId268"/>
    <p:sldId id="974" r:id="rId269"/>
    <p:sldId id="975" r:id="rId270"/>
    <p:sldId id="976" r:id="rId271"/>
    <p:sldId id="977" r:id="rId272"/>
    <p:sldId id="983" r:id="rId273"/>
    <p:sldId id="984" r:id="rId274"/>
    <p:sldId id="985" r:id="rId275"/>
    <p:sldId id="1293" r:id="rId276"/>
    <p:sldId id="559" r:id="rId277"/>
    <p:sldId id="560" r:id="rId278"/>
    <p:sldId id="562" r:id="rId279"/>
    <p:sldId id="274" r:id="rId280"/>
    <p:sldId id="1284" r:id="rId281"/>
    <p:sldId id="563" r:id="rId282"/>
    <p:sldId id="1291" r:id="rId283"/>
    <p:sldId id="1165" r:id="rId284"/>
    <p:sldId id="1166" r:id="rId285"/>
    <p:sldId id="6615" r:id="rId286"/>
    <p:sldId id="1298" r:id="rId287"/>
    <p:sldId id="1297" r:id="rId288"/>
    <p:sldId id="1296" r:id="rId289"/>
    <p:sldId id="1038" r:id="rId290"/>
    <p:sldId id="1039" r:id="rId291"/>
    <p:sldId id="1040" r:id="rId292"/>
    <p:sldId id="1041" r:id="rId293"/>
    <p:sldId id="1042" r:id="rId294"/>
    <p:sldId id="1043" r:id="rId295"/>
    <p:sldId id="1044" r:id="rId296"/>
    <p:sldId id="1045" r:id="rId297"/>
    <p:sldId id="1046" r:id="rId298"/>
    <p:sldId id="1047" r:id="rId299"/>
    <p:sldId id="1048" r:id="rId300"/>
    <p:sldId id="1049" r:id="rId301"/>
    <p:sldId id="1050" r:id="rId302"/>
    <p:sldId id="1051" r:id="rId303"/>
    <p:sldId id="1052" r:id="rId304"/>
    <p:sldId id="1053" r:id="rId305"/>
    <p:sldId id="1054" r:id="rId306"/>
    <p:sldId id="1055" r:id="rId307"/>
    <p:sldId id="1280" r:id="rId308"/>
    <p:sldId id="1281" r:id="rId309"/>
    <p:sldId id="268" r:id="rId310"/>
    <p:sldId id="1289" r:id="rId311"/>
    <p:sldId id="1282" r:id="rId312"/>
    <p:sldId id="1241" r:id="rId313"/>
    <p:sldId id="811" r:id="rId314"/>
    <p:sldId id="812" r:id="rId315"/>
    <p:sldId id="818" r:id="rId316"/>
    <p:sldId id="819" r:id="rId317"/>
    <p:sldId id="821" r:id="rId318"/>
    <p:sldId id="822" r:id="rId319"/>
    <p:sldId id="823" r:id="rId320"/>
    <p:sldId id="824" r:id="rId321"/>
    <p:sldId id="825" r:id="rId322"/>
    <p:sldId id="385" r:id="rId323"/>
    <p:sldId id="566" r:id="rId324"/>
    <p:sldId id="6600" r:id="rId325"/>
    <p:sldId id="6601" r:id="rId326"/>
    <p:sldId id="6602" r:id="rId327"/>
    <p:sldId id="6603" r:id="rId328"/>
    <p:sldId id="1110" r:id="rId329"/>
    <p:sldId id="1056" r:id="rId330"/>
    <p:sldId id="1057" r:id="rId331"/>
    <p:sldId id="1058" r:id="rId332"/>
    <p:sldId id="1059" r:id="rId333"/>
    <p:sldId id="1060" r:id="rId334"/>
    <p:sldId id="1061" r:id="rId335"/>
    <p:sldId id="1062" r:id="rId336"/>
    <p:sldId id="1063" r:id="rId337"/>
    <p:sldId id="1064" r:id="rId338"/>
    <p:sldId id="1065" r:id="rId339"/>
    <p:sldId id="1066" r:id="rId340"/>
    <p:sldId id="1067" r:id="rId341"/>
    <p:sldId id="1068" r:id="rId342"/>
    <p:sldId id="1069" r:id="rId343"/>
    <p:sldId id="1070" r:id="rId344"/>
    <p:sldId id="1071" r:id="rId345"/>
    <p:sldId id="1072" r:id="rId346"/>
    <p:sldId id="1073" r:id="rId347"/>
    <p:sldId id="1074" r:id="rId348"/>
    <p:sldId id="1075" r:id="rId349"/>
    <p:sldId id="1076" r:id="rId350"/>
    <p:sldId id="1077" r:id="rId351"/>
    <p:sldId id="1078" r:id="rId352"/>
    <p:sldId id="1079" r:id="rId353"/>
    <p:sldId id="1080" r:id="rId354"/>
    <p:sldId id="1081" r:id="rId355"/>
    <p:sldId id="1082" r:id="rId356"/>
    <p:sldId id="1083" r:id="rId357"/>
    <p:sldId id="1084" r:id="rId358"/>
    <p:sldId id="1085" r:id="rId359"/>
    <p:sldId id="1086" r:id="rId360"/>
    <p:sldId id="1087" r:id="rId361"/>
    <p:sldId id="1088" r:id="rId362"/>
    <p:sldId id="1089" r:id="rId363"/>
    <p:sldId id="1090" r:id="rId364"/>
    <p:sldId id="1091" r:id="rId365"/>
    <p:sldId id="1092" r:id="rId366"/>
    <p:sldId id="1093" r:id="rId367"/>
    <p:sldId id="1094" r:id="rId368"/>
    <p:sldId id="1095" r:id="rId369"/>
    <p:sldId id="1096" r:id="rId370"/>
    <p:sldId id="1097" r:id="rId371"/>
    <p:sldId id="1098" r:id="rId372"/>
    <p:sldId id="1099" r:id="rId373"/>
    <p:sldId id="1100" r:id="rId374"/>
    <p:sldId id="1101" r:id="rId375"/>
    <p:sldId id="1102" r:id="rId376"/>
    <p:sldId id="1103" r:id="rId377"/>
    <p:sldId id="1104" r:id="rId378"/>
    <p:sldId id="1105" r:id="rId379"/>
    <p:sldId id="1106" r:id="rId380"/>
    <p:sldId id="1107" r:id="rId381"/>
    <p:sldId id="1108" r:id="rId382"/>
    <p:sldId id="1109" r:id="rId383"/>
    <p:sldId id="645" r:id="rId384"/>
    <p:sldId id="646" r:id="rId385"/>
    <p:sldId id="647" r:id="rId386"/>
    <p:sldId id="648" r:id="rId387"/>
    <p:sldId id="649" r:id="rId388"/>
    <p:sldId id="650" r:id="rId389"/>
    <p:sldId id="1009" r:id="rId390"/>
    <p:sldId id="651" r:id="rId391"/>
    <p:sldId id="652" r:id="rId392"/>
    <p:sldId id="653" r:id="rId393"/>
    <p:sldId id="654" r:id="rId394"/>
    <p:sldId id="655" r:id="rId395"/>
    <p:sldId id="656" r:id="rId396"/>
    <p:sldId id="657" r:id="rId397"/>
    <p:sldId id="658" r:id="rId398"/>
    <p:sldId id="659" r:id="rId399"/>
    <p:sldId id="660" r:id="rId400"/>
    <p:sldId id="661" r:id="rId401"/>
    <p:sldId id="662" r:id="rId402"/>
    <p:sldId id="664" r:id="rId403"/>
    <p:sldId id="665" r:id="rId404"/>
    <p:sldId id="666" r:id="rId405"/>
    <p:sldId id="667" r:id="rId406"/>
    <p:sldId id="668" r:id="rId407"/>
    <p:sldId id="669" r:id="rId408"/>
    <p:sldId id="670" r:id="rId409"/>
    <p:sldId id="671" r:id="rId410"/>
    <p:sldId id="672" r:id="rId411"/>
    <p:sldId id="673" r:id="rId412"/>
    <p:sldId id="674" r:id="rId413"/>
    <p:sldId id="675" r:id="rId414"/>
    <p:sldId id="676" r:id="rId415"/>
    <p:sldId id="677" r:id="rId416"/>
    <p:sldId id="678" r:id="rId417"/>
    <p:sldId id="679" r:id="rId418"/>
    <p:sldId id="680" r:id="rId419"/>
    <p:sldId id="681" r:id="rId420"/>
    <p:sldId id="682" r:id="rId421"/>
    <p:sldId id="684" r:id="rId422"/>
    <p:sldId id="685" r:id="rId423"/>
    <p:sldId id="686" r:id="rId424"/>
    <p:sldId id="687" r:id="rId425"/>
    <p:sldId id="688" r:id="rId426"/>
    <p:sldId id="689" r:id="rId427"/>
    <p:sldId id="690" r:id="rId428"/>
    <p:sldId id="691" r:id="rId429"/>
    <p:sldId id="692" r:id="rId430"/>
    <p:sldId id="693" r:id="rId431"/>
    <p:sldId id="694" r:id="rId432"/>
    <p:sldId id="695" r:id="rId433"/>
    <p:sldId id="696" r:id="rId434"/>
    <p:sldId id="697" r:id="rId435"/>
    <p:sldId id="698" r:id="rId436"/>
    <p:sldId id="699" r:id="rId437"/>
    <p:sldId id="700" r:id="rId438"/>
    <p:sldId id="701" r:id="rId439"/>
    <p:sldId id="702" r:id="rId440"/>
    <p:sldId id="703" r:id="rId441"/>
    <p:sldId id="704" r:id="rId442"/>
    <p:sldId id="705" r:id="rId443"/>
    <p:sldId id="706" r:id="rId444"/>
    <p:sldId id="707" r:id="rId445"/>
    <p:sldId id="708" r:id="rId446"/>
    <p:sldId id="709" r:id="rId447"/>
    <p:sldId id="710" r:id="rId448"/>
    <p:sldId id="711" r:id="rId449"/>
    <p:sldId id="1008" r:id="rId450"/>
    <p:sldId id="1037" r:id="rId451"/>
    <p:sldId id="1011" r:id="rId452"/>
    <p:sldId id="1012" r:id="rId453"/>
    <p:sldId id="1013" r:id="rId454"/>
    <p:sldId id="1014" r:id="rId455"/>
    <p:sldId id="1015" r:id="rId456"/>
    <p:sldId id="1016" r:id="rId457"/>
    <p:sldId id="1017" r:id="rId458"/>
    <p:sldId id="1018" r:id="rId459"/>
    <p:sldId id="1019" r:id="rId460"/>
    <p:sldId id="1020" r:id="rId461"/>
    <p:sldId id="1021" r:id="rId462"/>
    <p:sldId id="1022" r:id="rId463"/>
    <p:sldId id="1023" r:id="rId464"/>
    <p:sldId id="1024" r:id="rId465"/>
    <p:sldId id="1136" r:id="rId466"/>
    <p:sldId id="1137" r:id="rId467"/>
    <p:sldId id="1025" r:id="rId468"/>
    <p:sldId id="1026" r:id="rId469"/>
    <p:sldId id="1027" r:id="rId470"/>
    <p:sldId id="1028" r:id="rId471"/>
    <p:sldId id="1029" r:id="rId472"/>
    <p:sldId id="1030" r:id="rId473"/>
    <p:sldId id="1031" r:id="rId474"/>
    <p:sldId id="1032" r:id="rId475"/>
    <p:sldId id="1033" r:id="rId476"/>
    <p:sldId id="1034" r:id="rId477"/>
    <p:sldId id="1138" r:id="rId478"/>
    <p:sldId id="1036" r:id="rId479"/>
    <p:sldId id="1111" r:id="rId480"/>
    <p:sldId id="1112" r:id="rId481"/>
    <p:sldId id="1113" r:id="rId482"/>
    <p:sldId id="1114" r:id="rId483"/>
    <p:sldId id="1115" r:id="rId484"/>
    <p:sldId id="1116" r:id="rId485"/>
    <p:sldId id="1117" r:id="rId486"/>
    <p:sldId id="1118" r:id="rId487"/>
    <p:sldId id="1119" r:id="rId488"/>
    <p:sldId id="1120" r:id="rId489"/>
    <p:sldId id="1121" r:id="rId490"/>
    <p:sldId id="1122" r:id="rId491"/>
    <p:sldId id="1123" r:id="rId492"/>
    <p:sldId id="1124" r:id="rId493"/>
    <p:sldId id="1125" r:id="rId494"/>
    <p:sldId id="1126" r:id="rId495"/>
    <p:sldId id="1127" r:id="rId496"/>
    <p:sldId id="1128" r:id="rId497"/>
    <p:sldId id="1129" r:id="rId498"/>
    <p:sldId id="1130" r:id="rId499"/>
    <p:sldId id="1131" r:id="rId500"/>
    <p:sldId id="1132" r:id="rId501"/>
    <p:sldId id="1133" r:id="rId502"/>
    <p:sldId id="1232" r:id="rId503"/>
    <p:sldId id="1233" r:id="rId504"/>
    <p:sldId id="1234" r:id="rId505"/>
    <p:sldId id="1235" r:id="rId506"/>
    <p:sldId id="1288" r:id="rId507"/>
    <p:sldId id="1274" r:id="rId508"/>
    <p:sldId id="1218" r:id="rId509"/>
    <p:sldId id="1236" r:id="rId510"/>
    <p:sldId id="421" r:id="rId5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CDF505-2671-43EB-9143-44707FA1B58D}" v="12" dt="2023-06-29T11:59:49.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96301"/>
  </p:normalViewPr>
  <p:slideViewPr>
    <p:cSldViewPr snapToGrid="0" snapToObjects="1">
      <p:cViewPr>
        <p:scale>
          <a:sx n="67" d="100"/>
          <a:sy n="67" d="100"/>
        </p:scale>
        <p:origin x="966" y="45"/>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294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handoutMaster" Target="handoutMasters/handoutMaster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viewProps" Target="viewProps.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tableStyles" Target="tableStyles.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microsoft.com/office/2015/10/relationships/revisionInfo" Target="revisionInfo.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notesMaster" Target="notesMasters/notesMaster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theme" Target="theme/theme1.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microsoft.com/office/2016/11/relationships/changesInfo" Target="changesInfos/changesInfo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erid Group Inc." userId="3370d645744f8e4b" providerId="LiveId" clId="{3FCDF505-2671-43EB-9143-44707FA1B58D}"/>
    <pc:docChg chg="custSel delSld modSld">
      <pc:chgData name="Asterid Group Inc." userId="3370d645744f8e4b" providerId="LiveId" clId="{3FCDF505-2671-43EB-9143-44707FA1B58D}" dt="2023-06-29T11:59:51.345" v="18" actId="47"/>
      <pc:docMkLst>
        <pc:docMk/>
      </pc:docMkLst>
      <pc:sldChg chg="del">
        <pc:chgData name="Asterid Group Inc." userId="3370d645744f8e4b" providerId="LiveId" clId="{3FCDF505-2671-43EB-9143-44707FA1B58D}" dt="2023-06-29T11:58:58.657" v="13" actId="47"/>
        <pc:sldMkLst>
          <pc:docMk/>
          <pc:sldMk cId="2951853059" sldId="526"/>
        </pc:sldMkLst>
      </pc:sldChg>
      <pc:sldChg chg="del">
        <pc:chgData name="Asterid Group Inc." userId="3370d645744f8e4b" providerId="LiveId" clId="{3FCDF505-2671-43EB-9143-44707FA1B58D}" dt="2023-06-29T11:58:59.370" v="14" actId="47"/>
        <pc:sldMkLst>
          <pc:docMk/>
          <pc:sldMk cId="157638114" sldId="534"/>
        </pc:sldMkLst>
      </pc:sldChg>
      <pc:sldChg chg="del">
        <pc:chgData name="Asterid Group Inc." userId="3370d645744f8e4b" providerId="LiveId" clId="{3FCDF505-2671-43EB-9143-44707FA1B58D}" dt="2023-06-29T11:59:14.756" v="15" actId="47"/>
        <pc:sldMkLst>
          <pc:docMk/>
          <pc:sldMk cId="98787609" sldId="535"/>
        </pc:sldMkLst>
      </pc:sldChg>
      <pc:sldChg chg="del">
        <pc:chgData name="Asterid Group Inc." userId="3370d645744f8e4b" providerId="LiveId" clId="{3FCDF505-2671-43EB-9143-44707FA1B58D}" dt="2023-06-29T11:59:15.583" v="16" actId="47"/>
        <pc:sldMkLst>
          <pc:docMk/>
          <pc:sldMk cId="1559237215" sldId="536"/>
        </pc:sldMkLst>
      </pc:sldChg>
      <pc:sldChg chg="delSp modSp mod">
        <pc:chgData name="Asterid Group Inc." userId="3370d645744f8e4b" providerId="LiveId" clId="{3FCDF505-2671-43EB-9143-44707FA1B58D}" dt="2023-06-29T11:43:51.129" v="6" actId="478"/>
        <pc:sldMkLst>
          <pc:docMk/>
          <pc:sldMk cId="1015966898" sldId="537"/>
        </pc:sldMkLst>
        <pc:spChg chg="mod">
          <ac:chgData name="Asterid Group Inc." userId="3370d645744f8e4b" providerId="LiveId" clId="{3FCDF505-2671-43EB-9143-44707FA1B58D}" dt="2023-06-29T11:43:46.898" v="4" actId="20577"/>
          <ac:spMkLst>
            <pc:docMk/>
            <pc:sldMk cId="1015966898" sldId="537"/>
            <ac:spMk id="2" creationId="{00000000-0000-0000-0000-000000000000}"/>
          </ac:spMkLst>
        </pc:spChg>
        <pc:spChg chg="del mod">
          <ac:chgData name="Asterid Group Inc." userId="3370d645744f8e4b" providerId="LiveId" clId="{3FCDF505-2671-43EB-9143-44707FA1B58D}" dt="2023-06-29T11:43:51.129" v="6" actId="478"/>
          <ac:spMkLst>
            <pc:docMk/>
            <pc:sldMk cId="1015966898" sldId="537"/>
            <ac:spMk id="3" creationId="{00000000-0000-0000-0000-000000000000}"/>
          </ac:spMkLst>
        </pc:spChg>
      </pc:sldChg>
      <pc:sldChg chg="del">
        <pc:chgData name="Asterid Group Inc." userId="3370d645744f8e4b" providerId="LiveId" clId="{3FCDF505-2671-43EB-9143-44707FA1B58D}" dt="2023-06-29T11:56:41.254" v="8" actId="47"/>
        <pc:sldMkLst>
          <pc:docMk/>
          <pc:sldMk cId="2057434953" sldId="538"/>
        </pc:sldMkLst>
      </pc:sldChg>
      <pc:sldChg chg="del">
        <pc:chgData name="Asterid Group Inc." userId="3370d645744f8e4b" providerId="LiveId" clId="{3FCDF505-2671-43EB-9143-44707FA1B58D}" dt="2023-06-29T11:56:42.296" v="9" actId="47"/>
        <pc:sldMkLst>
          <pc:docMk/>
          <pc:sldMk cId="2108428829" sldId="539"/>
        </pc:sldMkLst>
      </pc:sldChg>
      <pc:sldChg chg="del">
        <pc:chgData name="Asterid Group Inc." userId="3370d645744f8e4b" providerId="LiveId" clId="{3FCDF505-2671-43EB-9143-44707FA1B58D}" dt="2023-06-29T11:56:27.125" v="7" actId="47"/>
        <pc:sldMkLst>
          <pc:docMk/>
          <pc:sldMk cId="3815881450" sldId="916"/>
        </pc:sldMkLst>
      </pc:sldChg>
      <pc:sldChg chg="del">
        <pc:chgData name="Asterid Group Inc." userId="3370d645744f8e4b" providerId="LiveId" clId="{3FCDF505-2671-43EB-9143-44707FA1B58D}" dt="2023-06-29T11:57:24.158" v="11" actId="47"/>
        <pc:sldMkLst>
          <pc:docMk/>
          <pc:sldMk cId="1982306555" sldId="1155"/>
        </pc:sldMkLst>
      </pc:sldChg>
      <pc:sldChg chg="del">
        <pc:chgData name="Asterid Group Inc." userId="3370d645744f8e4b" providerId="LiveId" clId="{3FCDF505-2671-43EB-9143-44707FA1B58D}" dt="2023-06-29T11:57:14.402" v="10" actId="47"/>
        <pc:sldMkLst>
          <pc:docMk/>
          <pc:sldMk cId="1227871519" sldId="1164"/>
        </pc:sldMkLst>
      </pc:sldChg>
      <pc:sldChg chg="del">
        <pc:chgData name="Asterid Group Inc." userId="3370d645744f8e4b" providerId="LiveId" clId="{3FCDF505-2671-43EB-9143-44707FA1B58D}" dt="2023-06-29T11:59:27.007" v="17" actId="47"/>
        <pc:sldMkLst>
          <pc:docMk/>
          <pc:sldMk cId="2551018859" sldId="1254"/>
        </pc:sldMkLst>
      </pc:sldChg>
      <pc:sldChg chg="del">
        <pc:chgData name="Asterid Group Inc." userId="3370d645744f8e4b" providerId="LiveId" clId="{3FCDF505-2671-43EB-9143-44707FA1B58D}" dt="2023-06-29T11:58:42.913" v="12" actId="47"/>
        <pc:sldMkLst>
          <pc:docMk/>
          <pc:sldMk cId="3560781113" sldId="1305"/>
        </pc:sldMkLst>
      </pc:sldChg>
      <pc:sldChg chg="del">
        <pc:chgData name="Asterid Group Inc." userId="3370d645744f8e4b" providerId="LiveId" clId="{3FCDF505-2671-43EB-9143-44707FA1B58D}" dt="2023-06-29T11:59:51.345" v="18" actId="47"/>
        <pc:sldMkLst>
          <pc:docMk/>
          <pc:sldMk cId="2511631608" sldId="13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ED0445-6BEB-C744-811E-21DB3B621AC3}" type="datetimeFigureOut">
              <a:rPr lang="en-US" smtClean="0"/>
              <a:t>6/29/2023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06289F-9812-C94A-BF35-E3F599890280}" type="slidenum">
              <a:rPr lang="en-US" smtClean="0"/>
              <a:t>‹#›</a:t>
            </a:fld>
            <a:endParaRPr lang="en-US"/>
          </a:p>
        </p:txBody>
      </p:sp>
    </p:spTree>
    <p:extLst>
      <p:ext uri="{BB962C8B-B14F-4D97-AF65-F5344CB8AC3E}">
        <p14:creationId xmlns:p14="http://schemas.microsoft.com/office/powerpoint/2010/main" val="383973453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1:14.50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2123 80 16383,'-77'0'0,"2"2"0,-3 2 0,-4 1 0,-1 0 0,10-3 0,14-2 0,18 0 0,13 0 0,2 0 0,2 0 0,-2 0 0,-2 0 0,0 0 0,0 0 0,4 0 0,4 0 0,4 0 0,1-1 0,-1-6 0,-1 1 0,-3-2 0,3 3 0,-3 0 0,0 1 0,1-1 0,-1 0 0,0 1 0,-2-1 0,0 1 0,0 1 0,0 0 0,-2-1 0,-2 1 0,-4-1 0,-2 1 0,-1-1 0,1 0 0,2 1 0,5 0 0,3 1 0,2 0 0,0 1 0,-2 1 0,1 0 0,-3 0 0,-1 0 0,1 0 0,0 0 0,0 0 0,-2 0 0,-4 0 0,-3 2 0,0 2 0,2 2 0,3-1 0,2-1 0,5-1 0,3-1 0,2 0 0,3-1 0,-12 0 0,5 1 0,-11-1 0,7 2 0,2 0 0,2-1 0,2 0 0,3-2 0,0 0 0,-1 0 0,3 0 0,-5 0 0,3 0 0,0 0 0,-2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5:18.90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2753 54 16383,'-70'0'0,"2"0"0,5 0 0,-12 0 0,-7 0 0,-4 0 0,3 0 0,11 0 0,9 0 0,10 0 0,9 0 0,4 0 0,5 0 0,4-1 0,0-1 0,5-2 0,2 0 0,0 1 0,1-1 0,1 2 0,0 1 0,0 1 0,0 0 0,0 0 0,0 0 0,2 0 0,1-1 0,-3-1 0,-6 0 0,-4 0 0,-6 2 0,-2 0 0,0 0 0,2 0 0,5 0 0,5 0 0,2 0 0,2 0 0,-2 0 0,-2 0 0,1 0 0,2 0 0,3 0 0,5 0 0,2 0 0,-3 0 0,2 0 0,-7 0 0,0 0 0,-3 0 0,-2 0 0,0 0 0,0 0 0,1 0 0,3 0 0,2 0 0,1 0 0,-1 0 0,-2 0 0,-2 0 0,2 0 0,0 0 0,0 0 0,2 0 0,1 0 0,-1 0 0,-5 0 0,-2 0 0,-6 0 0,-2 0 0,2 0 0,3 0 0,6 0 0,5 0 0,4 0 0,3 0 0,-6 0 0,8-1 0,-6-1 0,3-3 0,-2 3 0,-1-1 0,-2 3 0,4 0 0,-1 0 0,-1 0 0,0 0 0,1-1 0,3-1 0,-4 0 0,3-2 0,-1 3 0,-3-2 0,8 3 0,-4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5:54.69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953 1 16383,'-72'0'0,"2"0"0,19 0 0,-4 0 0,-1 0 0,-18 0 0,21 0 0,-10 0 0,27 0 0,-9 0 0,12 0 0,-13 0 0,13 0 0,-2 0 0,0 0 0,6 0 0,4 0 0,14 1 0,-1 12 0,1-8 0,-5 10 0,-7-13 0,2-1 0,1 2 0,5-1 0,3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5:57.83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1227 1 16383,'-58'0'0,"1"0"0,9 0 0,-4 0 0,-1 0 0,4 0 0,7 0 0,7 0 0,5 0 0,2 0 0,-1 0 0,0 0 0,-3 2 0,-5 1 0,-5 3 0,-3 0 0,-1-2 0,-2 1 0,1-3 0,-1 0 0,7 2 0,8-2 0,10 0 0,9 0 0,0 0 0,-3-1 0,-1 2 0,-6-3 0,5 0 0,-1 0 0,4 0 0,2 0 0,-4 4 0,4-2 0,-7 4 0,5-3 0,0-2 0,-1 1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6:32.8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2692 41 16383,'-79'0'0,"1"0"0,7 0 0,-14 0 0,-11 0 0,45 0 0,0 0 0,0 0 0,1 0 0,-44 0 0,7 0 0,12 0 0,16 0 0,12-1 0,11-1 0,4-1 0,3-2 0,2 0 0,4 1 0,4 0 0,3 2 0,2-3 0,-8 4 0,-1-2 0,-11 3 0,-2 0 0,-2 0 0,5 0 0,2 0 0,14 0 0,0 0 0,2 0 0,-2 0 0,-10 0 0,-1 0 0,1 0 0,-1 0 0,1 0 0,1 0 0,-1 0 0,1 0 0,0 0 0,0 0 0,0 0 0,0 0 0,-2 0 0,2 0 0,-2 0 0,2 0 0,2 0 0,-2 0 0,0 0 0,-3 0 0,-1 1 0,-1 1 0,3 0 0,1 0 0,1-1 0,0-1 0,-1 0 0,1 0 0,4 0 0,4 0 0,3 0 0,0 0 0,-1 0 0,0 0 0,-1 0 0,-2 0 0,4 0 0,-7 0 0,6 0 0,0 0 0,1 0 0,-3 0 0,4 0 0,-8 0 0,8 0 0,-5 0 0,3-2 0,2-1 0,-1-1 0,-1 1 0,1 1 0,-3 2 0,0 0 0,-1 0 0,2 0 0,2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6:50.50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0 16383,'0'0'0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6:54.15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2209 103 16383,'-60'0'0,"5"0"0,19 0 0,5 0 0,1 0 0,0 0 0,-1 0 0,-4 0 0,-17 0 0,14 0 0,-11 0 0,20 0 0,3 0 0,3 0 0,5 0 0,3-1 0,1-1 0,-6-3 0,5 3 0,-6-1 0,5 1 0,-2 0 0,-2 0 0,0 1 0,-5 1 0,-1 0 0,-3 0 0,-2 0 0,2 0 0,-1 0 0,-1 0 0,-1-1 0,-2-1 0,1-2 0,-1-2 0,-2 0 0,-1-2 0,-1 0 0,1 3 0,0-1 0,3 2 0,3 0 0,5 0 0,4 1 0,0 0 0,-1-1 0,-4 0 0,-2 1 0,-2-1 0,3 2 0,3 0 0,4 2 0,4 0 0,0 0 0,1 0 0,-2 0 0,-1 0 0,-1 0 0,0 0 0,3 0 0,1 0 0,2 0 0,-1 0 0,-1 0 0,-2 0 0,0 0 0,-4 0 0,10 0 0,-11 2 0,7 0 0,1 1 0,-8 0 0,14-1 0,-8 2 0,0-2 0,5 0 0,-10-2 0,6 0 0,1 0 0,-3 0 0,6 0 0,-5 0 0,2 0 0,-2 0 0,2 0 0,-1 0 0,-4 0 0,2 0 0,-7 0 0,11 0 0,-1 1 0,8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6:57.51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1328 90 16383,'-83'0'0,"5"0"0,17 0 0,5-2 0,4-2 0,6-3 0,4 1 0,3 0 0,4 0 0,4 2 0,6-1 0,7 1 0,5 3 0,-7-1 0,0 0 0,-8-2 0,0-1 0,2 1 0,0-1 0,-3-1 0,-1 2 0,-4-1 0,-2 1 0,1 2 0,3 1 0,4 1 0,4 0 0,5 0 0,2 0 0,0 0 0,-1 0 0,0 0 0,3 0 0,0 0 0,0 0 0,-1 0 0,0 0 0,-2 0 0,2 0 0,-1 0 0,0 0 0,2 0 0,-5 0 0,6 0 0,-8 0 0,4 0 0,2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7:01.348"/>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984 1 16383,'-53'0'0,"2"0"0,11 0 0,4 0 0,3 0 0,5 0 0,0 0 0,-2 0 0,-5 0 0,-4 0 0,-3 2 0,0 1 0,2 3 0,4 0 0,1-3 0,2-1 0,0-2 0,3 0 0,4 0 0,3 2 0,3 0 0,1 0 0,7-1 0,-8-1 0,7 0 0,-8 0 0,4 0 0,0 0 0,1 0 0,0 0 0,1 0 0,-4 0 0,0 0 0,-3 0 0,8 0 0,3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7:31.4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4759 117 16383,'-67'0'0,"-9"0"0,-15 0 0,34 0 0,-3 0 0,-8 1 0,-1 0 0,-8 2 0,-2 0 0,-2 1 0,-1 1 0,-1-1 0,1 0 0,2 0 0,1-2 0,6 0 0,3-1 0,8-1 0,3 0 0,-30-2 0,26-3 0,28 0 0,20-1 0,-5 3 0,-9 1 0,-17-1 0,-9-3 0,0-6 0,1-3 0,-2-1 0,1 2 0,4 3 0,4 4 0,0 2 0,-3-1 0,-8 1 0,0-1 0,0 2 0,6 2 0,12 0 0,8 2 0,9 0 0,5 0 0,1 0 0,-1 0 0,1 0 0,0 6 0,-9-4 0,-13 3 0,-20-5 0,-22 0 0,-12 0 0,-2 0 0,5 0 0,17 0 0,15 0 0,14 0 0,12 0 0,8 0 0,6 0 0,0 0 0,1 0 0,-4 0 0,-1 0 0,-2 0 0,2 0 0,2 0 0,1 0 0,1 0 0,-5 0 0,-5 0 0,-5 0 0,-3 0 0,2 0 0,6 0 0,10 0 0,6 0 0,-4 0 0,-3 0 0,-5 0 0,1 0 0,3 0 0,0 0 0,-2 0 0,-3 0 0,-3 0 0,-7 0 0,-3 0 0,-2 0 0,3 0 0,5 0 0,5 0 0,5 0 0,2 0 0,0 0 0,-3 0 0,-5 0 0,-3 0 0,0 0 0,2 0 0,9 0 0,6 0 0,-1 0 0,-4 0 0,-4 0 0,-5 0 0,5 0 0,1 0 0,5 0 0,1 0 0,3 0 0,-4 0 0,2 0 0,-1-1 0,-5-1 0,5-1 0,-8-1 0,6 2 0,0 1 0,4-1 0,-2-3 0,-1 3 0,-1-3 0,-3 5 0,9 0 0,53 0 0,-29 0 0,42 0 0,-50 0 0,-1 1 0,-1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8:06.7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3559 124 16383,'-88'-2'0,"-1"1"0,1-2 0,2 0 0,11-2 0,2-1 0,-2 0 0,1 0 0,9 0 0,1 1 0,-5 1 0,4 1 0,-20 0 0,-7-1 0,34 1 0,-13 1 0,19 1 0,-6 1 0,23 0 0,2 0 0,3 0 0,0 0 0,2 0 0,4-2 0,4 1 0,3-1 0,3-1 0,-1 2 0,-1-1 0,-2 0 0,-4 0 0,-3 0 0,-3-2 0,-1 1 0,1 1 0,4 0 0,4 2 0,4 0 0,2 0 0,-4 0 0,-3 0 0,-8 0 0,-4 0 0,-1 0 0,0 0 0,4 0 0,3 0 0,3 0 0,2 0 0,-2 0 0,10 0 0,-6 6 0,-5-5 0,-17 5 0,-10-6 0,-5 0 0,1 0 0,-6-1 0,-5-1 0,1 0 0,2 0 0,7 1 0,4 1 0,7 0 0,10 0 0,8 0 0,7 0 0,4 0 0,-1 0 0,1 0 0,-2-2 0,0 0 0,2 0 0,-1 0 0,2 2 0,-1 0 0,1 0 0,1 0 0,0 0 0,-10-4 0,6 1 0,-7-2 0,9 2 0,2 0 0,1 2 0,-4-1 0,0 2 0,-3 0 0,4 0 0,0 0 0,2 0 0,0 0 0,0 0 0,-3 0 0,-2 0 0,-1 0 0,1 0 0,5 0 0,0 0 0,-3 0 0,3 0 0,-4 0 0,5 0 0,0 0 0,-5-4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1:25.42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2134 34 16383,'-86'0'0,"4"0"0,28 0 0,0 0 0,2 0 0,5 0 0,4 0 0,3 0 0,5 0 0,5 0 0,1 0 0,5 0 0,-1 0 0,-4 0 0,-5 0 0,-5 0 0,-4 0 0,-1 0 0,3 0 0,3 0 0,8 0 0,6 0 0,5 0 0,4 0 0,2 0 0,-9 0 0,5 0 0,-5-1 0,6-1 0,1 0 0,-3 1 0,-4 1 0,-2 0 0,-2 0 0,1 0 0,1 0 0,2 0 0,5 0 0,1 0 0,2 0 0,-7 0 0,3 0 0,-17 0 0,11 0 0,-8-2 0,10 0 0,0 0 0,3-1 0,-1 1 0,0 0 0,-1 0 0,0 1 0,-1-1 0,2 0 0,2 1 0,4 1 0,-3 0 0,2 0 0,-3 0 0,1 0 0,3 0 0,-4 0 0,1 0 0,-3 0 0,2-2 0,1 0 0,-4 1 0,0-1 0,1 2 0,3 0 0,3 0 0,-2 0 0,-3 0 0,-3 0 0,-1 0 0,2 0 0,1 0 0,2 0 0,3 0 0,-2 0 0,2 0 0,-3 0 0,-1 0 0,6 0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8:15.0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5469 106 16383,'-81'0'0,"-1"0"0,1 0 0,-10 0 0,-7 0 0,46 0 0,1 0 0,-43 0 0,5 0 0,10 0 0,4 0 0,-8 0 0,-10 0 0,43 1 0,-1 0 0,-1 1 0,1 1 0,-36 2 0,17 0 0,25-3 0,23-1 0,14 2 0,-22 1 0,-9-3 0,-32-1 0,-12-5 0,-11-3 0,-5 0 0,1-1 0,15 0 0,14 0 0,16 2 0,3 0 0,19 4 0,5 1 0,12 2 0,4 0 0,-16 0 0,5 0 0,-8 0 0,18 0 0,-9 0 0,-12 0 0,-16 0 0,-14 1 0,-11 2 0,-3-1 0,-3 1 0,5-3 0,14 0 0,8 0 0,7 0 0,-2 0 0,-3 0 0,0 0 0,0 0 0,6 0 0,4 0 0,2 0 0,-2-1 0,-3-1 0,-4-3 0,4 1 0,8 1 0,13 2 0,3 1 0,-6 0 0,-15 0 0,-21 0 0,-15 0 0,-11 0 0,-4 0 0,6 0 0,6 0 0,8 0 0,5-2 0,2 0 0,5 0 0,6-2 0,10 0 0,10-2 0,10 0 0,3 1 0,1 1 0,-4 1 0,-4-1 0,-3 0 0,2 1 0,3 1 0,9 0 0,-5 2 0,0 0 0,-13 0 0,-7 0 0,-2 0 0,-2 0 0,5 0 0,2 0 0,3 0 0,5-2 0,5 1 0,6-1 0,6 0 0,-5 2 0,3 0 0,-3 0 0,-4 0 0,7 0 0,-5 0 0,6 0 0,-2 0 0,1 0 0,-6 0 0,1 0 0,-1 0 0,3 0 0,4 0 0,-2 0 0,-2 0 0,5 0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9:02.24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3061 1 16383,'-53'0'0,"4"0"0,16 0 0,5 0 0,4 0 0,4 0 0,0 0 0,-2 0 0,-2 0 0,-6 0 0,-2 0 0,-2 0 0,-1 0 0,-2 0 0,0 0 0,0 0 0,2 0 0,6 0 0,3 0 0,2 0 0,-1 1 0,-4 2 0,-2-1 0,-1 0 0,7-2 0,8 1 0,-6 13 0,-18-9 0,-22 8 0,-26-13 0,-1 0 0,8 0 0,15 0 0,16 0 0,11 0 0,6-2 0,5 0 0,3-1 0,4-2 0,3 1 0,5 0 0,-1 0 0,2 1 0,-11-1 0,-3 2 0,-3 0 0,1 2 0,8 0 0,5 0 0,3 0 0,-8 0 0,-3 0 0,-12 0 0,0 0 0,-2 0 0,1 0 0,3 0 0,4 0 0,2 0 0,0 0 0,0 0 0,-3 0 0,1 0 0,-3 0 0,0 0 0,0 0 0,0 0 0,3 2 0,-2 0 0,-3 2 0,-1 0 0,-1-2 0,0 3 0,1-1 0,3 0 0,4-1 0,4-2 0,3-1 0,2 2 0,1 0 0,-1-1 0,2 2 0,-2-1 0,3 0 0,-1 0 0,-2-2 0,1 0 0,2 0 0,1 0 0,2 0 0,-3 0 0,2 0 0,-2 0 0,-1 0 0,6 0 0,-9 0 0,9-1 0,-5-1 0,-2 0 0,5-1 0,-3 1 0,-1 0 0,4 0 0,-4-1 0,2 3 0,4-5 0,-7 3 0,3-1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9:19.73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676 0 16383,'-56'0'0,"7"0"0,25 0 0,2 0 0,1 0 0,3 0 0,-3 0 0,1 0 0,-2 0 0,-2 0 0,-3 0 0,-4 0 0,0 0 0,0 0 0,4 0 0,4 0 0,3 0 0,0 0 0,1 2 0,0 1 0,-1 1 0,0 0 0,1 0 0,1-2 0,5 2 0,-5-3 0,3 2 0,0-3 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9:23.2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1840 16 16383,'-50'0'0,"1"0"0,11 0 0,-1 0 0,-1 0 0,2 0 0,1 0 0,2 0 0,-2 0 0,-3-1 0,-5-2 0,-5 1 0,-1 0 0,-2 2 0,4 0 0,3-2 0,5 0 0,5 0 0,3 0 0,3 2 0,1 0 0,2 0 0,-1 0 0,-1 0 0,-1 0 0,2 0 0,3 0 0,1 0 0,0 0 0,-3 0 0,-2 0 0,-2 0 0,-1 0 0,-1 0 0,1 0 0,3 0 0,5 0 0,6 0 0,4 0 0,-1 0 0,-2 0 0,-2 0 0,-4 0 0,0 0 0,-1 0 0,-2 0 0,0 0 0,4 0 0,2 0 0,3 0 0,-1 0 0,-4 0 0,-5 0 0,-1 0 0,0 0 0,2 0 0,4 0 0,3 0 0,2 0 0,1 0 0,-1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9:29.3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1088 0 16383,'-54'0'0,"6"2"0,20 0 0,6 0 0,7 0 0,2-1 0,-5 1 0,-4 0 0,-8-1 0,-3-1 0,0 0 0,2 0 0,5 0 0,2 1 0,3 0 0,-1 3 0,0 1 0,-2 1 0,0-1 0,1-2 0,2-1 0,1-1 0,2-1 0,1 0 0,0 0 0,-1 0 0,-1 0 0,-2 0 0,1 0 0,3 1 0,2 1 0,-3 3 0,3-2 0,-7 4 0,2-3 0,-2 1 0,1-1 0,1 0 0,1 0 0,1-1 0,2 0 0,1 0 0,-5 0 0,6-1 0,-5-1 0,2-1 0,3 0 0,-4 0 0,-1 0 0,8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9:54.36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466 1 16383,'-56'0'0,"5"0"0,25 0 0,2 0 0,3 0 0,3 0 0,3 0 0,0 0 0,-6 0 0,3 0 0,-6 0 0,5 0 0,-1 2 0,2 0 0,1 1 0,3 1 0,-1-2 0,0 2 0,-1-3 0,-3 4 0,8-2 0,-1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40:12.6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2077 99 16383,'-62'0'0,"7"-3"0,25-1 0,1 0 0,0-3 0,-3 3 0,-5 0 0,-7-1 0,-5 3 0,-3-1 0,-1 2 0,4 1 0,2 0 0,1 0 0,3 0 0,4 0 0,6 0 0,7 0 0,6-1 0,5 0 0,1-4 0,1 1 0,-8-4 0,-3 4 0,-4-1 0,-4 1 0,-1 0 0,-3-1 0,-6 0 0,-2 1 0,-5 3 0,2 1 0,2 0 0,2 0 0,5 0 0,5 0 0,8 0 0,7 0 0,4 0 0,-9 0 0,1 0 0,-14 0 0,-1 1 0,-7 2 0,-1 1 0,2 0 0,5-2 0,4 0 0,0-2 0,-1 0 0,0 0 0,3 0 0,4 0 0,7 0 0,4 0 0,3 0 0,-2 0 0,-1-1 0,1-1 0,-2-2 0,0 0 0,-4-1 0,7 3 0,-3-3 0,9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40:17.8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2097 70 16383,'-61'0'0,"3"0"0,18 0 0,-3 0 0,3 0 0,1 0 0,-1 0 0,4 0 0,3 0 0,7 0 0,7 0 0,3 0 0,2 0 0,-4-4 0,3 0 0,-5 0 0,3 1 0,-3 3 0,-1 0 0,3-1 0,-1-1 0,7 0 0,-11 0 0,-3 2 0,-18-4 0,-6-2 0,-6-2 0,1-2 0,6 3 0,5 1 0,4 2 0,5 2 0,0 1 0,0 1 0,3 0 0,3 0 0,8 0 0,2 0 0,2 0 0,-1 0 0,-5 0 0,0 0 0,-2 0 0,0 0 0,2 0 0,-1 0 0,-1 0 0,-1 0 0,0 0 0,3 0 0,7 0 0,2 0 0,-6 0 0,2 0 0,-14 0 0,1 0 0,-6 0 0,-1 0 0,3 0 0,3 0 0,4 0 0,6 0 0,2 0 0,2 0 0,1 0 0,-2 0 0,-1 0 0,1 0 0,2 0 0,2 0 0,0 0 0,-2 0 0,0 0 0,-4 0 0,2 0 0,1 0 0,3 0 0,4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40:35.10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1840 83 16383,'-64'0'0,"3"0"0,22 0 0,-1 0 0,3 0 0,3 0 0,7 0 0,2 0 0,1 0 0,-1 0 0,-3 0 0,-4 0 0,1 0 0,4 0 0,6 0 0,9 0 0,-6 0 0,0 0 0,-12 0 0,2 0 0,-2 0 0,3 0 0,2 0 0,3 0 0,3 0 0,-2 0 0,0 0 0,-4 0 0,-4 0 0,-2 0 0,-2 0 0,1 0 0,1 0 0,2-2 0,1 0 0,2-1 0,4-2 0,4 1 0,1-1 0,1 1 0,0 1 0,-1 0 0,1 0 0,-2 1 0,0 0 0,3-1 0,-2 1 0,2 0 0,-3 0 0,1 1 0,-2 1 0,0 0 0,-1 0 0,-4 0 0,1 0 0,-1-1 0,1-1 0,5 0 0,4 0 0,-1-1 0,-1 0 0,-2-1 0,-4 1 0,-1 1 0,-1 0 0,1 0 0,2 0 0,5 0 0,3 0 0,-8 0 0,7 2 0,-9 0 0,5 0 0,0 0 0,-2 0 0,3 0 0,1 0 0,1 0 0,3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40:39.91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3298 98 16383,'-72'0'0,"-1"0"0,3 0 0,-9-3 0,-5-3 0,-6-4 0,1-1 0,3 0 0,7 3 0,4 3 0,3 1 0,3 2 0,-3-1 0,1 1 0,0 0 0,-1 0 0,4-1 0,0 1 0,0 2 0,1-2 0,4 0 0,6-1 0,7 1 0,6 2 0,5 0 0,4-1 0,6-1 0,3 0 0,-1-1 0,3 0 0,-2 1 0,2 1 0,3 1 0,0 0 0,2 0 0,-3 0 0,-2 0 0,-2 0 0,-3 0 0,2 0 0,-1 0 0,4 0 0,3 0 0,4 0 0,5 0 0,-10 0 0,-8 0 0,-12 0 0,-7 0 0,2 0 0,-2 0 0,1 0 0,2 0 0,-2 0 0,0 4 0,-1 2 0,-4 3 0,3 0 0,3-3 0,4-2 0,9-2 0,6-2 0,4 0 0,4 0 0,4 0 0,2 0 0,-5 0 0,3 2 0,-9 1 0,0 2 0,-1 1 0,0-2 0,3-2 0,10-2 0,-3 3 0,-2-2 0,1 2 0,-5-3 0,8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1:31.5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4775 149 16383,'-66'0'0,"-2"0"0,-6 0 0,-5 0 0,-3-1 0,6-3 0,8-3 0,5-2 0,-3 0 0,-11 2 0,-10 3 0,-10 2 0,-1 2 0,6 0 0,14 0 0,20 0 0,14 0 0,10 0 0,5-1 0,-1-1 0,-3 0 0,-5 0 0,-3 0 0,-3 0 0,0 0 0,1 0 0,4 1 0,3 1 0,3 0 0,1 0 0,3 0 0,3 0 0,2 0 0,1 0 0,9 0 0,-7 0 0,-6 0 0,-21 0 0,-23 0 0,-17 0 0,-5-4 0,3-3 0,13-2 0,14 0 0,11 5 0,6 3 0,9 1 0,5-2 0,5-1 0,1-1 0,0-1 0,1 1 0,0 0 0,5 1 0,1 0 0,4-2 0,1-1 0,1 1 0,-3-1 0,2 4 0,-11-1 0,-11 3 0,-13 2 0,-7 0 0,-10 0 0,-2 0 0,0-2 0,5 0 0,14 0 0,6 0 0,6 0 0,2 0 0,5 2 0,3 2 0,7 0 0,3-2 0,1 0 0,0-2 0,-3 0 0,-4 0 0,-4 0 0,-1 0 0,0 0 0,3 0 0,3 0 0,3 0 0,1 0 0,-2 0 0,0 0 0,-4 0 0,-5 0 0,-2 0 0,-2 0 0,6 0 0,4 0 0,11 0 0,-6 0 0,3 0 0,-12 0 0,-3 0 0,-5 0 0,0 0 0,0 0 0,4 0 0,5 0 0,2 0 0,2 0 0,0 0 0,0 0 0,-2 0 0,0 0 0,2 2 0,3 0 0,4-1 0,1 0 0,-10 1 0,3 0 0,-9 0 0,4 0 0,0-2 0,2 0 0,2 0 0,2 0 0,1 0 0,0 0 0,-2 0 0,9 0 0,-7 0 0,6 1 0,-7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1:54.76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4014 33 16383,'-57'0'0,"3"0"0,16 0 0,1 0 0,0 0 0,5 0 0,2 0 0,3-1 0,3-1 0,2 1 0,0-1 0,3 1 0,-1 1 0,4 0 0,1 0 0,-4-3 0,-11 3 0,-15-3 0,-11 3 0,-14 2 0,1 5 0,3 3 0,8 0 0,15-2 0,9-5 0,7-1 0,5-2 0,1 0 0,3 0 0,-1 0 0,0 0 0,-1 0 0,-2-1 0,0-2 0,0-1 0,-1 1 0,9 1 0,-6 1 0,0 1 0,-18 0 0,-12 0 0,-8 0 0,3 0 0,6 0 0,6 0 0,3 0 0,1 0 0,1 0 0,4 0 0,5 0 0,4 0 0,3 0 0,1 0 0,-1 0 0,1 0 0,-1 0 0,-1 0 0,0 0 0,9 0 0,-2 0 0,-8 0 0,-6 0 0,-12 0 0,4 0 0,7 0 0,3 0 0,2 0 0,1 0 0,0 0 0,-3 0 0,-4 0 0,-2 0 0,-2 0 0,-1 0 0,-3 0 0,2 0 0,1 1 0,5 2 0,15-1 0,3 4 0,0-2 0,-14-1 0,-18-2 0,-10-2 0,0-3 0,5-3 0,8-2 0,5 0 0,5-1 0,2 1 0,1 3 0,1 0 0,4 3 0,2 1 0,1 0 0,0 2 0,-1 0 0,-1 0 0,-3 0 0,1 0 0,1 0 0,5 0 0,8 0 0,-8 0 0,-4 0 0,-14 0 0,-1 0 0,3 0 0,8 0 0,3 0 0,1 0 0,0 0 0,0 0 0,0 0 0,3 0 0,1 0 0,2 0 0,1 0 0,0 0 0,-1 0 0,-1 0 0,2 0 0,2 0 0,-2 0 0,1 0 0,-1 0 0,1 2 0,3 0 0,-4 0 0,3-1 0,-6-1 0,7 0 0,-8 0 0,8 0 0,-5 0 0,0 0 0,7 0 0,-8 0 0,6 0 0,-4 0 0,1 0 0,2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2:36.65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1877 86 16383,'-60'0'0,"1"0"0,19 0 0,-3 0 0,1-4 0,1-1 0,1-3 0,0 1 0,0 0 0,-4 1 0,1 1 0,0 1 0,4 2 0,4-1 0,4 1 0,4 0 0,3 1 0,3 1 0,0 0 0,10 0 0,-9 0 0,9 0 0,-8-2 0,3 0 0,0-1 0,0 0 0,0-1 0,-1-1 0,0 1 0,-2 0 0,0 3 0,-1 0 0,1 1 0,-1 0 0,0 0 0,-2 0 0,1 0 0,-1 0 0,1 0 0,-2 0 0,-1 1 0,0 1 0,0 1 0,2 0 0,4-1 0,1 1 0,-1 0 0,-1-1 0,0-1 0,1-1 0,3 0 0,0 0 0,-1 0 0,-2 0 0,3 0 0,-2 0 0,0 0 0,5 0 0,-11 0 0,12 0 0,-6 0 0,0 0 0,2 0 0,-4 0 0,2 0 0,1 0 0,-2 0 0,1 0 0,0 0 0,-1 0 0,-2 0 0,1 0 0,2 0 0,1 0 0,0 0 0,0 0 0,-2 0 0,4 0 0,-3 0 0,-1 0 0,1 0 0,-4 0 0,5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3:01.4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687 0 16383,'-46'0'0,"6"0"0,25 0 0,0 0 0,-5 0 0,5 0 0,-6 0 0,9 0 0,-5 0 0,2 0 0,-3 0 0,0 0 0,-2 0 0,-2 0 0,2 0 0,3 0 0,2 0 0,-5 0 0,6 0 0,-4 0 0,2 0 0,4 0 0,-12 0 0,11 0 0,-8 0 0,5 0 0,0 0 0,0 0 0,-2 0 0,6 0 0,-8 0 0,0 0 0,-1 0 0,-4 0 0,6 0 0,8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3:10.4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1140 16 16383,'-48'0'0,"1"0"0,12 0 0,-4-1 0,-1-1 0,-4-1 0,-1 1 0,0 0 0,1 0 0,2 0 0,3 0 0,4 2 0,4 0 0,4 0 0,1 0 0,2 0 0,-2 0 0,1 0 0,0 0 0,4 0 0,3 0 0,0 0 0,6 0 0,-9 0 0,6 0 0,-9 0 0,6 0 0,1 0 0,1 0 0,1 0 0,-4 0 0,3 0 0,-1 0 0,2 0 0,1 1 0,-3 1 0,2 0 0,-1-1 0,-2-1 0,2 0 0,-1 2 0,1 0 0,1-1 0,-2 1 0,2-2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3:14.89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609 1 16383,'-56'0'0,"6"0"0,25 0 0,0 0 0,3 0 0,3 0 0,4 0 0,1 0 0,-1 0 0,-1 0 0,-2 0 0,1 0 0,0 0 0,2 0 0,-5 0 0,3 0 0,-5 0 0,7 0 0,1 0 0,-4 0 0,3 0 0,-3 0 0,3 0 0,0 0 0,-4 0 0,4 0 0,-2 0 0,2 0 0,-4 0 0,4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21:33:33.0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1124 9 16383,'-63'-2'0,"3"0"0,10-1 0,5 1 0,8 2 0,8 0 0,7 0 0,0 0 0,-1 0 0,-5 0 0,-3 0 0,-2 0 0,1 0 0,4 0 0,3 0 0,3 0 0,-2 0 0,0 0 0,0 0 0,0 0 0,3 0 0,-3 0 0,0 0 0,-1 0 0,0 0 0,3 0 0,2 0 0,4 1 0,2 1 0,-1 2 0,-1 1 0,-2 0 0,0 0 0,1-2 0,3 0 0,-3 0 0,1-2 0,-5 1 0,1-2 0,0 0 0,3 0 0,1 0 0,-3 0 0,4 0 0,-2 0 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D6F620-B154-3044-ACCD-C28B48477396}" type="datetimeFigureOut">
              <a:rPr lang="en-US" smtClean="0"/>
              <a:t>6/29/2023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8114FB-FC49-4147-862C-B5D90A16ED15}" type="slidenum">
              <a:rPr lang="en-US" smtClean="0"/>
              <a:t>‹#›</a:t>
            </a:fld>
            <a:endParaRPr lang="en-US"/>
          </a:p>
        </p:txBody>
      </p:sp>
    </p:spTree>
    <p:extLst>
      <p:ext uri="{BB962C8B-B14F-4D97-AF65-F5344CB8AC3E}">
        <p14:creationId xmlns:p14="http://schemas.microsoft.com/office/powerpoint/2010/main" val="53720482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etymonline.com/word/cardinal?ref=etymonline_crossreference%23etymonline_v_33702" TargetMode="External"/><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etymonline.com/word/cardinal?ref=etymonline_crossreference%23etymonline_v_33702" TargetMode="External"/><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etymonline.com/word/cardinal?ref=etymonline_crossreference%23etymonline_v_33702" TargetMode="External"/><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bird in the photo is free, but the inmates in the federal prison, Alcatraz, back in the day, not so much</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18</a:t>
            </a:fld>
            <a:endParaRPr lang="en-US"/>
          </a:p>
        </p:txBody>
      </p:sp>
    </p:spTree>
    <p:extLst>
      <p:ext uri="{BB962C8B-B14F-4D97-AF65-F5344CB8AC3E}">
        <p14:creationId xmlns:p14="http://schemas.microsoft.com/office/powerpoint/2010/main" val="3477962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42</a:t>
            </a:fld>
            <a:endParaRPr lang="en-US"/>
          </a:p>
        </p:txBody>
      </p:sp>
    </p:spTree>
    <p:extLst>
      <p:ext uri="{BB962C8B-B14F-4D97-AF65-F5344CB8AC3E}">
        <p14:creationId xmlns:p14="http://schemas.microsoft.com/office/powerpoint/2010/main" val="2443388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43</a:t>
            </a:fld>
            <a:endParaRPr lang="en-US"/>
          </a:p>
        </p:txBody>
      </p:sp>
    </p:spTree>
    <p:extLst>
      <p:ext uri="{BB962C8B-B14F-4D97-AF65-F5344CB8AC3E}">
        <p14:creationId xmlns:p14="http://schemas.microsoft.com/office/powerpoint/2010/main" val="1802501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that’s what the Department of Justice</a:t>
            </a:r>
            <a:r>
              <a:rPr lang="en-US" baseline="0" dirty="0"/>
              <a:t> says  </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53</a:t>
            </a:fld>
            <a:endParaRPr lang="en-US"/>
          </a:p>
        </p:txBody>
      </p:sp>
    </p:spTree>
    <p:extLst>
      <p:ext uri="{BB962C8B-B14F-4D97-AF65-F5344CB8AC3E}">
        <p14:creationId xmlns:p14="http://schemas.microsoft.com/office/powerpoint/2010/main" val="428346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location listed for Glendale AZ exempt</a:t>
            </a:r>
            <a:r>
              <a:rPr lang="en-US" baseline="0" dirty="0"/>
              <a:t> org “Lotto Club”   Lotto Club status at AZ </a:t>
            </a:r>
            <a:r>
              <a:rPr lang="en-US" baseline="0" dirty="0" err="1"/>
              <a:t>Secy</a:t>
            </a:r>
            <a:r>
              <a:rPr lang="en-US" baseline="0" dirty="0"/>
              <a:t> State “Pending Inactive”</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56</a:t>
            </a:fld>
            <a:endParaRPr lang="en-US"/>
          </a:p>
        </p:txBody>
      </p:sp>
    </p:spTree>
    <p:extLst>
      <p:ext uri="{BB962C8B-B14F-4D97-AF65-F5344CB8AC3E}">
        <p14:creationId xmlns:p14="http://schemas.microsoft.com/office/powerpoint/2010/main" val="558512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ERC</a:t>
            </a:r>
            <a:r>
              <a:rPr lang="en-US" baseline="0" dirty="0"/>
              <a:t> S/L not specifically extended on 08/05/22  </a:t>
            </a:r>
            <a:endParaRPr lang="en-US" dirty="0"/>
          </a:p>
        </p:txBody>
      </p:sp>
      <p:sp>
        <p:nvSpPr>
          <p:cNvPr id="4" name="Slide Number Placeholder 3"/>
          <p:cNvSpPr>
            <a:spLocks noGrp="1"/>
          </p:cNvSpPr>
          <p:nvPr>
            <p:ph type="sldNum" sz="quarter" idx="10"/>
          </p:nvPr>
        </p:nvSpPr>
        <p:spPr/>
        <p:txBody>
          <a:bodyPr/>
          <a:lstStyle/>
          <a:p>
            <a:fld id="{2EC66B33-685C-BA47-8001-554C6C6D50E4}" type="slidenum">
              <a:rPr lang="en-US" smtClean="0"/>
              <a:t>62</a:t>
            </a:fld>
            <a:endParaRPr lang="en-US"/>
          </a:p>
        </p:txBody>
      </p:sp>
    </p:spTree>
    <p:extLst>
      <p:ext uri="{BB962C8B-B14F-4D97-AF65-F5344CB8AC3E}">
        <p14:creationId xmlns:p14="http://schemas.microsoft.com/office/powerpoint/2010/main" val="1755712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8114FB-FC49-4147-862C-B5D90A16ED15}" type="slidenum">
              <a:rPr lang="en-US" smtClean="0"/>
              <a:t>70</a:t>
            </a:fld>
            <a:endParaRPr lang="en-US"/>
          </a:p>
        </p:txBody>
      </p:sp>
    </p:spTree>
    <p:extLst>
      <p:ext uri="{BB962C8B-B14F-4D97-AF65-F5344CB8AC3E}">
        <p14:creationId xmlns:p14="http://schemas.microsoft.com/office/powerpoint/2010/main" val="116201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89</a:t>
            </a:fld>
            <a:endParaRPr lang="en-US"/>
          </a:p>
        </p:txBody>
      </p:sp>
    </p:spTree>
    <p:extLst>
      <p:ext uri="{BB962C8B-B14F-4D97-AF65-F5344CB8AC3E}">
        <p14:creationId xmlns:p14="http://schemas.microsoft.com/office/powerpoint/2010/main" val="1351824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ERC Specialists</a:t>
            </a:r>
            <a:r>
              <a:rPr lang="en-US" baseline="0" dirty="0"/>
              <a:t> </a:t>
            </a:r>
            <a:endParaRPr lang="en-US" dirty="0"/>
          </a:p>
          <a:p>
            <a:r>
              <a:rPr lang="en-US" dirty="0"/>
              <a:t>https://</a:t>
            </a:r>
            <a:r>
              <a:rPr lang="en-US" dirty="0" err="1"/>
              <a:t>www.ercprogramaffiliate.com</a:t>
            </a:r>
            <a:r>
              <a:rPr lang="en-US" dirty="0"/>
              <a:t>/qualify54365652?msclkid=7427b05acf9b1c12c1e6d28693a26216&amp;utm_campaign=</a:t>
            </a:r>
            <a:r>
              <a:rPr lang="en-US" dirty="0" err="1"/>
              <a:t>erc&amp;utm_content</a:t>
            </a:r>
            <a:r>
              <a:rPr lang="en-US" dirty="0"/>
              <a:t>=</a:t>
            </a:r>
            <a:r>
              <a:rPr lang="en-US" dirty="0" err="1"/>
              <a:t>keywords&amp;utm_medium</a:t>
            </a:r>
            <a:r>
              <a:rPr lang="en-US" dirty="0"/>
              <a:t>=</a:t>
            </a:r>
            <a:r>
              <a:rPr lang="en-US" dirty="0" err="1"/>
              <a:t>CPC&amp;utm_source</a:t>
            </a:r>
            <a:r>
              <a:rPr lang="en-US" dirty="0"/>
              <a:t>=</a:t>
            </a:r>
            <a:r>
              <a:rPr lang="en-US" dirty="0" err="1"/>
              <a:t>Bing#section</a:t>
            </a:r>
            <a:r>
              <a:rPr lang="en-US" dirty="0"/>
              <a:t>--44396-132-165</a:t>
            </a:r>
          </a:p>
          <a:p>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96</a:t>
            </a:fld>
            <a:endParaRPr lang="en-US"/>
          </a:p>
        </p:txBody>
      </p:sp>
    </p:spTree>
    <p:extLst>
      <p:ext uri="{BB962C8B-B14F-4D97-AF65-F5344CB8AC3E}">
        <p14:creationId xmlns:p14="http://schemas.microsoft.com/office/powerpoint/2010/main" val="1986125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97</a:t>
            </a:fld>
            <a:endParaRPr lang="en-US"/>
          </a:p>
        </p:txBody>
      </p:sp>
    </p:spTree>
    <p:extLst>
      <p:ext uri="{BB962C8B-B14F-4D97-AF65-F5344CB8AC3E}">
        <p14:creationId xmlns:p14="http://schemas.microsoft.com/office/powerpoint/2010/main" val="2090897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8114FB-FC49-4147-862C-B5D90A16ED15}" type="slidenum">
              <a:rPr lang="en-US" smtClean="0"/>
              <a:t>107</a:t>
            </a:fld>
            <a:endParaRPr lang="en-US"/>
          </a:p>
        </p:txBody>
      </p:sp>
    </p:spTree>
    <p:extLst>
      <p:ext uri="{BB962C8B-B14F-4D97-AF65-F5344CB8AC3E}">
        <p14:creationId xmlns:p14="http://schemas.microsoft.com/office/powerpoint/2010/main" val="615988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19</a:t>
            </a:fld>
            <a:endParaRPr lang="en-US"/>
          </a:p>
        </p:txBody>
      </p:sp>
    </p:spTree>
    <p:extLst>
      <p:ext uri="{BB962C8B-B14F-4D97-AF65-F5344CB8AC3E}">
        <p14:creationId xmlns:p14="http://schemas.microsoft.com/office/powerpoint/2010/main" val="3612046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www.joinallies.org</a:t>
            </a:r>
            <a:r>
              <a:rPr lang="en-US" dirty="0"/>
              <a:t>/</a:t>
            </a:r>
            <a:r>
              <a:rPr lang="en-US" dirty="0" err="1"/>
              <a:t>ertc?msclkid</a:t>
            </a:r>
            <a:r>
              <a:rPr lang="en-US" dirty="0"/>
              <a:t>=7929d3b9621e1f9cc9eeb16641c215b6  This company’s main professed</a:t>
            </a:r>
            <a:r>
              <a:rPr lang="en-US" baseline="0" dirty="0"/>
              <a:t> expertise is marketing.</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109</a:t>
            </a:fld>
            <a:endParaRPr lang="en-US"/>
          </a:p>
        </p:txBody>
      </p:sp>
    </p:spTree>
    <p:extLst>
      <p:ext uri="{BB962C8B-B14F-4D97-AF65-F5344CB8AC3E}">
        <p14:creationId xmlns:p14="http://schemas.microsoft.com/office/powerpoint/2010/main" val="250025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IRS Notice 2021-23 Footnote 3:  3 In accordance with section 4980H(c)(4) of the Code and as provided by Notice 2021-20, the term “full-time employee” for purposes of the employee retention credit means an employee who, with respect to any calendar month in 2019, had an average of at least 30 hours of service per week or 130 hours of service in the month (130 hours of service in a month is treated as the monthly equivalent of at least 30 hours of service per week).   Notice 2021-20 Q A 31:  Question 31: How does an eligible employer identify the average number of fulltime employees employed during 2019? Answer 31: The term “full-time employee” means an employee who, with respect to any calendar month in 2019, had an average of at least 30 hours of service per week or 130 hours of service in the month (130 hours of service in a month is treated as the monthly equivalent of at least 30 hours of service per week), as determined in accordance with section 4980H of the Code. An employer that operated its business for the entire 2019 calendar year determines the number of its full-time employees by taking the sum of the number of full-time employees in each calendar month in 2019 and dividing that number by 12. An employer that started its business operations during 2019 determines the number of its full-time employees by taking the sum of the number of full-time employees in each full calendar month in 2019 in which the employer operated its 57 business and dividing that sum by the number of full calendar months in 2019 in which the employer operated its business. An employer that started its business operations during 2020 determines the number of its full-time employees by taking the sum of the number of full-time employees in each full calendar month in 2020 in which the employer operated its business and dividing by that number of months, consistent with the approach described above for employers that began business operations during 2019.</a:t>
            </a:r>
          </a:p>
          <a:p>
            <a:endParaRPr lang="en-US" dirty="0"/>
          </a:p>
          <a:p>
            <a:endParaRPr lang="en-US" dirty="0"/>
          </a:p>
        </p:txBody>
      </p:sp>
      <p:sp>
        <p:nvSpPr>
          <p:cNvPr id="4" name="Slide Number Placeholder 3"/>
          <p:cNvSpPr>
            <a:spLocks noGrp="1"/>
          </p:cNvSpPr>
          <p:nvPr>
            <p:ph type="sldNum" sz="quarter" idx="5"/>
          </p:nvPr>
        </p:nvSpPr>
        <p:spPr/>
        <p:txBody>
          <a:bodyPr/>
          <a:lstStyle/>
          <a:p>
            <a:fld id="{0A8114FB-FC49-4147-862C-B5D90A16ED15}" type="slidenum">
              <a:rPr lang="en-US" smtClean="0"/>
              <a:t>114</a:t>
            </a:fld>
            <a:endParaRPr lang="en-US"/>
          </a:p>
        </p:txBody>
      </p:sp>
    </p:spTree>
    <p:extLst>
      <p:ext uri="{BB962C8B-B14F-4D97-AF65-F5344CB8AC3E}">
        <p14:creationId xmlns:p14="http://schemas.microsoft.com/office/powerpoint/2010/main" val="1948279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IRS Notice 2021-23 Footnote 3:  3 In accordance with section 4980H(c)(4) of the Code and as provided by Notice 2021-20, the term “full-time employee” for purposes of the employee retention credit means an employee who, with respect to any calendar month in 2019, had an average of at least 30 hours of service per week or 130 hours of service in the month (130 hours of service in a month is treated as the monthly equivalent of at least 30 hours of service per week).   Notice 2021-20 Q A 31:  Question 31: How does an eligible employer identify the average number of fulltime employees employed during 2019? Answer 31: The term “full-time employee” means an employee who, with respect to any calendar month in 2019, had an average of at least 30 hours of service per week or 130 hours of service in the month (130 hours of service in a month is treated as the monthly equivalent of at least 30 hours of service per week), as determined in accordance with section 4980H of the Code. An employer that operated its business for the entire 2019 calendar year determines the number of its full-time employees by taking the sum of the number of full-time employees in each calendar month in 2019 and dividing that number by 12. An employer that started its business operations during 2019 determines the number of its full-time employees by taking the sum of the number of full-time employees in each full calendar month in 2019 in which the employer operated its 57 business and dividing that sum by the number of full calendar months in 2019 in which the employer operated its business. An employer that started its business operations during 2020 determines the number of its full-time employees by taking the sum of the number of full-time employees in each full calendar month in 2020 in which the employer operated its business and dividing by that number of months, consistent with the approach described above for employers that began business operations during 2019.</a:t>
            </a:r>
          </a:p>
          <a:p>
            <a:endParaRPr lang="en-US" dirty="0"/>
          </a:p>
          <a:p>
            <a:endParaRPr lang="en-US" dirty="0"/>
          </a:p>
        </p:txBody>
      </p:sp>
      <p:sp>
        <p:nvSpPr>
          <p:cNvPr id="4" name="Slide Number Placeholder 3"/>
          <p:cNvSpPr>
            <a:spLocks noGrp="1"/>
          </p:cNvSpPr>
          <p:nvPr>
            <p:ph type="sldNum" sz="quarter" idx="5"/>
          </p:nvPr>
        </p:nvSpPr>
        <p:spPr/>
        <p:txBody>
          <a:bodyPr/>
          <a:lstStyle/>
          <a:p>
            <a:fld id="{0A8114FB-FC49-4147-862C-B5D90A16ED15}" type="slidenum">
              <a:rPr lang="en-US" smtClean="0"/>
              <a:t>115</a:t>
            </a:fld>
            <a:endParaRPr lang="en-US"/>
          </a:p>
        </p:txBody>
      </p:sp>
    </p:spTree>
    <p:extLst>
      <p:ext uri="{BB962C8B-B14F-4D97-AF65-F5344CB8AC3E}">
        <p14:creationId xmlns:p14="http://schemas.microsoft.com/office/powerpoint/2010/main" val="4055082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8114FB-FC49-4147-862C-B5D90A16ED15}" type="slidenum">
              <a:rPr lang="en-US" smtClean="0"/>
              <a:t>118</a:t>
            </a:fld>
            <a:endParaRPr lang="en-US"/>
          </a:p>
        </p:txBody>
      </p:sp>
    </p:spTree>
    <p:extLst>
      <p:ext uri="{BB962C8B-B14F-4D97-AF65-F5344CB8AC3E}">
        <p14:creationId xmlns:p14="http://schemas.microsoft.com/office/powerpoint/2010/main" val="1021158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askfrost.com</a:t>
            </a:r>
            <a:r>
              <a:rPr lang="en-US" dirty="0"/>
              <a:t>/</a:t>
            </a:r>
            <a:r>
              <a:rPr lang="en-US" dirty="0" err="1"/>
              <a:t>employee-retention-credit-erc-resource-center?kw</a:t>
            </a:r>
            <a:r>
              <a:rPr lang="en-US" dirty="0"/>
              <a:t>=employee%20rentention%20credit&amp;cpn=376883233&amp;hsa_acc=5874151191&amp;hsa_cam=16009137051&amp;hsa_grp=1266638208546838&amp;hsa_ad=&amp;</a:t>
            </a:r>
            <a:r>
              <a:rPr lang="en-US" dirty="0" err="1"/>
              <a:t>hsa_src</a:t>
            </a:r>
            <a:r>
              <a:rPr lang="en-US" dirty="0"/>
              <a:t>=</a:t>
            </a:r>
            <a:r>
              <a:rPr lang="en-US" dirty="0" err="1"/>
              <a:t>o&amp;hsa_tgt</a:t>
            </a:r>
            <a:r>
              <a:rPr lang="en-US" dirty="0"/>
              <a:t>=kwd-79165359084769:loc-190&amp;hsa_kw=employee%20rentention%20credit&amp;hsa_mt=</a:t>
            </a:r>
            <a:r>
              <a:rPr lang="en-US" dirty="0" err="1"/>
              <a:t>p&amp;hsa_net</a:t>
            </a:r>
            <a:r>
              <a:rPr lang="en-US" dirty="0"/>
              <a:t>=</a:t>
            </a:r>
            <a:r>
              <a:rPr lang="en-US" dirty="0" err="1"/>
              <a:t>adwords&amp;hsa_ver</a:t>
            </a:r>
            <a:r>
              <a:rPr lang="en-US" dirty="0"/>
              <a:t>=3&amp;msclkid=7c6a59a703d31a3be6303b782e5e4869&amp;utm_source=</a:t>
            </a:r>
            <a:r>
              <a:rPr lang="en-US" dirty="0" err="1"/>
              <a:t>bing&amp;utm_medium</a:t>
            </a:r>
            <a:r>
              <a:rPr lang="en-US" dirty="0"/>
              <a:t>=</a:t>
            </a:r>
            <a:r>
              <a:rPr lang="en-US" dirty="0" err="1"/>
              <a:t>cpc&amp;utm_campaign</a:t>
            </a:r>
            <a:r>
              <a:rPr lang="en-US" dirty="0"/>
              <a:t>=ERC%20%7C%20US&amp;utm_term=employee%20rentention%20credit&amp;utm_content=ERC#FAQ</a:t>
            </a:r>
          </a:p>
        </p:txBody>
      </p:sp>
      <p:sp>
        <p:nvSpPr>
          <p:cNvPr id="4" name="Slide Number Placeholder 3"/>
          <p:cNvSpPr>
            <a:spLocks noGrp="1"/>
          </p:cNvSpPr>
          <p:nvPr>
            <p:ph type="sldNum" sz="quarter" idx="10"/>
          </p:nvPr>
        </p:nvSpPr>
        <p:spPr/>
        <p:txBody>
          <a:bodyPr/>
          <a:lstStyle/>
          <a:p>
            <a:fld id="{0A8114FB-FC49-4147-862C-B5D90A16ED15}" type="slidenum">
              <a:rPr lang="en-US" smtClean="0"/>
              <a:t>120</a:t>
            </a:fld>
            <a:endParaRPr lang="en-US"/>
          </a:p>
        </p:txBody>
      </p:sp>
    </p:spTree>
    <p:extLst>
      <p:ext uri="{BB962C8B-B14F-4D97-AF65-F5344CB8AC3E}">
        <p14:creationId xmlns:p14="http://schemas.microsoft.com/office/powerpoint/2010/main" val="1065727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Innovation refunds:   https://</a:t>
            </a:r>
            <a:r>
              <a:rPr lang="en-US" dirty="0" err="1"/>
              <a:t>www.innovationrefunds.com</a:t>
            </a:r>
            <a:r>
              <a:rPr lang="en-US" dirty="0"/>
              <a:t>/</a:t>
            </a:r>
            <a:r>
              <a:rPr lang="en-US" dirty="0" err="1"/>
              <a:t>faq</a:t>
            </a:r>
            <a:r>
              <a:rPr lang="en-US" dirty="0"/>
              <a:t>   </a:t>
            </a:r>
          </a:p>
          <a:p>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136</a:t>
            </a:fld>
            <a:endParaRPr lang="en-US"/>
          </a:p>
        </p:txBody>
      </p:sp>
    </p:spTree>
    <p:extLst>
      <p:ext uri="{BB962C8B-B14F-4D97-AF65-F5344CB8AC3E}">
        <p14:creationId xmlns:p14="http://schemas.microsoft.com/office/powerpoint/2010/main" val="355140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Innovation refunds:   https://</a:t>
            </a:r>
            <a:r>
              <a:rPr lang="en-US" dirty="0" err="1"/>
              <a:t>www.innovationrefunds.com</a:t>
            </a:r>
            <a:r>
              <a:rPr lang="en-US" dirty="0"/>
              <a:t>/</a:t>
            </a:r>
            <a:r>
              <a:rPr lang="en-US" dirty="0" err="1"/>
              <a:t>faq</a:t>
            </a:r>
            <a:r>
              <a:rPr lang="en-US" dirty="0"/>
              <a:t>   </a:t>
            </a:r>
            <a:r>
              <a:rPr lang="en-US" baseline="0" dirty="0"/>
              <a:t>  </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140</a:t>
            </a:fld>
            <a:endParaRPr lang="en-US"/>
          </a:p>
        </p:txBody>
      </p:sp>
    </p:spTree>
    <p:extLst>
      <p:ext uri="{BB962C8B-B14F-4D97-AF65-F5344CB8AC3E}">
        <p14:creationId xmlns:p14="http://schemas.microsoft.com/office/powerpoint/2010/main" val="507844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“IRS Readying Hard Look at Employee Retention Credit Claims”,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Tax Notes, Nathan</a:t>
            </a:r>
            <a:r>
              <a:rPr lang="en-US" sz="1200" kern="1200" baseline="0" dirty="0">
                <a:solidFill>
                  <a:schemeClr val="tx1"/>
                </a:solidFill>
                <a:effectLst/>
                <a:latin typeface="+mn-lt"/>
                <a:ea typeface="+mn-ea"/>
                <a:cs typeface="+mn-cs"/>
              </a:rPr>
              <a:t> Richman  </a:t>
            </a:r>
            <a:r>
              <a:rPr lang="en-US" sz="1200" kern="1200" cap="all" dirty="0">
                <a:solidFill>
                  <a:schemeClr val="tx1"/>
                </a:solidFill>
                <a:effectLst/>
                <a:latin typeface="+mn-lt"/>
                <a:ea typeface="+mn-ea"/>
                <a:cs typeface="+mn-cs"/>
              </a:rPr>
              <a:t>10/28/22</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CD0B38A-DEE3-5344-ADC0-C821CB934793}" type="slidenum">
              <a:rPr lang="en-US" smtClean="0"/>
              <a:t>147</a:t>
            </a:fld>
            <a:endParaRPr lang="en-US"/>
          </a:p>
        </p:txBody>
      </p:sp>
    </p:spTree>
    <p:extLst>
      <p:ext uri="{BB962C8B-B14F-4D97-AF65-F5344CB8AC3E}">
        <p14:creationId xmlns:p14="http://schemas.microsoft.com/office/powerpoint/2010/main" val="1909281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Sandi email 05/04/23 re: AICPA Town Hall re: IRS Notices re: ERC </a:t>
            </a:r>
          </a:p>
        </p:txBody>
      </p:sp>
      <p:sp>
        <p:nvSpPr>
          <p:cNvPr id="4" name="Slide Number Placeholder 3"/>
          <p:cNvSpPr>
            <a:spLocks noGrp="1"/>
          </p:cNvSpPr>
          <p:nvPr>
            <p:ph type="sldNum" sz="quarter" idx="5"/>
          </p:nvPr>
        </p:nvSpPr>
        <p:spPr/>
        <p:txBody>
          <a:bodyPr/>
          <a:lstStyle/>
          <a:p>
            <a:fld id="{0A8114FB-FC49-4147-862C-B5D90A16ED15}" type="slidenum">
              <a:rPr lang="en-US" smtClean="0"/>
              <a:t>150</a:t>
            </a:fld>
            <a:endParaRPr lang="en-US"/>
          </a:p>
        </p:txBody>
      </p:sp>
    </p:spTree>
    <p:extLst>
      <p:ext uri="{BB962C8B-B14F-4D97-AF65-F5344CB8AC3E}">
        <p14:creationId xmlns:p14="http://schemas.microsoft.com/office/powerpoint/2010/main" val="4224569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Sandi email 05/04/23 re: AICPA Town Hall re: IRS Notices re: ERC </a:t>
            </a:r>
          </a:p>
        </p:txBody>
      </p:sp>
      <p:sp>
        <p:nvSpPr>
          <p:cNvPr id="4" name="Slide Number Placeholder 3"/>
          <p:cNvSpPr>
            <a:spLocks noGrp="1"/>
          </p:cNvSpPr>
          <p:nvPr>
            <p:ph type="sldNum" sz="quarter" idx="5"/>
          </p:nvPr>
        </p:nvSpPr>
        <p:spPr/>
        <p:txBody>
          <a:bodyPr/>
          <a:lstStyle/>
          <a:p>
            <a:fld id="{0A8114FB-FC49-4147-862C-B5D90A16ED15}" type="slidenum">
              <a:rPr lang="en-US" smtClean="0"/>
              <a:t>151</a:t>
            </a:fld>
            <a:endParaRPr lang="en-US"/>
          </a:p>
        </p:txBody>
      </p:sp>
    </p:spTree>
    <p:extLst>
      <p:ext uri="{BB962C8B-B14F-4D97-AF65-F5344CB8AC3E}">
        <p14:creationId xmlns:p14="http://schemas.microsoft.com/office/powerpoint/2010/main" val="3908496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Stoplights</a:t>
            </a:r>
          </a:p>
        </p:txBody>
      </p:sp>
      <p:sp>
        <p:nvSpPr>
          <p:cNvPr id="4" name="Slide Number Placeholder 3"/>
          <p:cNvSpPr>
            <a:spLocks noGrp="1"/>
          </p:cNvSpPr>
          <p:nvPr>
            <p:ph type="sldNum" sz="quarter" idx="10"/>
          </p:nvPr>
        </p:nvSpPr>
        <p:spPr/>
        <p:txBody>
          <a:bodyPr/>
          <a:lstStyle/>
          <a:p>
            <a:fld id="{0A8114FB-FC49-4147-862C-B5D90A16ED15}" type="slidenum">
              <a:rPr lang="en-US" smtClean="0"/>
              <a:t>20</a:t>
            </a:fld>
            <a:endParaRPr lang="en-US"/>
          </a:p>
        </p:txBody>
      </p:sp>
    </p:spTree>
    <p:extLst>
      <p:ext uri="{BB962C8B-B14F-4D97-AF65-F5344CB8AC3E}">
        <p14:creationId xmlns:p14="http://schemas.microsoft.com/office/powerpoint/2010/main" val="2777095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Sandi email 05/04/23 re: AICPA Town Hall re: IRS Notices re: ERC </a:t>
            </a:r>
          </a:p>
        </p:txBody>
      </p:sp>
      <p:sp>
        <p:nvSpPr>
          <p:cNvPr id="4" name="Slide Number Placeholder 3"/>
          <p:cNvSpPr>
            <a:spLocks noGrp="1"/>
          </p:cNvSpPr>
          <p:nvPr>
            <p:ph type="sldNum" sz="quarter" idx="5"/>
          </p:nvPr>
        </p:nvSpPr>
        <p:spPr/>
        <p:txBody>
          <a:bodyPr/>
          <a:lstStyle/>
          <a:p>
            <a:fld id="{0A8114FB-FC49-4147-862C-B5D90A16ED15}" type="slidenum">
              <a:rPr lang="en-US" smtClean="0"/>
              <a:t>152</a:t>
            </a:fld>
            <a:endParaRPr lang="en-US"/>
          </a:p>
        </p:txBody>
      </p:sp>
    </p:spTree>
    <p:extLst>
      <p:ext uri="{BB962C8B-B14F-4D97-AF65-F5344CB8AC3E}">
        <p14:creationId xmlns:p14="http://schemas.microsoft.com/office/powerpoint/2010/main" val="3147813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159</a:t>
            </a:fld>
            <a:endParaRPr lang="en-US"/>
          </a:p>
        </p:txBody>
      </p:sp>
    </p:spTree>
    <p:extLst>
      <p:ext uri="{BB962C8B-B14F-4D97-AF65-F5344CB8AC3E}">
        <p14:creationId xmlns:p14="http://schemas.microsoft.com/office/powerpoint/2010/main" val="1898328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Innovation refunds:   https://</a:t>
            </a:r>
            <a:r>
              <a:rPr lang="en-US" dirty="0" err="1"/>
              <a:t>www.innovationrefunds.com</a:t>
            </a:r>
            <a:r>
              <a:rPr lang="en-US" dirty="0"/>
              <a:t>/</a:t>
            </a:r>
            <a:r>
              <a:rPr lang="en-US" dirty="0" err="1"/>
              <a:t>faq</a:t>
            </a:r>
            <a:r>
              <a:rPr lang="en-US" dirty="0"/>
              <a:t>   </a:t>
            </a:r>
          </a:p>
          <a:p>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165</a:t>
            </a:fld>
            <a:endParaRPr lang="en-US"/>
          </a:p>
        </p:txBody>
      </p:sp>
    </p:spTree>
    <p:extLst>
      <p:ext uri="{BB962C8B-B14F-4D97-AF65-F5344CB8AC3E}">
        <p14:creationId xmlns:p14="http://schemas.microsoft.com/office/powerpoint/2010/main" val="1655600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 refunds:   https://</a:t>
            </a:r>
            <a:r>
              <a:rPr lang="en-US" dirty="0" err="1"/>
              <a:t>www.innovationrefunds.com</a:t>
            </a:r>
            <a:r>
              <a:rPr lang="en-US" dirty="0"/>
              <a:t>/</a:t>
            </a:r>
            <a:r>
              <a:rPr lang="en-US" dirty="0" err="1"/>
              <a:t>faq</a:t>
            </a:r>
            <a:r>
              <a:rPr lang="en-US" dirty="0"/>
              <a:t>   </a:t>
            </a:r>
          </a:p>
          <a:p>
            <a:endParaRPr lang="en-US" dirty="0"/>
          </a:p>
          <a:p>
            <a:r>
              <a:rPr lang="en-US" dirty="0"/>
              <a:t>ERC Specialists</a:t>
            </a:r>
            <a:r>
              <a:rPr lang="en-US" baseline="0" dirty="0"/>
              <a:t> </a:t>
            </a:r>
            <a:endParaRPr lang="en-US" dirty="0"/>
          </a:p>
          <a:p>
            <a:r>
              <a:rPr lang="en-US" dirty="0"/>
              <a:t>https://</a:t>
            </a:r>
            <a:r>
              <a:rPr lang="en-US" dirty="0" err="1"/>
              <a:t>www.ercprogramaffiliate.com</a:t>
            </a:r>
            <a:r>
              <a:rPr lang="en-US" dirty="0"/>
              <a:t>/qualify54365652?msclkid=7427b05acf9b1c12c1e6d28693a26216&amp;utm_campaign=</a:t>
            </a:r>
            <a:r>
              <a:rPr lang="en-US" dirty="0" err="1"/>
              <a:t>erc&amp;utm_content</a:t>
            </a:r>
            <a:r>
              <a:rPr lang="en-US" dirty="0"/>
              <a:t>=</a:t>
            </a:r>
            <a:r>
              <a:rPr lang="en-US" dirty="0" err="1"/>
              <a:t>keywords&amp;utm_medium</a:t>
            </a:r>
            <a:r>
              <a:rPr lang="en-US" dirty="0"/>
              <a:t>=</a:t>
            </a:r>
            <a:r>
              <a:rPr lang="en-US" dirty="0" err="1"/>
              <a:t>CPC&amp;utm_source</a:t>
            </a:r>
            <a:r>
              <a:rPr lang="en-US" dirty="0"/>
              <a:t>=</a:t>
            </a:r>
            <a:r>
              <a:rPr lang="en-US" dirty="0" err="1"/>
              <a:t>Bing#section</a:t>
            </a:r>
            <a:r>
              <a:rPr lang="en-US" dirty="0"/>
              <a:t>--44396-132-165</a:t>
            </a:r>
          </a:p>
          <a:p>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166</a:t>
            </a:fld>
            <a:endParaRPr lang="en-US"/>
          </a:p>
        </p:txBody>
      </p:sp>
    </p:spTree>
    <p:extLst>
      <p:ext uri="{BB962C8B-B14F-4D97-AF65-F5344CB8AC3E}">
        <p14:creationId xmlns:p14="http://schemas.microsoft.com/office/powerpoint/2010/main" val="3553796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www.payprocorp.com</a:t>
            </a:r>
            <a:r>
              <a:rPr lang="en-US" dirty="0"/>
              <a:t>/resources/blog/what-is-the-employee-retention-credit/</a:t>
            </a:r>
          </a:p>
          <a:p>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167</a:t>
            </a:fld>
            <a:endParaRPr lang="en-US"/>
          </a:p>
        </p:txBody>
      </p:sp>
    </p:spTree>
    <p:extLst>
      <p:ext uri="{BB962C8B-B14F-4D97-AF65-F5344CB8AC3E}">
        <p14:creationId xmlns:p14="http://schemas.microsoft.com/office/powerpoint/2010/main" val="3553796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Also keep in mind purpose of statute: To help qualifying employers be able to keep employees on payroll  </a:t>
            </a:r>
            <a:endParaRPr lang="en-US" dirty="0"/>
          </a:p>
        </p:txBody>
      </p:sp>
      <p:sp>
        <p:nvSpPr>
          <p:cNvPr id="4" name="Slide Number Placeholder 3"/>
          <p:cNvSpPr>
            <a:spLocks noGrp="1"/>
          </p:cNvSpPr>
          <p:nvPr>
            <p:ph type="sldNum" sz="quarter" idx="5"/>
          </p:nvPr>
        </p:nvSpPr>
        <p:spPr/>
        <p:txBody>
          <a:bodyPr/>
          <a:lstStyle/>
          <a:p>
            <a:fld id="{0A8114FB-FC49-4147-862C-B5D90A16ED15}" type="slidenum">
              <a:rPr lang="en-US" smtClean="0"/>
              <a:t>169</a:t>
            </a:fld>
            <a:endParaRPr lang="en-US"/>
          </a:p>
        </p:txBody>
      </p:sp>
    </p:spTree>
    <p:extLst>
      <p:ext uri="{BB962C8B-B14F-4D97-AF65-F5344CB8AC3E}">
        <p14:creationId xmlns:p14="http://schemas.microsoft.com/office/powerpoint/2010/main" val="2512289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blogs.claconnect.com</a:t>
            </a:r>
            <a:r>
              <a:rPr lang="en-US" dirty="0"/>
              <a:t>/transportation/the-good-and-bad-with-the-employee-retention-credit/ </a:t>
            </a:r>
          </a:p>
        </p:txBody>
      </p:sp>
      <p:sp>
        <p:nvSpPr>
          <p:cNvPr id="4" name="Slide Number Placeholder 3"/>
          <p:cNvSpPr>
            <a:spLocks noGrp="1"/>
          </p:cNvSpPr>
          <p:nvPr>
            <p:ph type="sldNum" sz="quarter" idx="10"/>
          </p:nvPr>
        </p:nvSpPr>
        <p:spPr/>
        <p:txBody>
          <a:bodyPr/>
          <a:lstStyle/>
          <a:p>
            <a:fld id="{0A8114FB-FC49-4147-862C-B5D90A16ED15}" type="slidenum">
              <a:rPr lang="en-US" smtClean="0"/>
              <a:t>170</a:t>
            </a:fld>
            <a:endParaRPr lang="en-US"/>
          </a:p>
        </p:txBody>
      </p:sp>
    </p:spTree>
    <p:extLst>
      <p:ext uri="{BB962C8B-B14F-4D97-AF65-F5344CB8AC3E}">
        <p14:creationId xmlns:p14="http://schemas.microsoft.com/office/powerpoint/2010/main" val="2681627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Plum cake</a:t>
            </a:r>
          </a:p>
        </p:txBody>
      </p:sp>
      <p:sp>
        <p:nvSpPr>
          <p:cNvPr id="4" name="Slide Number Placeholder 3"/>
          <p:cNvSpPr>
            <a:spLocks noGrp="1"/>
          </p:cNvSpPr>
          <p:nvPr>
            <p:ph type="sldNum" sz="quarter" idx="10"/>
          </p:nvPr>
        </p:nvSpPr>
        <p:spPr/>
        <p:txBody>
          <a:bodyPr/>
          <a:lstStyle/>
          <a:p>
            <a:fld id="{0A8114FB-FC49-4147-862C-B5D90A16ED15}" type="slidenum">
              <a:rPr lang="en-US" smtClean="0"/>
              <a:t>171</a:t>
            </a:fld>
            <a:endParaRPr lang="en-US"/>
          </a:p>
        </p:txBody>
      </p:sp>
    </p:spTree>
    <p:extLst>
      <p:ext uri="{BB962C8B-B14F-4D97-AF65-F5344CB8AC3E}">
        <p14:creationId xmlns:p14="http://schemas.microsoft.com/office/powerpoint/2010/main" val="1049519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173</a:t>
            </a:fld>
            <a:endParaRPr lang="en-US"/>
          </a:p>
        </p:txBody>
      </p:sp>
    </p:spTree>
    <p:extLst>
      <p:ext uri="{BB962C8B-B14F-4D97-AF65-F5344CB8AC3E}">
        <p14:creationId xmlns:p14="http://schemas.microsoft.com/office/powerpoint/2010/main" val="3473673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174</a:t>
            </a:fld>
            <a:endParaRPr lang="en-US"/>
          </a:p>
        </p:txBody>
      </p:sp>
    </p:spTree>
    <p:extLst>
      <p:ext uri="{BB962C8B-B14F-4D97-AF65-F5344CB8AC3E}">
        <p14:creationId xmlns:p14="http://schemas.microsoft.com/office/powerpoint/2010/main" val="2103666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Courage is Somewhere Between</a:t>
            </a:r>
            <a:r>
              <a:rPr lang="en-US" sz="1200" baseline="0" dirty="0"/>
              <a:t> Cow</a:t>
            </a:r>
            <a:r>
              <a:rPr lang="en-US" sz="1200" dirty="0"/>
              <a:t>ardice and Recklessness </a:t>
            </a:r>
            <a:r>
              <a:rPr lang="en-US" sz="900" dirty="0"/>
              <a:t>(Ryan Holiday)  </a:t>
            </a:r>
          </a:p>
          <a:p>
            <a:r>
              <a:rPr lang="en-US" sz="1200" dirty="0"/>
              <a:t>Daily</a:t>
            </a:r>
            <a:r>
              <a:rPr lang="en-US" sz="1200" baseline="0" dirty="0"/>
              <a:t> Stoic email 09/21/22</a:t>
            </a:r>
            <a:endParaRPr lang="en-US" sz="900" dirty="0"/>
          </a:p>
        </p:txBody>
      </p:sp>
      <p:sp>
        <p:nvSpPr>
          <p:cNvPr id="4" name="Slide Number Placeholder 3"/>
          <p:cNvSpPr>
            <a:spLocks noGrp="1"/>
          </p:cNvSpPr>
          <p:nvPr>
            <p:ph type="sldNum" sz="quarter" idx="10"/>
          </p:nvPr>
        </p:nvSpPr>
        <p:spPr/>
        <p:txBody>
          <a:bodyPr/>
          <a:lstStyle/>
          <a:p>
            <a:fld id="{0A8114FB-FC49-4147-862C-B5D90A16ED15}" type="slidenum">
              <a:rPr lang="en-US" smtClean="0"/>
              <a:t>23</a:t>
            </a:fld>
            <a:endParaRPr lang="en-US"/>
          </a:p>
        </p:txBody>
      </p:sp>
    </p:spTree>
    <p:extLst>
      <p:ext uri="{BB962C8B-B14F-4D97-AF65-F5344CB8AC3E}">
        <p14:creationId xmlns:p14="http://schemas.microsoft.com/office/powerpoint/2010/main" val="292279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189</a:t>
            </a:fld>
            <a:endParaRPr lang="en-US"/>
          </a:p>
        </p:txBody>
      </p:sp>
    </p:spTree>
    <p:extLst>
      <p:ext uri="{BB962C8B-B14F-4D97-AF65-F5344CB8AC3E}">
        <p14:creationId xmlns:p14="http://schemas.microsoft.com/office/powerpoint/2010/main" val="3172247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190</a:t>
            </a:fld>
            <a:endParaRPr lang="en-US"/>
          </a:p>
        </p:txBody>
      </p:sp>
    </p:spTree>
    <p:extLst>
      <p:ext uri="{BB962C8B-B14F-4D97-AF65-F5344CB8AC3E}">
        <p14:creationId xmlns:p14="http://schemas.microsoft.com/office/powerpoint/2010/main" val="3787258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A8114FB-FC49-4147-862C-B5D90A16ED15}" type="slidenum">
              <a:rPr lang="en-US" smtClean="0"/>
              <a:t>204</a:t>
            </a:fld>
            <a:endParaRPr lang="en-US"/>
          </a:p>
        </p:txBody>
      </p:sp>
    </p:spTree>
    <p:extLst>
      <p:ext uri="{BB962C8B-B14F-4D97-AF65-F5344CB8AC3E}">
        <p14:creationId xmlns:p14="http://schemas.microsoft.com/office/powerpoint/2010/main" val="3123386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210</a:t>
            </a:fld>
            <a:endParaRPr lang="en-US"/>
          </a:p>
        </p:txBody>
      </p:sp>
    </p:spTree>
    <p:extLst>
      <p:ext uri="{BB962C8B-B14F-4D97-AF65-F5344CB8AC3E}">
        <p14:creationId xmlns:p14="http://schemas.microsoft.com/office/powerpoint/2010/main" val="79437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Courage is Somewhere Between</a:t>
            </a:r>
            <a:r>
              <a:rPr lang="en-US" sz="1200" baseline="0" dirty="0"/>
              <a:t> Cow</a:t>
            </a:r>
            <a:r>
              <a:rPr lang="en-US" sz="1200" dirty="0"/>
              <a:t>ardice and Recklessness </a:t>
            </a:r>
            <a:r>
              <a:rPr lang="en-US" sz="900" dirty="0"/>
              <a:t>(Ryan Holiday)  </a:t>
            </a:r>
          </a:p>
          <a:p>
            <a:r>
              <a:rPr lang="en-US" sz="1200" dirty="0"/>
              <a:t>Daily</a:t>
            </a:r>
            <a:r>
              <a:rPr lang="en-US" sz="1200" baseline="0" dirty="0"/>
              <a:t> Stoic email 09/21/22</a:t>
            </a:r>
            <a:endParaRPr lang="en-US" sz="900" dirty="0"/>
          </a:p>
        </p:txBody>
      </p:sp>
      <p:sp>
        <p:nvSpPr>
          <p:cNvPr id="4" name="Slide Number Placeholder 3"/>
          <p:cNvSpPr>
            <a:spLocks noGrp="1"/>
          </p:cNvSpPr>
          <p:nvPr>
            <p:ph type="sldNum" sz="quarter" idx="10"/>
          </p:nvPr>
        </p:nvSpPr>
        <p:spPr/>
        <p:txBody>
          <a:bodyPr/>
          <a:lstStyle/>
          <a:p>
            <a:fld id="{0A8114FB-FC49-4147-862C-B5D90A16ED15}" type="slidenum">
              <a:rPr lang="en-US" smtClean="0"/>
              <a:t>226</a:t>
            </a:fld>
            <a:endParaRPr lang="en-US"/>
          </a:p>
        </p:txBody>
      </p:sp>
    </p:spTree>
    <p:extLst>
      <p:ext uri="{BB962C8B-B14F-4D97-AF65-F5344CB8AC3E}">
        <p14:creationId xmlns:p14="http://schemas.microsoft.com/office/powerpoint/2010/main" val="2922795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www.payprocorp.com</a:t>
            </a:r>
            <a:r>
              <a:rPr lang="en-US" dirty="0"/>
              <a:t>/resources/blog/what-is-the-employee-retention-credit/</a:t>
            </a:r>
          </a:p>
          <a:p>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234</a:t>
            </a:fld>
            <a:endParaRPr lang="en-US"/>
          </a:p>
        </p:txBody>
      </p:sp>
    </p:spTree>
    <p:extLst>
      <p:ext uri="{BB962C8B-B14F-4D97-AF65-F5344CB8AC3E}">
        <p14:creationId xmlns:p14="http://schemas.microsoft.com/office/powerpoint/2010/main" val="3553796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go from drop in GR test to Full or partial suspension test, start clean.  It’s like an etch a sketch</a:t>
            </a:r>
            <a:r>
              <a:rPr lang="en-US" baseline="0" dirty="0"/>
              <a:t>.  </a:t>
            </a:r>
            <a:endParaRPr lang="en-US" dirty="0"/>
          </a:p>
        </p:txBody>
      </p:sp>
      <p:sp>
        <p:nvSpPr>
          <p:cNvPr id="4" name="Slide Number Placeholder 3"/>
          <p:cNvSpPr>
            <a:spLocks noGrp="1"/>
          </p:cNvSpPr>
          <p:nvPr>
            <p:ph type="sldNum" sz="quarter" idx="10"/>
          </p:nvPr>
        </p:nvSpPr>
        <p:spPr/>
        <p:txBody>
          <a:bodyPr/>
          <a:lstStyle/>
          <a:p>
            <a:fld id="{B383637F-6508-BF42-8F25-5A2314C5F890}" type="slidenum">
              <a:rPr lang="en-US" smtClean="0"/>
              <a:t>243</a:t>
            </a:fld>
            <a:endParaRPr lang="en-US"/>
          </a:p>
        </p:txBody>
      </p:sp>
    </p:spTree>
    <p:extLst>
      <p:ext uri="{BB962C8B-B14F-4D97-AF65-F5344CB8AC3E}">
        <p14:creationId xmlns:p14="http://schemas.microsoft.com/office/powerpoint/2010/main" val="263233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go from 2020 to 2021</a:t>
            </a:r>
            <a:r>
              <a:rPr lang="en-US" baseline="0" dirty="0"/>
              <a:t> for GR test, start clean. Etch a sketch. </a:t>
            </a:r>
            <a:endParaRPr lang="en-US" dirty="0"/>
          </a:p>
          <a:p>
            <a:r>
              <a:rPr lang="en-US" dirty="0"/>
              <a:t>When go from drop in GR test to Full or partial suspension test, start clean.  It’s like an etch a sketch</a:t>
            </a:r>
            <a:r>
              <a:rPr lang="en-US" baseline="0" dirty="0"/>
              <a:t>.  </a:t>
            </a:r>
            <a:endParaRPr lang="en-US" dirty="0"/>
          </a:p>
        </p:txBody>
      </p:sp>
      <p:sp>
        <p:nvSpPr>
          <p:cNvPr id="4" name="Slide Number Placeholder 3"/>
          <p:cNvSpPr>
            <a:spLocks noGrp="1"/>
          </p:cNvSpPr>
          <p:nvPr>
            <p:ph type="sldNum" sz="quarter" idx="10"/>
          </p:nvPr>
        </p:nvSpPr>
        <p:spPr/>
        <p:txBody>
          <a:bodyPr/>
          <a:lstStyle/>
          <a:p>
            <a:fld id="{B383637F-6508-BF42-8F25-5A2314C5F890}" type="slidenum">
              <a:rPr lang="en-US" smtClean="0"/>
              <a:t>250</a:t>
            </a:fld>
            <a:endParaRPr lang="en-US"/>
          </a:p>
        </p:txBody>
      </p:sp>
    </p:spTree>
    <p:extLst>
      <p:ext uri="{BB962C8B-B14F-4D97-AF65-F5344CB8AC3E}">
        <p14:creationId xmlns:p14="http://schemas.microsoft.com/office/powerpoint/2010/main" val="263233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If</a:t>
            </a:r>
            <a:r>
              <a:rPr lang="en-US" baseline="0" dirty="0"/>
              <a:t> there is no state ERC, should wages be reduced on state income tax return?</a:t>
            </a:r>
            <a:endParaRPr lang="en-US" dirty="0"/>
          </a:p>
        </p:txBody>
      </p:sp>
      <p:sp>
        <p:nvSpPr>
          <p:cNvPr id="4" name="Slide Number Placeholder 3"/>
          <p:cNvSpPr>
            <a:spLocks noGrp="1"/>
          </p:cNvSpPr>
          <p:nvPr>
            <p:ph type="sldNum" sz="quarter" idx="10"/>
          </p:nvPr>
        </p:nvSpPr>
        <p:spPr/>
        <p:txBody>
          <a:bodyPr/>
          <a:lstStyle/>
          <a:p>
            <a:fld id="{48EA151F-B434-2D46-B515-ABF17EB4C316}" type="slidenum">
              <a:rPr lang="en-US" smtClean="0"/>
              <a:t>277</a:t>
            </a:fld>
            <a:endParaRPr lang="en-US"/>
          </a:p>
        </p:txBody>
      </p:sp>
    </p:spTree>
    <p:extLst>
      <p:ext uri="{BB962C8B-B14F-4D97-AF65-F5344CB8AC3E}">
        <p14:creationId xmlns:p14="http://schemas.microsoft.com/office/powerpoint/2010/main" val="2782568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285</a:t>
            </a:fld>
            <a:endParaRPr lang="en-US"/>
          </a:p>
        </p:txBody>
      </p:sp>
    </p:spTree>
    <p:extLst>
      <p:ext uri="{BB962C8B-B14F-4D97-AF65-F5344CB8AC3E}">
        <p14:creationId xmlns:p14="http://schemas.microsoft.com/office/powerpoint/2010/main" val="140629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25</a:t>
            </a:fld>
            <a:endParaRPr lang="en-US"/>
          </a:p>
        </p:txBody>
      </p:sp>
    </p:spTree>
    <p:extLst>
      <p:ext uri="{BB962C8B-B14F-4D97-AF65-F5344CB8AC3E}">
        <p14:creationId xmlns:p14="http://schemas.microsoft.com/office/powerpoint/2010/main" val="1594523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Cardinal rule:  Rain,</a:t>
            </a:r>
            <a:r>
              <a:rPr lang="en-US" baseline="0" dirty="0"/>
              <a:t> snow or shine</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Latin </a:t>
            </a:r>
            <a:r>
              <a:rPr lang="en-US" sz="1200" i="1" kern="1200" dirty="0" err="1">
                <a:solidFill>
                  <a:schemeClr val="tx1"/>
                </a:solidFill>
                <a:effectLst/>
                <a:latin typeface="+mn-lt"/>
                <a:ea typeface="+mn-ea"/>
                <a:cs typeface="+mn-cs"/>
              </a:rPr>
              <a:t>cardinalis</a:t>
            </a:r>
            <a:r>
              <a:rPr lang="en-US" sz="1200" kern="1200" dirty="0">
                <a:solidFill>
                  <a:schemeClr val="tx1"/>
                </a:solidFill>
                <a:effectLst/>
                <a:latin typeface="+mn-lt"/>
                <a:ea typeface="+mn-ea"/>
                <a:cs typeface="+mn-cs"/>
              </a:rPr>
              <a:t> (adj.) "principal, chief, essential" (see </a:t>
            </a:r>
            <a:r>
              <a:rPr lang="en-US" sz="1200" b="1" u="sng" kern="1200" dirty="0">
                <a:solidFill>
                  <a:schemeClr val="tx1"/>
                </a:solidFill>
                <a:effectLst/>
                <a:latin typeface="+mn-lt"/>
                <a:ea typeface="+mn-ea"/>
                <a:cs typeface="+mn-cs"/>
                <a:hlinkClick r:id="rId3"/>
              </a:rPr>
              <a:t>cardinal</a:t>
            </a:r>
            <a:r>
              <a:rPr lang="en-US" sz="1200" kern="1200" dirty="0">
                <a:solidFill>
                  <a:schemeClr val="tx1"/>
                </a:solidFill>
                <a:effectLst/>
                <a:latin typeface="+mn-lt"/>
                <a:ea typeface="+mn-ea"/>
                <a:cs typeface="+mn-cs"/>
              </a:rPr>
              <a:t> (adj.)). https://</a:t>
            </a:r>
            <a:r>
              <a:rPr lang="en-US" sz="1200" kern="1200" dirty="0" err="1">
                <a:solidFill>
                  <a:schemeClr val="tx1"/>
                </a:solidFill>
                <a:effectLst/>
                <a:latin typeface="+mn-lt"/>
                <a:ea typeface="+mn-ea"/>
                <a:cs typeface="+mn-cs"/>
              </a:rPr>
              <a:t>www.etymonline.com</a:t>
            </a:r>
            <a:r>
              <a:rPr lang="en-US" sz="1200" kern="1200" dirty="0">
                <a:solidFill>
                  <a:schemeClr val="tx1"/>
                </a:solidFill>
                <a:effectLst/>
                <a:latin typeface="+mn-lt"/>
                <a:ea typeface="+mn-ea"/>
                <a:cs typeface="+mn-cs"/>
              </a:rPr>
              <a:t>/word/cardinal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472B8C-1E55-AD48-ABD6-05D7BC52C8CA}" type="slidenum">
              <a:rPr lang="en-US" smtClean="0"/>
              <a:t>305</a:t>
            </a:fld>
            <a:endParaRPr lang="en-US"/>
          </a:p>
        </p:txBody>
      </p:sp>
    </p:spTree>
    <p:extLst>
      <p:ext uri="{BB962C8B-B14F-4D97-AF65-F5344CB8AC3E}">
        <p14:creationId xmlns:p14="http://schemas.microsoft.com/office/powerpoint/2010/main" val="1472796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8114FB-FC49-4147-862C-B5D90A16ED15}" type="slidenum">
              <a:rPr lang="en-US" smtClean="0"/>
              <a:t>312</a:t>
            </a:fld>
            <a:endParaRPr lang="en-US"/>
          </a:p>
        </p:txBody>
      </p:sp>
    </p:spTree>
    <p:extLst>
      <p:ext uri="{BB962C8B-B14F-4D97-AF65-F5344CB8AC3E}">
        <p14:creationId xmlns:p14="http://schemas.microsoft.com/office/powerpoint/2010/main" val="288560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941-X</a:t>
            </a:r>
            <a:r>
              <a:rPr lang="en-US" baseline="0" dirty="0"/>
              <a:t> not revised after Con App 2021</a:t>
            </a:r>
            <a:endParaRPr lang="en-US" dirty="0"/>
          </a:p>
        </p:txBody>
      </p:sp>
      <p:sp>
        <p:nvSpPr>
          <p:cNvPr id="4" name="Slide Number Placeholder 3"/>
          <p:cNvSpPr>
            <a:spLocks noGrp="1"/>
          </p:cNvSpPr>
          <p:nvPr>
            <p:ph type="sldNum" sz="quarter" idx="10"/>
          </p:nvPr>
        </p:nvSpPr>
        <p:spPr/>
        <p:txBody>
          <a:bodyPr/>
          <a:lstStyle/>
          <a:p>
            <a:fld id="{B383637F-6508-BF42-8F25-5A2314C5F890}" type="slidenum">
              <a:rPr lang="en-US" smtClean="0"/>
              <a:t>316</a:t>
            </a:fld>
            <a:endParaRPr lang="en-US"/>
          </a:p>
        </p:txBody>
      </p:sp>
    </p:spTree>
    <p:extLst>
      <p:ext uri="{BB962C8B-B14F-4D97-AF65-F5344CB8AC3E}">
        <p14:creationId xmlns:p14="http://schemas.microsoft.com/office/powerpoint/2010/main" val="7342648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(IRC §6511(</a:t>
            </a:r>
            <a:r>
              <a:rPr lang="en-US" sz="1200" dirty="0" err="1"/>
              <a:t>i</a:t>
            </a:r>
            <a:r>
              <a:rPr lang="en-US" sz="1200" dirty="0"/>
              <a:t>)(1), IRC §6513(c), Instructions Form 941-X (04/2022))</a:t>
            </a:r>
            <a:r>
              <a:rPr lang="en-US" sz="1200" baseline="0" dirty="0"/>
              <a:t>  </a:t>
            </a:r>
            <a:endParaRPr lang="en-US" sz="1200" dirty="0"/>
          </a:p>
        </p:txBody>
      </p:sp>
      <p:sp>
        <p:nvSpPr>
          <p:cNvPr id="4" name="Slide Number Placeholder 3"/>
          <p:cNvSpPr>
            <a:spLocks noGrp="1"/>
          </p:cNvSpPr>
          <p:nvPr>
            <p:ph type="sldNum" sz="quarter" idx="10"/>
          </p:nvPr>
        </p:nvSpPr>
        <p:spPr/>
        <p:txBody>
          <a:bodyPr/>
          <a:lstStyle/>
          <a:p>
            <a:fld id="{0A8114FB-FC49-4147-862C-B5D90A16ED15}" type="slidenum">
              <a:rPr lang="en-US" smtClean="0"/>
              <a:t>322</a:t>
            </a:fld>
            <a:endParaRPr lang="en-US"/>
          </a:p>
        </p:txBody>
      </p:sp>
    </p:spTree>
    <p:extLst>
      <p:ext uri="{BB962C8B-B14F-4D97-AF65-F5344CB8AC3E}">
        <p14:creationId xmlns:p14="http://schemas.microsoft.com/office/powerpoint/2010/main" val="2190400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8A220430-52F6-5113-0EDE-92963C5D29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a:extLst>
              <a:ext uri="{FF2B5EF4-FFF2-40B4-BE49-F238E27FC236}">
                <a16:creationId xmlns:a16="http://schemas.microsoft.com/office/drawing/2014/main" id="{A0D08DEB-098D-17E9-0C51-E402E2027C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Tree>
    <p:extLst>
      <p:ext uri="{BB962C8B-B14F-4D97-AF65-F5344CB8AC3E}">
        <p14:creationId xmlns:p14="http://schemas.microsoft.com/office/powerpoint/2010/main" val="10808374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Cardinal rule:  Rain,</a:t>
            </a:r>
            <a:r>
              <a:rPr lang="en-US" baseline="0" dirty="0"/>
              <a:t> snow or shine</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Latin </a:t>
            </a:r>
            <a:r>
              <a:rPr lang="en-US" sz="1200" i="1" kern="1200" dirty="0" err="1">
                <a:solidFill>
                  <a:schemeClr val="tx1"/>
                </a:solidFill>
                <a:effectLst/>
                <a:latin typeface="+mn-lt"/>
                <a:ea typeface="+mn-ea"/>
                <a:cs typeface="+mn-cs"/>
              </a:rPr>
              <a:t>cardinalis</a:t>
            </a:r>
            <a:r>
              <a:rPr lang="en-US" sz="1200" kern="1200" dirty="0">
                <a:solidFill>
                  <a:schemeClr val="tx1"/>
                </a:solidFill>
                <a:effectLst/>
                <a:latin typeface="+mn-lt"/>
                <a:ea typeface="+mn-ea"/>
                <a:cs typeface="+mn-cs"/>
              </a:rPr>
              <a:t> (adj.) "principal, chief, essential" (see </a:t>
            </a:r>
            <a:r>
              <a:rPr lang="en-US" sz="1200" b="1" u="sng" kern="1200" dirty="0">
                <a:solidFill>
                  <a:schemeClr val="tx1"/>
                </a:solidFill>
                <a:effectLst/>
                <a:latin typeface="+mn-lt"/>
                <a:ea typeface="+mn-ea"/>
                <a:cs typeface="+mn-cs"/>
                <a:hlinkClick r:id="rId3"/>
              </a:rPr>
              <a:t>cardinal</a:t>
            </a:r>
            <a:r>
              <a:rPr lang="en-US" sz="1200" kern="1200" dirty="0">
                <a:solidFill>
                  <a:schemeClr val="tx1"/>
                </a:solidFill>
                <a:effectLst/>
                <a:latin typeface="+mn-lt"/>
                <a:ea typeface="+mn-ea"/>
                <a:cs typeface="+mn-cs"/>
              </a:rPr>
              <a:t> (adj.)). https://</a:t>
            </a:r>
            <a:r>
              <a:rPr lang="en-US" sz="1200" kern="1200" dirty="0" err="1">
                <a:solidFill>
                  <a:schemeClr val="tx1"/>
                </a:solidFill>
                <a:effectLst/>
                <a:latin typeface="+mn-lt"/>
                <a:ea typeface="+mn-ea"/>
                <a:cs typeface="+mn-cs"/>
              </a:rPr>
              <a:t>www.etymonline.com</a:t>
            </a:r>
            <a:r>
              <a:rPr lang="en-US" sz="1200" kern="1200" dirty="0">
                <a:solidFill>
                  <a:schemeClr val="tx1"/>
                </a:solidFill>
                <a:effectLst/>
                <a:latin typeface="+mn-lt"/>
                <a:ea typeface="+mn-ea"/>
                <a:cs typeface="+mn-cs"/>
              </a:rPr>
              <a:t>/word/cardinal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472B8C-1E55-AD48-ABD6-05D7BC52C8CA}" type="slidenum">
              <a:rPr lang="en-US" smtClean="0"/>
              <a:t>331</a:t>
            </a:fld>
            <a:endParaRPr lang="en-US"/>
          </a:p>
        </p:txBody>
      </p:sp>
    </p:spTree>
    <p:extLst>
      <p:ext uri="{BB962C8B-B14F-4D97-AF65-F5344CB8AC3E}">
        <p14:creationId xmlns:p14="http://schemas.microsoft.com/office/powerpoint/2010/main" val="14727968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Cardinal rule:  Rain,</a:t>
            </a:r>
            <a:r>
              <a:rPr lang="en-US" baseline="0" dirty="0"/>
              <a:t> snow or shine</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Latin </a:t>
            </a:r>
            <a:r>
              <a:rPr lang="en-US" sz="1200" i="1" kern="1200" dirty="0" err="1">
                <a:solidFill>
                  <a:schemeClr val="tx1"/>
                </a:solidFill>
                <a:effectLst/>
                <a:latin typeface="+mn-lt"/>
                <a:ea typeface="+mn-ea"/>
                <a:cs typeface="+mn-cs"/>
              </a:rPr>
              <a:t>cardinalis</a:t>
            </a:r>
            <a:r>
              <a:rPr lang="en-US" sz="1200" kern="1200" dirty="0">
                <a:solidFill>
                  <a:schemeClr val="tx1"/>
                </a:solidFill>
                <a:effectLst/>
                <a:latin typeface="+mn-lt"/>
                <a:ea typeface="+mn-ea"/>
                <a:cs typeface="+mn-cs"/>
              </a:rPr>
              <a:t> (adj.) "principal, chief, essential" (see </a:t>
            </a:r>
            <a:r>
              <a:rPr lang="en-US" sz="1200" b="1" u="sng" kern="1200" dirty="0">
                <a:solidFill>
                  <a:schemeClr val="tx1"/>
                </a:solidFill>
                <a:effectLst/>
                <a:latin typeface="+mn-lt"/>
                <a:ea typeface="+mn-ea"/>
                <a:cs typeface="+mn-cs"/>
                <a:hlinkClick r:id="rId3"/>
              </a:rPr>
              <a:t>cardinal</a:t>
            </a:r>
            <a:r>
              <a:rPr lang="en-US" sz="1200" kern="1200" dirty="0">
                <a:solidFill>
                  <a:schemeClr val="tx1"/>
                </a:solidFill>
                <a:effectLst/>
                <a:latin typeface="+mn-lt"/>
                <a:ea typeface="+mn-ea"/>
                <a:cs typeface="+mn-cs"/>
              </a:rPr>
              <a:t> (adj.)). https://</a:t>
            </a:r>
            <a:r>
              <a:rPr lang="en-US" sz="1200" kern="1200" dirty="0" err="1">
                <a:solidFill>
                  <a:schemeClr val="tx1"/>
                </a:solidFill>
                <a:effectLst/>
                <a:latin typeface="+mn-lt"/>
                <a:ea typeface="+mn-ea"/>
                <a:cs typeface="+mn-cs"/>
              </a:rPr>
              <a:t>www.etymonline.com</a:t>
            </a:r>
            <a:r>
              <a:rPr lang="en-US" sz="1200" kern="1200" dirty="0">
                <a:solidFill>
                  <a:schemeClr val="tx1"/>
                </a:solidFill>
                <a:effectLst/>
                <a:latin typeface="+mn-lt"/>
                <a:ea typeface="+mn-ea"/>
                <a:cs typeface="+mn-cs"/>
              </a:rPr>
              <a:t>/word/cardinal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472B8C-1E55-AD48-ABD6-05D7BC52C8CA}" type="slidenum">
              <a:rPr lang="en-US" smtClean="0"/>
              <a:t>381</a:t>
            </a:fld>
            <a:endParaRPr lang="en-US"/>
          </a:p>
        </p:txBody>
      </p:sp>
    </p:spTree>
    <p:extLst>
      <p:ext uri="{BB962C8B-B14F-4D97-AF65-F5344CB8AC3E}">
        <p14:creationId xmlns:p14="http://schemas.microsoft.com/office/powerpoint/2010/main" val="1472796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$25,000 on</a:t>
            </a:r>
            <a:r>
              <a:rPr lang="en-US" baseline="0" dirty="0"/>
              <a:t> </a:t>
            </a:r>
            <a:r>
              <a:rPr lang="en-US" dirty="0"/>
              <a:t>10/05/1892 is worth about $800,000 today.</a:t>
            </a:r>
          </a:p>
        </p:txBody>
      </p:sp>
      <p:sp>
        <p:nvSpPr>
          <p:cNvPr id="4" name="Slide Number Placeholder 3"/>
          <p:cNvSpPr>
            <a:spLocks noGrp="1"/>
          </p:cNvSpPr>
          <p:nvPr>
            <p:ph type="sldNum" sz="quarter" idx="10"/>
          </p:nvPr>
        </p:nvSpPr>
        <p:spPr/>
        <p:txBody>
          <a:bodyPr/>
          <a:lstStyle/>
          <a:p>
            <a:fld id="{0A8114FB-FC49-4147-862C-B5D90A16ED15}" type="slidenum">
              <a:rPr lang="en-US" smtClean="0"/>
              <a:t>452</a:t>
            </a:fld>
            <a:endParaRPr lang="en-US"/>
          </a:p>
        </p:txBody>
      </p:sp>
    </p:spTree>
    <p:extLst>
      <p:ext uri="{BB962C8B-B14F-4D97-AF65-F5344CB8AC3E}">
        <p14:creationId xmlns:p14="http://schemas.microsoft.com/office/powerpoint/2010/main" val="20789834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that’s what the Department of Justice</a:t>
            </a:r>
            <a:r>
              <a:rPr lang="en-US" baseline="0" dirty="0"/>
              <a:t> says  </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456</a:t>
            </a:fld>
            <a:endParaRPr lang="en-US"/>
          </a:p>
        </p:txBody>
      </p:sp>
    </p:spTree>
    <p:extLst>
      <p:ext uri="{BB962C8B-B14F-4D97-AF65-F5344CB8AC3E}">
        <p14:creationId xmlns:p14="http://schemas.microsoft.com/office/powerpoint/2010/main" val="4283462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location listed for Glendale AZ exempt</a:t>
            </a:r>
            <a:r>
              <a:rPr lang="en-US" baseline="0" dirty="0"/>
              <a:t> org “Lotto Club”   Lotto Club status at AZ </a:t>
            </a:r>
            <a:r>
              <a:rPr lang="en-US" baseline="0" dirty="0" err="1"/>
              <a:t>Secy</a:t>
            </a:r>
            <a:r>
              <a:rPr lang="en-US" baseline="0" dirty="0"/>
              <a:t> State “Pending Inactive”</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472</a:t>
            </a:fld>
            <a:endParaRPr lang="en-US"/>
          </a:p>
        </p:txBody>
      </p:sp>
    </p:spTree>
    <p:extLst>
      <p:ext uri="{BB962C8B-B14F-4D97-AF65-F5344CB8AC3E}">
        <p14:creationId xmlns:p14="http://schemas.microsoft.com/office/powerpoint/2010/main" val="55851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07/28/22 Murray big course:   A. 72%</a:t>
            </a:r>
            <a:r>
              <a:rPr lang="en-US" baseline="0" dirty="0"/>
              <a:t>  </a:t>
            </a:r>
            <a:r>
              <a:rPr lang="en-US" dirty="0"/>
              <a:t>B. 13%</a:t>
            </a:r>
            <a:r>
              <a:rPr lang="en-US" baseline="0" dirty="0"/>
              <a:t>  </a:t>
            </a:r>
            <a:r>
              <a:rPr lang="en-US" dirty="0"/>
              <a:t>C.</a:t>
            </a:r>
            <a:r>
              <a:rPr lang="en-US" baseline="0" dirty="0"/>
              <a:t> 15%</a:t>
            </a:r>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32</a:t>
            </a:fld>
            <a:endParaRPr lang="en-US"/>
          </a:p>
        </p:txBody>
      </p:sp>
    </p:spTree>
    <p:extLst>
      <p:ext uri="{BB962C8B-B14F-4D97-AF65-F5344CB8AC3E}">
        <p14:creationId xmlns:p14="http://schemas.microsoft.com/office/powerpoint/2010/main" val="32117898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941-X</a:t>
            </a:r>
            <a:r>
              <a:rPr lang="en-US" baseline="0" dirty="0"/>
              <a:t> not revised after Con App 2021</a:t>
            </a:r>
            <a:endParaRPr lang="en-US" dirty="0"/>
          </a:p>
        </p:txBody>
      </p:sp>
      <p:sp>
        <p:nvSpPr>
          <p:cNvPr id="4" name="Slide Number Placeholder 3"/>
          <p:cNvSpPr>
            <a:spLocks noGrp="1"/>
          </p:cNvSpPr>
          <p:nvPr>
            <p:ph type="sldNum" sz="quarter" idx="10"/>
          </p:nvPr>
        </p:nvSpPr>
        <p:spPr/>
        <p:txBody>
          <a:bodyPr/>
          <a:lstStyle/>
          <a:p>
            <a:fld id="{B383637F-6508-BF42-8F25-5A2314C5F890}" type="slidenum">
              <a:rPr lang="en-US" smtClean="0"/>
              <a:t>491</a:t>
            </a:fld>
            <a:endParaRPr lang="en-US"/>
          </a:p>
        </p:txBody>
      </p:sp>
    </p:spTree>
    <p:extLst>
      <p:ext uri="{BB962C8B-B14F-4D97-AF65-F5344CB8AC3E}">
        <p14:creationId xmlns:p14="http://schemas.microsoft.com/office/powerpoint/2010/main" val="73426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 refunds:   https://</a:t>
            </a:r>
            <a:r>
              <a:rPr lang="en-US" dirty="0" err="1"/>
              <a:t>www.innovationrefunds.com</a:t>
            </a:r>
            <a:r>
              <a:rPr lang="en-US" dirty="0"/>
              <a:t>/</a:t>
            </a:r>
            <a:r>
              <a:rPr lang="en-US" dirty="0" err="1"/>
              <a:t>faq</a:t>
            </a:r>
            <a:r>
              <a:rPr lang="en-US" dirty="0"/>
              <a:t>   </a:t>
            </a:r>
          </a:p>
          <a:p>
            <a:endParaRPr lang="en-US" dirty="0"/>
          </a:p>
          <a:p>
            <a:r>
              <a:rPr lang="en-US" dirty="0"/>
              <a:t>ERC Specialists</a:t>
            </a:r>
            <a:r>
              <a:rPr lang="en-US" baseline="0" dirty="0"/>
              <a:t> </a:t>
            </a:r>
            <a:endParaRPr lang="en-US" dirty="0"/>
          </a:p>
          <a:p>
            <a:r>
              <a:rPr lang="en-US" dirty="0"/>
              <a:t>https://</a:t>
            </a:r>
            <a:r>
              <a:rPr lang="en-US" dirty="0" err="1"/>
              <a:t>www.ercprogramaffiliate.com</a:t>
            </a:r>
            <a:r>
              <a:rPr lang="en-US" dirty="0"/>
              <a:t>/qualify54365652?msclkid=7427b05acf9b1c12c1e6d28693a26216&amp;utm_campaign=</a:t>
            </a:r>
            <a:r>
              <a:rPr lang="en-US" dirty="0" err="1"/>
              <a:t>erc&amp;utm_content</a:t>
            </a:r>
            <a:r>
              <a:rPr lang="en-US" dirty="0"/>
              <a:t>=</a:t>
            </a:r>
            <a:r>
              <a:rPr lang="en-US" dirty="0" err="1"/>
              <a:t>keywords&amp;utm_medium</a:t>
            </a:r>
            <a:r>
              <a:rPr lang="en-US" dirty="0"/>
              <a:t>=</a:t>
            </a:r>
            <a:r>
              <a:rPr lang="en-US" dirty="0" err="1"/>
              <a:t>CPC&amp;utm_source</a:t>
            </a:r>
            <a:r>
              <a:rPr lang="en-US" dirty="0"/>
              <a:t>=</a:t>
            </a:r>
            <a:r>
              <a:rPr lang="en-US" dirty="0" err="1"/>
              <a:t>Bing#section</a:t>
            </a:r>
            <a:r>
              <a:rPr lang="en-US" dirty="0"/>
              <a:t>--44396-132-165</a:t>
            </a:r>
          </a:p>
          <a:p>
            <a:endParaRPr lang="en-US" dirty="0"/>
          </a:p>
          <a:p>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34</a:t>
            </a:fld>
            <a:endParaRPr lang="en-US"/>
          </a:p>
        </p:txBody>
      </p:sp>
    </p:spTree>
    <p:extLst>
      <p:ext uri="{BB962C8B-B14F-4D97-AF65-F5344CB8AC3E}">
        <p14:creationId xmlns:p14="http://schemas.microsoft.com/office/powerpoint/2010/main" val="1480921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 refunds:   https://</a:t>
            </a:r>
            <a:r>
              <a:rPr lang="en-US" dirty="0" err="1"/>
              <a:t>www.innovationrefunds.com</a:t>
            </a:r>
            <a:r>
              <a:rPr lang="en-US" dirty="0"/>
              <a:t>/</a:t>
            </a:r>
            <a:r>
              <a:rPr lang="en-US" dirty="0" err="1"/>
              <a:t>faq</a:t>
            </a:r>
            <a:r>
              <a:rPr lang="en-US" dirty="0"/>
              <a:t>   </a:t>
            </a:r>
          </a:p>
        </p:txBody>
      </p:sp>
      <p:sp>
        <p:nvSpPr>
          <p:cNvPr id="4" name="Slide Number Placeholder 3"/>
          <p:cNvSpPr>
            <a:spLocks noGrp="1"/>
          </p:cNvSpPr>
          <p:nvPr>
            <p:ph type="sldNum" sz="quarter" idx="10"/>
          </p:nvPr>
        </p:nvSpPr>
        <p:spPr/>
        <p:txBody>
          <a:bodyPr/>
          <a:lstStyle/>
          <a:p>
            <a:fld id="{0A8114FB-FC49-4147-862C-B5D90A16ED15}" type="slidenum">
              <a:rPr lang="en-US" smtClean="0"/>
              <a:t>35</a:t>
            </a:fld>
            <a:endParaRPr lang="en-US"/>
          </a:p>
        </p:txBody>
      </p:sp>
    </p:spTree>
    <p:extLst>
      <p:ext uri="{BB962C8B-B14F-4D97-AF65-F5344CB8AC3E}">
        <p14:creationId xmlns:p14="http://schemas.microsoft.com/office/powerpoint/2010/main" val="1480921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 refunds:   https://</a:t>
            </a:r>
            <a:r>
              <a:rPr lang="en-US" dirty="0" err="1"/>
              <a:t>www.innovationrefunds.com</a:t>
            </a:r>
            <a:r>
              <a:rPr lang="en-US" dirty="0"/>
              <a:t>/</a:t>
            </a:r>
            <a:r>
              <a:rPr lang="en-US" dirty="0" err="1"/>
              <a:t>faq</a:t>
            </a:r>
            <a:r>
              <a:rPr lang="en-US" dirty="0"/>
              <a:t>   </a:t>
            </a:r>
          </a:p>
          <a:p>
            <a:endParaRPr lang="en-US" dirty="0"/>
          </a:p>
          <a:p>
            <a:r>
              <a:rPr lang="en-US" dirty="0"/>
              <a:t>ERC Specialists</a:t>
            </a:r>
            <a:r>
              <a:rPr lang="en-US" baseline="0" dirty="0"/>
              <a:t> </a:t>
            </a:r>
            <a:endParaRPr lang="en-US" dirty="0"/>
          </a:p>
          <a:p>
            <a:r>
              <a:rPr lang="en-US" dirty="0"/>
              <a:t>https://</a:t>
            </a:r>
            <a:r>
              <a:rPr lang="en-US" dirty="0" err="1"/>
              <a:t>www.ercprogramaffiliate.com</a:t>
            </a:r>
            <a:r>
              <a:rPr lang="en-US" dirty="0"/>
              <a:t>/qualify54365652?msclkid=7427b05acf9b1c12c1e6d28693a26216&amp;utm_campaign=</a:t>
            </a:r>
            <a:r>
              <a:rPr lang="en-US" dirty="0" err="1"/>
              <a:t>erc&amp;utm_content</a:t>
            </a:r>
            <a:r>
              <a:rPr lang="en-US" dirty="0"/>
              <a:t>=</a:t>
            </a:r>
            <a:r>
              <a:rPr lang="en-US" dirty="0" err="1"/>
              <a:t>keywords&amp;utm_medium</a:t>
            </a:r>
            <a:r>
              <a:rPr lang="en-US" dirty="0"/>
              <a:t>=</a:t>
            </a:r>
            <a:r>
              <a:rPr lang="en-US" dirty="0" err="1"/>
              <a:t>CPC&amp;utm_source</a:t>
            </a:r>
            <a:r>
              <a:rPr lang="en-US" dirty="0"/>
              <a:t>=</a:t>
            </a:r>
            <a:r>
              <a:rPr lang="en-US" dirty="0" err="1"/>
              <a:t>Bing#section</a:t>
            </a:r>
            <a:r>
              <a:rPr lang="en-US" dirty="0"/>
              <a:t>--44396-132-165</a:t>
            </a:r>
          </a:p>
          <a:p>
            <a:endParaRPr lang="en-US" dirty="0"/>
          </a:p>
          <a:p>
            <a:r>
              <a:rPr lang="en-US" dirty="0"/>
              <a:t>https://</a:t>
            </a:r>
            <a:r>
              <a:rPr lang="en-US" dirty="0" err="1"/>
              <a:t>erc.stentam.com</a:t>
            </a:r>
            <a:r>
              <a:rPr lang="en-US" dirty="0"/>
              <a:t>/bing-employee-retention-credits/?</a:t>
            </a:r>
            <a:r>
              <a:rPr lang="en-US" dirty="0" err="1"/>
              <a:t>msclkid</a:t>
            </a:r>
            <a:r>
              <a:rPr lang="en-US" dirty="0"/>
              <a:t>=1da73da8233c1957a0885f747f05c742</a:t>
            </a:r>
          </a:p>
          <a:p>
            <a:endParaRPr lang="en-US" dirty="0"/>
          </a:p>
          <a:p>
            <a:r>
              <a:rPr lang="en-US" dirty="0"/>
              <a:t>https://</a:t>
            </a:r>
            <a:r>
              <a:rPr lang="en-US" dirty="0" err="1"/>
              <a:t>www.joinallies.org</a:t>
            </a:r>
            <a:r>
              <a:rPr lang="en-US" dirty="0"/>
              <a:t>/</a:t>
            </a:r>
            <a:r>
              <a:rPr lang="en-US" dirty="0" err="1"/>
              <a:t>ertc?msclkid</a:t>
            </a:r>
            <a:r>
              <a:rPr lang="en-US" dirty="0"/>
              <a:t>=7929d3b9621e1f9cc9eeb16641c215b6</a:t>
            </a:r>
          </a:p>
          <a:p>
            <a:endParaRPr lang="en-US" dirty="0"/>
          </a:p>
          <a:p>
            <a:endParaRPr lang="en-US" dirty="0"/>
          </a:p>
        </p:txBody>
      </p:sp>
      <p:sp>
        <p:nvSpPr>
          <p:cNvPr id="4" name="Slide Number Placeholder 3"/>
          <p:cNvSpPr>
            <a:spLocks noGrp="1"/>
          </p:cNvSpPr>
          <p:nvPr>
            <p:ph type="sldNum" sz="quarter" idx="10"/>
          </p:nvPr>
        </p:nvSpPr>
        <p:spPr/>
        <p:txBody>
          <a:bodyPr/>
          <a:lstStyle/>
          <a:p>
            <a:fld id="{0A8114FB-FC49-4147-862C-B5D90A16ED15}" type="slidenum">
              <a:rPr lang="en-US" smtClean="0"/>
              <a:t>41</a:t>
            </a:fld>
            <a:endParaRPr lang="en-US"/>
          </a:p>
        </p:txBody>
      </p:sp>
    </p:spTree>
    <p:extLst>
      <p:ext uri="{BB962C8B-B14F-4D97-AF65-F5344CB8AC3E}">
        <p14:creationId xmlns:p14="http://schemas.microsoft.com/office/powerpoint/2010/main" val="2167160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06/29/23</a:t>
            </a:r>
          </a:p>
        </p:txBody>
      </p:sp>
      <p:sp>
        <p:nvSpPr>
          <p:cNvPr id="5" name="Footer Placeholder 4"/>
          <p:cNvSpPr>
            <a:spLocks noGrp="1"/>
          </p:cNvSpPr>
          <p:nvPr>
            <p:ph type="ftr" sz="quarter" idx="11"/>
          </p:nvPr>
        </p:nvSpPr>
        <p:spPr/>
        <p:txBody>
          <a:bodyPr/>
          <a:lstStyle/>
          <a:p>
            <a:r>
              <a:rPr lang="en-US"/>
              <a:t>© 2023 Bradley Burnett Tax Seminars, Ltd.</a:t>
            </a:r>
          </a:p>
        </p:txBody>
      </p:sp>
      <p:sp>
        <p:nvSpPr>
          <p:cNvPr id="6" name="Slide Number Placeholder 5"/>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3229138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06/29/23</a:t>
            </a:r>
          </a:p>
        </p:txBody>
      </p:sp>
      <p:sp>
        <p:nvSpPr>
          <p:cNvPr id="5" name="Footer Placeholder 4"/>
          <p:cNvSpPr>
            <a:spLocks noGrp="1"/>
          </p:cNvSpPr>
          <p:nvPr>
            <p:ph type="ftr" sz="quarter" idx="11"/>
          </p:nvPr>
        </p:nvSpPr>
        <p:spPr/>
        <p:txBody>
          <a:bodyPr/>
          <a:lstStyle/>
          <a:p>
            <a:r>
              <a:rPr lang="en-US"/>
              <a:t>© 2023 Bradley Burnett Tax Seminars, Ltd.</a:t>
            </a:r>
          </a:p>
        </p:txBody>
      </p:sp>
      <p:sp>
        <p:nvSpPr>
          <p:cNvPr id="6" name="Slide Number Placeholder 5"/>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700675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06/29/23</a:t>
            </a:r>
          </a:p>
        </p:txBody>
      </p:sp>
      <p:sp>
        <p:nvSpPr>
          <p:cNvPr id="5" name="Footer Placeholder 4"/>
          <p:cNvSpPr>
            <a:spLocks noGrp="1"/>
          </p:cNvSpPr>
          <p:nvPr>
            <p:ph type="ftr" sz="quarter" idx="11"/>
          </p:nvPr>
        </p:nvSpPr>
        <p:spPr/>
        <p:txBody>
          <a:bodyPr/>
          <a:lstStyle/>
          <a:p>
            <a:r>
              <a:rPr lang="en-US"/>
              <a:t>© 2023 Bradley Burnett Tax Seminars, Ltd.</a:t>
            </a:r>
          </a:p>
        </p:txBody>
      </p:sp>
      <p:sp>
        <p:nvSpPr>
          <p:cNvPr id="6" name="Slide Number Placeholder 5"/>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3664071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rand Color 1">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EC954C76-E786-FB7E-C13C-CD6D1F7CBAC4}"/>
              </a:ext>
            </a:extLst>
          </p:cNvPr>
          <p:cNvSpPr>
            <a:spLocks noChangeArrowheads="1"/>
          </p:cNvSpPr>
          <p:nvPr/>
        </p:nvSpPr>
        <p:spPr bwMode="auto">
          <a:xfrm>
            <a:off x="-11113" y="-4763"/>
            <a:ext cx="9979026" cy="7061201"/>
          </a:xfrm>
          <a:prstGeom prst="rect">
            <a:avLst/>
          </a:prstGeom>
          <a:solidFill>
            <a:srgbClr val="4B68AC"/>
          </a:solidFill>
          <a:ln>
            <a:noFill/>
          </a:ln>
        </p:spPr>
        <p:txBody>
          <a:bodyPr lIns="10716" tIns="10716" rIns="10716" bIns="10716" anchor="ctr"/>
          <a:lstStyle>
            <a:lvl1pPr defTabSz="309563">
              <a:defRPr>
                <a:solidFill>
                  <a:schemeClr val="tx1"/>
                </a:solidFill>
                <a:latin typeface="Arial" panose="020B0604020202020204" pitchFamily="34" charset="0"/>
              </a:defRPr>
            </a:lvl1pPr>
            <a:lvl2pPr marL="742950" indent="-285750" defTabSz="309563">
              <a:defRPr>
                <a:solidFill>
                  <a:schemeClr val="tx1"/>
                </a:solidFill>
                <a:latin typeface="Arial" panose="020B0604020202020204" pitchFamily="34" charset="0"/>
              </a:defRPr>
            </a:lvl2pPr>
            <a:lvl3pPr marL="1143000" indent="-228600" defTabSz="309563">
              <a:defRPr>
                <a:solidFill>
                  <a:schemeClr val="tx1"/>
                </a:solidFill>
                <a:latin typeface="Arial" panose="020B0604020202020204" pitchFamily="34" charset="0"/>
              </a:defRPr>
            </a:lvl3pPr>
            <a:lvl4pPr marL="1600200" indent="-228600" defTabSz="309563">
              <a:defRPr>
                <a:solidFill>
                  <a:schemeClr val="tx1"/>
                </a:solidFill>
                <a:latin typeface="Arial" panose="020B0604020202020204" pitchFamily="34" charset="0"/>
              </a:defRPr>
            </a:lvl4pPr>
            <a:lvl5pPr marL="2057400" indent="-228600" defTabSz="309563">
              <a:defRPr>
                <a:solidFill>
                  <a:schemeClr val="tx1"/>
                </a:solidFill>
                <a:latin typeface="Arial" panose="020B0604020202020204" pitchFamily="34" charset="0"/>
              </a:defRPr>
            </a:lvl5pPr>
            <a:lvl6pPr marL="2514600" indent="-228600" defTabSz="309563" eaLnBrk="0" fontAlgn="base" hangingPunct="0">
              <a:spcBef>
                <a:spcPct val="0"/>
              </a:spcBef>
              <a:spcAft>
                <a:spcPct val="0"/>
              </a:spcAft>
              <a:defRPr>
                <a:solidFill>
                  <a:schemeClr val="tx1"/>
                </a:solidFill>
                <a:latin typeface="Arial" panose="020B0604020202020204" pitchFamily="34" charset="0"/>
              </a:defRPr>
            </a:lvl6pPr>
            <a:lvl7pPr marL="2971800" indent="-228600" defTabSz="309563" eaLnBrk="0" fontAlgn="base" hangingPunct="0">
              <a:spcBef>
                <a:spcPct val="0"/>
              </a:spcBef>
              <a:spcAft>
                <a:spcPct val="0"/>
              </a:spcAft>
              <a:defRPr>
                <a:solidFill>
                  <a:schemeClr val="tx1"/>
                </a:solidFill>
                <a:latin typeface="Arial" panose="020B0604020202020204" pitchFamily="34" charset="0"/>
              </a:defRPr>
            </a:lvl7pPr>
            <a:lvl8pPr marL="3429000" indent="-228600" defTabSz="309563" eaLnBrk="0" fontAlgn="base" hangingPunct="0">
              <a:spcBef>
                <a:spcPct val="0"/>
              </a:spcBef>
              <a:spcAft>
                <a:spcPct val="0"/>
              </a:spcAft>
              <a:defRPr>
                <a:solidFill>
                  <a:schemeClr val="tx1"/>
                </a:solidFill>
                <a:latin typeface="Arial" panose="020B0604020202020204" pitchFamily="34" charset="0"/>
              </a:defRPr>
            </a:lvl8pPr>
            <a:lvl9pPr marL="3886200" indent="-228600" defTabSz="309563"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sz="675">
              <a:solidFill>
                <a:srgbClr val="FFFFFF"/>
              </a:solidFill>
              <a:latin typeface="Helvetica Neue Medium"/>
              <a:ea typeface="Helvetica Neue Medium"/>
              <a:cs typeface="Helvetica Neue Medium"/>
              <a:sym typeface="Helvetica Neue Medium"/>
            </a:endParaRPr>
          </a:p>
        </p:txBody>
      </p:sp>
      <p:sp>
        <p:nvSpPr>
          <p:cNvPr id="3" name="Slide Number">
            <a:extLst>
              <a:ext uri="{FF2B5EF4-FFF2-40B4-BE49-F238E27FC236}">
                <a16:creationId xmlns:a16="http://schemas.microsoft.com/office/drawing/2014/main" id="{1B4F7161-7844-9386-0BBF-2AABE4E5642C}"/>
              </a:ext>
            </a:extLst>
          </p:cNvPr>
          <p:cNvSpPr txBox="1">
            <a:spLocks noGrp="1"/>
          </p:cNvSpPr>
          <p:nvPr>
            <p:ph type="sldNum" sz="quarter" idx="10"/>
          </p:nvPr>
        </p:nvSpPr>
        <p:spPr/>
        <p:txBody>
          <a:bodyPr/>
          <a:lstStyle>
            <a:lvl1pPr>
              <a:defRPr/>
            </a:lvl1pPr>
          </a:lstStyle>
          <a:p>
            <a:pPr>
              <a:defRPr/>
            </a:pPr>
            <a:fld id="{FB7B074A-4920-4D9B-8218-B77CB0412E10}" type="slidenum">
              <a:rPr/>
              <a:pPr>
                <a:defRPr/>
              </a:pPr>
              <a:t>‹#›</a:t>
            </a:fld>
            <a:endParaRPr/>
          </a:p>
        </p:txBody>
      </p:sp>
    </p:spTree>
    <p:extLst>
      <p:ext uri="{BB962C8B-B14F-4D97-AF65-F5344CB8AC3E}">
        <p14:creationId xmlns:p14="http://schemas.microsoft.com/office/powerpoint/2010/main" val="633584408"/>
      </p:ext>
    </p:extLst>
  </p:cSld>
  <p:clrMapOvr>
    <a:masterClrMapping/>
  </p:clrMapOvr>
  <p:transition spd="med"/>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06/29/23</a:t>
            </a:r>
          </a:p>
        </p:txBody>
      </p:sp>
      <p:sp>
        <p:nvSpPr>
          <p:cNvPr id="5" name="Footer Placeholder 4"/>
          <p:cNvSpPr>
            <a:spLocks noGrp="1"/>
          </p:cNvSpPr>
          <p:nvPr>
            <p:ph type="ftr" sz="quarter" idx="11"/>
          </p:nvPr>
        </p:nvSpPr>
        <p:spPr/>
        <p:txBody>
          <a:bodyPr/>
          <a:lstStyle/>
          <a:p>
            <a:r>
              <a:rPr lang="en-US"/>
              <a:t>© 2023 Bradley Burnett Tax Seminars, Ltd.</a:t>
            </a:r>
          </a:p>
        </p:txBody>
      </p:sp>
      <p:sp>
        <p:nvSpPr>
          <p:cNvPr id="6" name="Slide Number Placeholder 5"/>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154221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06/29/23</a:t>
            </a:r>
          </a:p>
        </p:txBody>
      </p:sp>
      <p:sp>
        <p:nvSpPr>
          <p:cNvPr id="5" name="Footer Placeholder 4"/>
          <p:cNvSpPr>
            <a:spLocks noGrp="1"/>
          </p:cNvSpPr>
          <p:nvPr>
            <p:ph type="ftr" sz="quarter" idx="11"/>
          </p:nvPr>
        </p:nvSpPr>
        <p:spPr/>
        <p:txBody>
          <a:bodyPr/>
          <a:lstStyle/>
          <a:p>
            <a:r>
              <a:rPr lang="en-US"/>
              <a:t>© 2023 Bradley Burnett Tax Seminars, Ltd.</a:t>
            </a:r>
          </a:p>
        </p:txBody>
      </p:sp>
      <p:sp>
        <p:nvSpPr>
          <p:cNvPr id="6" name="Slide Number Placeholder 5"/>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242078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06/29/23</a:t>
            </a:r>
          </a:p>
        </p:txBody>
      </p:sp>
      <p:sp>
        <p:nvSpPr>
          <p:cNvPr id="6" name="Footer Placeholder 5"/>
          <p:cNvSpPr>
            <a:spLocks noGrp="1"/>
          </p:cNvSpPr>
          <p:nvPr>
            <p:ph type="ftr" sz="quarter" idx="11"/>
          </p:nvPr>
        </p:nvSpPr>
        <p:spPr/>
        <p:txBody>
          <a:bodyPr/>
          <a:lstStyle/>
          <a:p>
            <a:r>
              <a:rPr lang="en-US"/>
              <a:t>© 2023 Bradley Burnett Tax Seminars, Ltd.</a:t>
            </a:r>
          </a:p>
        </p:txBody>
      </p:sp>
      <p:sp>
        <p:nvSpPr>
          <p:cNvPr id="7" name="Slide Number Placeholder 6"/>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224422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06/29/23</a:t>
            </a:r>
          </a:p>
        </p:txBody>
      </p:sp>
      <p:sp>
        <p:nvSpPr>
          <p:cNvPr id="8" name="Footer Placeholder 7"/>
          <p:cNvSpPr>
            <a:spLocks noGrp="1"/>
          </p:cNvSpPr>
          <p:nvPr>
            <p:ph type="ftr" sz="quarter" idx="11"/>
          </p:nvPr>
        </p:nvSpPr>
        <p:spPr/>
        <p:txBody>
          <a:bodyPr/>
          <a:lstStyle/>
          <a:p>
            <a:r>
              <a:rPr lang="en-US"/>
              <a:t>© 2023 Bradley Burnett Tax Seminars, Ltd.</a:t>
            </a:r>
          </a:p>
        </p:txBody>
      </p:sp>
      <p:sp>
        <p:nvSpPr>
          <p:cNvPr id="9" name="Slide Number Placeholder 8"/>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787470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06/29/23</a:t>
            </a:r>
          </a:p>
        </p:txBody>
      </p:sp>
      <p:sp>
        <p:nvSpPr>
          <p:cNvPr id="4" name="Footer Placeholder 3"/>
          <p:cNvSpPr>
            <a:spLocks noGrp="1"/>
          </p:cNvSpPr>
          <p:nvPr>
            <p:ph type="ftr" sz="quarter" idx="11"/>
          </p:nvPr>
        </p:nvSpPr>
        <p:spPr/>
        <p:txBody>
          <a:bodyPr/>
          <a:lstStyle/>
          <a:p>
            <a:r>
              <a:rPr lang="en-US"/>
              <a:t>© 2023 Bradley Burnett Tax Seminars, Ltd.</a:t>
            </a:r>
          </a:p>
        </p:txBody>
      </p:sp>
      <p:sp>
        <p:nvSpPr>
          <p:cNvPr id="5" name="Slide Number Placeholder 4"/>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1054705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06/29/23</a:t>
            </a:r>
          </a:p>
        </p:txBody>
      </p:sp>
      <p:sp>
        <p:nvSpPr>
          <p:cNvPr id="3" name="Footer Placeholder 2"/>
          <p:cNvSpPr>
            <a:spLocks noGrp="1"/>
          </p:cNvSpPr>
          <p:nvPr>
            <p:ph type="ftr" sz="quarter" idx="11"/>
          </p:nvPr>
        </p:nvSpPr>
        <p:spPr/>
        <p:txBody>
          <a:bodyPr/>
          <a:lstStyle/>
          <a:p>
            <a:r>
              <a:rPr lang="en-US"/>
              <a:t>© 2023 Bradley Burnett Tax Seminars, Ltd.</a:t>
            </a:r>
          </a:p>
        </p:txBody>
      </p:sp>
      <p:sp>
        <p:nvSpPr>
          <p:cNvPr id="4" name="Slide Number Placeholder 3"/>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228671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06/29/23</a:t>
            </a:r>
          </a:p>
        </p:txBody>
      </p:sp>
      <p:sp>
        <p:nvSpPr>
          <p:cNvPr id="6" name="Footer Placeholder 5"/>
          <p:cNvSpPr>
            <a:spLocks noGrp="1"/>
          </p:cNvSpPr>
          <p:nvPr>
            <p:ph type="ftr" sz="quarter" idx="11"/>
          </p:nvPr>
        </p:nvSpPr>
        <p:spPr/>
        <p:txBody>
          <a:bodyPr/>
          <a:lstStyle/>
          <a:p>
            <a:r>
              <a:rPr lang="en-US"/>
              <a:t>© 2023 Bradley Burnett Tax Seminars, Ltd.</a:t>
            </a:r>
          </a:p>
        </p:txBody>
      </p:sp>
      <p:sp>
        <p:nvSpPr>
          <p:cNvPr id="7" name="Slide Number Placeholder 6"/>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3002814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06/29/23</a:t>
            </a:r>
          </a:p>
        </p:txBody>
      </p:sp>
      <p:sp>
        <p:nvSpPr>
          <p:cNvPr id="6" name="Footer Placeholder 5"/>
          <p:cNvSpPr>
            <a:spLocks noGrp="1"/>
          </p:cNvSpPr>
          <p:nvPr>
            <p:ph type="ftr" sz="quarter" idx="11"/>
          </p:nvPr>
        </p:nvSpPr>
        <p:spPr/>
        <p:txBody>
          <a:bodyPr/>
          <a:lstStyle/>
          <a:p>
            <a:r>
              <a:rPr lang="en-US"/>
              <a:t>© 2023 Bradley Burnett Tax Seminars, Ltd.</a:t>
            </a:r>
          </a:p>
        </p:txBody>
      </p:sp>
      <p:sp>
        <p:nvSpPr>
          <p:cNvPr id="7" name="Slide Number Placeholder 6"/>
          <p:cNvSpPr>
            <a:spLocks noGrp="1"/>
          </p:cNvSpPr>
          <p:nvPr>
            <p:ph type="sldNum" sz="quarter" idx="12"/>
          </p:nvPr>
        </p:nvSpPr>
        <p:spPr/>
        <p:txBody>
          <a:bodyPr/>
          <a:lstStyle/>
          <a:p>
            <a:fld id="{54AAE21D-1E9D-1047-BD42-883DA1A9BFEE}" type="slidenum">
              <a:rPr lang="en-US" smtClean="0"/>
              <a:t>‹#›</a:t>
            </a:fld>
            <a:endParaRPr lang="en-US"/>
          </a:p>
        </p:txBody>
      </p:sp>
    </p:spTree>
    <p:extLst>
      <p:ext uri="{BB962C8B-B14F-4D97-AF65-F5344CB8AC3E}">
        <p14:creationId xmlns:p14="http://schemas.microsoft.com/office/powerpoint/2010/main" val="1271439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06/29/23</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2023 Bradley Burnett Tax Seminars, Ltd.</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AAE21D-1E9D-1047-BD42-883DA1A9BFEE}" type="slidenum">
              <a:rPr lang="en-US" smtClean="0"/>
              <a:t>‹#›</a:t>
            </a:fld>
            <a:endParaRPr lang="en-US"/>
          </a:p>
        </p:txBody>
      </p:sp>
    </p:spTree>
    <p:extLst>
      <p:ext uri="{BB962C8B-B14F-4D97-AF65-F5344CB8AC3E}">
        <p14:creationId xmlns:p14="http://schemas.microsoft.com/office/powerpoint/2010/main" val="1968283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withum.com/resources/irs-begins-auditing-the-employee-retention-credi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withum.com/resources/irs-begins-auditing-the-employee-retention-credi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51.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52.png"/><Relationship Id="rId21" Type="http://schemas.openxmlformats.org/officeDocument/2006/relationships/image" Target="../media/image55.png"/><Relationship Id="rId7" Type="http://schemas.openxmlformats.org/officeDocument/2006/relationships/image" Target="../media/image48.png"/><Relationship Id="rId12" Type="http://schemas.openxmlformats.org/officeDocument/2006/relationships/customXml" Target="../ink/ink5.xml"/><Relationship Id="rId17" Type="http://schemas.openxmlformats.org/officeDocument/2006/relationships/image" Target="../media/image53.png"/><Relationship Id="rId25" Type="http://schemas.openxmlformats.org/officeDocument/2006/relationships/image" Target="../media/image57.png"/><Relationship Id="rId2" Type="http://schemas.openxmlformats.org/officeDocument/2006/relationships/notesSlide" Target="../notesSlides/notesSlide29.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50.png"/><Relationship Id="rId24" Type="http://schemas.openxmlformats.org/officeDocument/2006/relationships/customXml" Target="../ink/ink11.xml"/><Relationship Id="rId5" Type="http://schemas.openxmlformats.org/officeDocument/2006/relationships/image" Target="../media/image47.png"/><Relationship Id="rId15" Type="http://schemas.openxmlformats.org/officeDocument/2006/relationships/image" Target="../media/image520.png"/><Relationship Id="rId23" Type="http://schemas.openxmlformats.org/officeDocument/2006/relationships/image" Target="../media/image56.png"/><Relationship Id="rId28" Type="http://schemas.openxmlformats.org/officeDocument/2006/relationships/image" Target="../media/image1.png"/><Relationship Id="rId10" Type="http://schemas.openxmlformats.org/officeDocument/2006/relationships/customXml" Target="../ink/ink4.xml"/><Relationship Id="rId19" Type="http://schemas.openxmlformats.org/officeDocument/2006/relationships/image" Target="../media/image54.png"/><Relationship Id="rId4" Type="http://schemas.openxmlformats.org/officeDocument/2006/relationships/customXml" Target="../ink/ink1.xml"/><Relationship Id="rId9" Type="http://schemas.openxmlformats.org/officeDocument/2006/relationships/image" Target="../media/image49.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58.png"/></Relationships>
</file>

<file path=ppt/slides/_rels/slide152.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customXml" Target="../ink/ink20.xml"/><Relationship Id="rId26" Type="http://schemas.openxmlformats.org/officeDocument/2006/relationships/customXml" Target="../ink/ink24.xml"/><Relationship Id="rId21" Type="http://schemas.openxmlformats.org/officeDocument/2006/relationships/image" Target="../media/image68.png"/><Relationship Id="rId34" Type="http://schemas.openxmlformats.org/officeDocument/2006/relationships/customXml" Target="../ink/ink28.xml"/><Relationship Id="rId7" Type="http://schemas.openxmlformats.org/officeDocument/2006/relationships/image" Target="../media/image61.png"/><Relationship Id="rId12" Type="http://schemas.openxmlformats.org/officeDocument/2006/relationships/customXml" Target="../ink/ink17.xml"/><Relationship Id="rId17" Type="http://schemas.openxmlformats.org/officeDocument/2006/relationships/image" Target="../media/image66.png"/><Relationship Id="rId25" Type="http://schemas.openxmlformats.org/officeDocument/2006/relationships/image" Target="../media/image70.png"/><Relationship Id="rId33" Type="http://schemas.openxmlformats.org/officeDocument/2006/relationships/image" Target="../media/image74.png"/><Relationship Id="rId38" Type="http://schemas.openxmlformats.org/officeDocument/2006/relationships/image" Target="../media/image1.png"/><Relationship Id="rId2" Type="http://schemas.openxmlformats.org/officeDocument/2006/relationships/notesSlide" Target="../notesSlides/notesSlide30.xml"/><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63.png"/><Relationship Id="rId24" Type="http://schemas.openxmlformats.org/officeDocument/2006/relationships/customXml" Target="../ink/ink23.xml"/><Relationship Id="rId32" Type="http://schemas.openxmlformats.org/officeDocument/2006/relationships/customXml" Target="../ink/ink27.xml"/><Relationship Id="rId37" Type="http://schemas.openxmlformats.org/officeDocument/2006/relationships/image" Target="../media/image76.png"/><Relationship Id="rId5" Type="http://schemas.openxmlformats.org/officeDocument/2006/relationships/image" Target="../media/image60.png"/><Relationship Id="rId15" Type="http://schemas.openxmlformats.org/officeDocument/2006/relationships/image" Target="../media/image65.png"/><Relationship Id="rId23" Type="http://schemas.openxmlformats.org/officeDocument/2006/relationships/image" Target="../media/image69.png"/><Relationship Id="rId28" Type="http://schemas.openxmlformats.org/officeDocument/2006/relationships/customXml" Target="../ink/ink25.xml"/><Relationship Id="rId36" Type="http://schemas.openxmlformats.org/officeDocument/2006/relationships/customXml" Target="../ink/ink29.xml"/><Relationship Id="rId10" Type="http://schemas.openxmlformats.org/officeDocument/2006/relationships/customXml" Target="../ink/ink16.xml"/><Relationship Id="rId19" Type="http://schemas.openxmlformats.org/officeDocument/2006/relationships/image" Target="../media/image67.png"/><Relationship Id="rId31" Type="http://schemas.openxmlformats.org/officeDocument/2006/relationships/image" Target="../media/image73.png"/><Relationship Id="rId4" Type="http://schemas.openxmlformats.org/officeDocument/2006/relationships/customXml" Target="../ink/ink13.xml"/><Relationship Id="rId9" Type="http://schemas.openxmlformats.org/officeDocument/2006/relationships/image" Target="../media/image62.png"/><Relationship Id="rId14" Type="http://schemas.openxmlformats.org/officeDocument/2006/relationships/customXml" Target="../ink/ink18.xml"/><Relationship Id="rId22" Type="http://schemas.openxmlformats.org/officeDocument/2006/relationships/customXml" Target="../ink/ink22.xml"/><Relationship Id="rId27" Type="http://schemas.openxmlformats.org/officeDocument/2006/relationships/image" Target="../media/image71.png"/><Relationship Id="rId30" Type="http://schemas.openxmlformats.org/officeDocument/2006/relationships/customXml" Target="../ink/ink26.xml"/><Relationship Id="rId35" Type="http://schemas.openxmlformats.org/officeDocument/2006/relationships/image" Target="../media/image75.png"/><Relationship Id="rId8" Type="http://schemas.openxmlformats.org/officeDocument/2006/relationships/customXml" Target="../ink/ink15.xml"/><Relationship Id="rId3" Type="http://schemas.openxmlformats.org/officeDocument/2006/relationships/image" Target="../media/image59.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eadowscollier.com/58DDFE/assets/files/documents/ERC%20Training%20Materials-Dec.%205,%202022%20Blog%20Post.pdf"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eb.archive.org/web/20210507131718/https:/www.natlawreview.com/article/covid-19-us-state-policy-report-april-23-27-2021?amp" TargetMode="External"/><Relationship Id="rId2" Type="http://schemas.openxmlformats.org/officeDocument/2006/relationships/hyperlink" Target="https://www.natlawreview.com/article/covid-19-us-state-policy-report-april-23-27-2021"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huschblackwell.com/state-by-state-covid-19-guidance"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ongress.gov/116/plaws/publ136/PLAW-116publ136.pdf"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hyperlink" Target="https://cpewarehouse.com/course/course-detail/form-1065-schedules-k-1-k-2-and-k-3-irs-throws-rocks-at-a-hornets-nes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mailto:cpe@cpewarehouse.com" TargetMode="External"/></Relationships>
</file>

<file path=ppt/slides/_rels/slide3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3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hyperlink" Target="https://home.treasury.gov/system/files/136/PPP-IFR-Loan-Amount-Calculation-and-Eligibility.pdf" TargetMode="External"/><Relationship Id="rId7" Type="http://schemas.openxmlformats.org/officeDocument/2006/relationships/image" Target="../media/image1.png"/><Relationship Id="rId2" Type="http://schemas.openxmlformats.org/officeDocument/2006/relationships/hyperlink" Target="https://home.treasury.gov/system/files/136/Interim-Final-Rule-Paycheck-Protection-Program-as-Amended-by-Economic-Aid-Act.pdf" TargetMode="External"/><Relationship Id="rId1" Type="http://schemas.openxmlformats.org/officeDocument/2006/relationships/slideLayout" Target="../slideLayouts/slideLayout2.xml"/><Relationship Id="rId6" Type="http://schemas.openxmlformats.org/officeDocument/2006/relationships/hyperlink" Target="https://home.treasury.gov/system/files/136/PPP--Loan-Forgiveness-FAQs.pdf" TargetMode="External"/><Relationship Id="rId5" Type="http://schemas.openxmlformats.org/officeDocument/2006/relationships/hyperlink" Target="https://www.irs.gov/pub/irs-drop/n-21-23.pdf" TargetMode="External"/><Relationship Id="rId4" Type="http://schemas.openxmlformats.org/officeDocument/2006/relationships/hyperlink" Target="https://www.irs.gov/pub/irs-drop/n-21-20.pdf" TargetMode="External"/></Relationships>
</file>

<file path=ppt/slides/_rels/slide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reasury.gov/tigta/auditreports/2022reports/202246059fr.pdf" TargetMode="Externa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home.treasury.gov/system/files/136/PPP--Loan-Forgiveness-FAQs.pdf" TargetMode="Externa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urrentfederaltaxdevelopments.com/blog/2021/8/6/guide-to-key-notice-2021-49-stock-ownership-attribution-situations" TargetMode="Externa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law.cornell.edu/definitions/uscode.php?width=840&amp;height=800&amp;iframe=true&amp;def_id=26-USC-112890955-1559418288&amp;term_occur=999&amp;term_src=" TargetMode="Externa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3" Type="http://schemas.openxmlformats.org/officeDocument/2006/relationships/hyperlink" Target="http://www.coffeyville.com/514/The-Dalton-Raid-Story"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0.png"/></Relationships>
</file>

<file path=ppt/slides/_rels/slide4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hyperlink" Target="https://aboutbtax.com/RHb" TargetMode="External"/><Relationship Id="rId2" Type="http://schemas.openxmlformats.org/officeDocument/2006/relationships/hyperlink" Target="https://aboutbtax.com/Rx2"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aboutbtax.com/Ts4" TargetMode="External"/><Relationship Id="rId4" Type="http://schemas.openxmlformats.org/officeDocument/2006/relationships/hyperlink" Target="https://aboutbtax.com/Tsk" TargetMode="External"/></Relationships>
</file>

<file path=ppt/slides/_rels/slide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eadowscollier.com/58DDFE/assets/files/documents/ERC%20Training%20Materials-Dec.%205,%202022%20Blog%20Post.pdf" TargetMode="Externa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congress.gov/bill/117th-congress/house-bill/7352/tex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arnoldporter.com/en/perspectives/blogs/enforcement-edge/2022/08/more-time-to-prosecute-ppp-related-fraud" TargetMode="External"/><Relationship Id="rId4" Type="http://schemas.openxmlformats.org/officeDocument/2006/relationships/hyperlink" Target="https://www.congress.gov/bill/117th-congress/house-bill/7334/text"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www.irs.gov/pub/irs-drop/n-21-49.pdf" TargetMode="External"/><Relationship Id="rId3" Type="http://schemas.openxmlformats.org/officeDocument/2006/relationships/hyperlink" Target="https://www.congress.gov/bill/116th-congress/house-bill/133/text" TargetMode="External"/><Relationship Id="rId7" Type="http://schemas.openxmlformats.org/officeDocument/2006/relationships/hyperlink" Target="https://www.irs.gov/pub/irs-drop/n-21-23.pdf" TargetMode="External"/><Relationship Id="rId2" Type="http://schemas.openxmlformats.org/officeDocument/2006/relationships/hyperlink" Target="https://www.congress.gov/116/plaws/publ136/PLAW-116publ136.pdf" TargetMode="External"/><Relationship Id="rId1" Type="http://schemas.openxmlformats.org/officeDocument/2006/relationships/slideLayout" Target="../slideLayouts/slideLayout2.xml"/><Relationship Id="rId6" Type="http://schemas.openxmlformats.org/officeDocument/2006/relationships/hyperlink" Target="https://www.irs.gov/pub/irs-drop/n-21-20.pdf" TargetMode="External"/><Relationship Id="rId5" Type="http://schemas.openxmlformats.org/officeDocument/2006/relationships/hyperlink" Target="https://www.congress.gov/bill/117th-congress/house-bill/3684" TargetMode="External"/><Relationship Id="rId4" Type="http://schemas.openxmlformats.org/officeDocument/2006/relationships/hyperlink" Target="https://www.congress.gov/bill/117th-congress/house-bill/1319" TargetMode="External"/><Relationship Id="rId9"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Parallelogram">
            <a:extLst>
              <a:ext uri="{FF2B5EF4-FFF2-40B4-BE49-F238E27FC236}">
                <a16:creationId xmlns:a16="http://schemas.microsoft.com/office/drawing/2014/main" id="{700B350A-C889-8B2B-A051-D4566575138C}"/>
              </a:ext>
            </a:extLst>
          </p:cNvPr>
          <p:cNvSpPr>
            <a:spLocks/>
          </p:cNvSpPr>
          <p:nvPr/>
        </p:nvSpPr>
        <p:spPr bwMode="auto">
          <a:xfrm>
            <a:off x="1672034" y="1628776"/>
            <a:ext cx="6798469" cy="29178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4639" y="0"/>
                </a:moveTo>
                <a:lnTo>
                  <a:pt x="0" y="21600"/>
                </a:lnTo>
                <a:lnTo>
                  <a:pt x="16961" y="21600"/>
                </a:lnTo>
                <a:lnTo>
                  <a:pt x="21600" y="0"/>
                </a:lnTo>
                <a:lnTo>
                  <a:pt x="4639" y="0"/>
                </a:lnTo>
                <a:close/>
              </a:path>
            </a:pathLst>
          </a:custGeom>
          <a:solidFill>
            <a:srgbClr val="EBEBEB"/>
          </a:solidFill>
          <a:ln>
            <a:noFill/>
          </a:ln>
        </p:spPr>
        <p:txBody>
          <a:bodyPr lIns="10716" tIns="10716" rIns="10716" bIns="10716" anchor="ctr"/>
          <a:lstStyle/>
          <a:p>
            <a:pPr eaLnBrk="1" fontAlgn="auto" hangingPunct="1">
              <a:spcBef>
                <a:spcPts val="0"/>
              </a:spcBef>
              <a:spcAft>
                <a:spcPts val="0"/>
              </a:spcAft>
              <a:defRPr/>
            </a:pPr>
            <a:endParaRPr lang="en-CA" sz="1013" dirty="0">
              <a:latin typeface="+mn-lt"/>
            </a:endParaRPr>
          </a:p>
        </p:txBody>
      </p:sp>
      <p:sp>
        <p:nvSpPr>
          <p:cNvPr id="7171" name="Title Goes Here">
            <a:extLst>
              <a:ext uri="{FF2B5EF4-FFF2-40B4-BE49-F238E27FC236}">
                <a16:creationId xmlns:a16="http://schemas.microsoft.com/office/drawing/2014/main" id="{5989EB18-3DB8-94F2-6C30-1158823A0B02}"/>
              </a:ext>
            </a:extLst>
          </p:cNvPr>
          <p:cNvSpPr txBox="1">
            <a:spLocks noChangeArrowheads="1"/>
          </p:cNvSpPr>
          <p:nvPr/>
        </p:nvSpPr>
        <p:spPr bwMode="auto">
          <a:xfrm>
            <a:off x="3435350" y="1865038"/>
            <a:ext cx="4332684" cy="1868301"/>
          </a:xfrm>
          <a:prstGeom prst="rect">
            <a:avLst/>
          </a:prstGeom>
          <a:noFill/>
          <a:ln>
            <a:noFill/>
          </a:ln>
        </p:spPr>
        <p:txBody>
          <a:bodyPr wrap="square" lIns="10716" tIns="10716" rIns="10716" bIns="10716"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auto" hangingPunct="1">
              <a:spcBef>
                <a:spcPts val="0"/>
              </a:spcBef>
              <a:spcAft>
                <a:spcPts val="0"/>
              </a:spcAft>
              <a:defRPr/>
            </a:pPr>
            <a:r>
              <a:rPr lang="en-US" sz="2000" dirty="0"/>
              <a:t>Claiming Employee Retention Credit (ERC) in 2023 For Wages Paid in 2020 and 2021</a:t>
            </a:r>
          </a:p>
          <a:p>
            <a:pPr algn="ctr" eaLnBrk="1" fontAlgn="auto" hangingPunct="1">
              <a:spcBef>
                <a:spcPts val="0"/>
              </a:spcBef>
              <a:spcAft>
                <a:spcPts val="0"/>
              </a:spcAft>
              <a:defRPr/>
            </a:pPr>
            <a:endParaRPr lang="en-US" altLang="en-US" sz="2000" dirty="0">
              <a:solidFill>
                <a:schemeClr val="accent1">
                  <a:lumMod val="75000"/>
                </a:schemeClr>
              </a:solidFill>
            </a:endParaRPr>
          </a:p>
          <a:p>
            <a:pPr algn="ctr" eaLnBrk="1" fontAlgn="auto" hangingPunct="1">
              <a:spcBef>
                <a:spcPts val="0"/>
              </a:spcBef>
              <a:spcAft>
                <a:spcPts val="0"/>
              </a:spcAft>
              <a:defRPr/>
            </a:pPr>
            <a:r>
              <a:rPr lang="en-US" sz="2000" dirty="0"/>
              <a:t>And Tidying Up for ERC Claims You’ve Already Made</a:t>
            </a:r>
            <a:endParaRPr lang="en-US" altLang="en-US" sz="2000" dirty="0">
              <a:solidFill>
                <a:schemeClr val="accent1">
                  <a:lumMod val="75000"/>
                </a:schemeClr>
              </a:solidFill>
            </a:endParaRPr>
          </a:p>
        </p:txBody>
      </p:sp>
      <p:sp>
        <p:nvSpPr>
          <p:cNvPr id="8196" name="Parallelogram">
            <a:extLst>
              <a:ext uri="{FF2B5EF4-FFF2-40B4-BE49-F238E27FC236}">
                <a16:creationId xmlns:a16="http://schemas.microsoft.com/office/drawing/2014/main" id="{B07654AB-6C45-D2F5-4DF0-F19E864669F2}"/>
              </a:ext>
            </a:extLst>
          </p:cNvPr>
          <p:cNvSpPr>
            <a:spLocks/>
          </p:cNvSpPr>
          <p:nvPr/>
        </p:nvSpPr>
        <p:spPr bwMode="auto">
          <a:xfrm>
            <a:off x="-1111449" y="1628775"/>
            <a:ext cx="4613275" cy="291782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4639" y="0"/>
                </a:moveTo>
                <a:lnTo>
                  <a:pt x="0" y="21600"/>
                </a:lnTo>
                <a:lnTo>
                  <a:pt x="16961" y="21600"/>
                </a:lnTo>
                <a:lnTo>
                  <a:pt x="21600" y="0"/>
                </a:lnTo>
                <a:lnTo>
                  <a:pt x="4639" y="0"/>
                </a:lnTo>
                <a:close/>
              </a:path>
            </a:pathLst>
          </a:custGeom>
          <a:solidFill>
            <a:srgbClr val="4B68AC"/>
          </a:solidFill>
          <a:ln>
            <a:noFill/>
          </a:ln>
        </p:spPr>
        <p:txBody>
          <a:bodyPr lIns="10716" tIns="10716" rIns="10716" bIns="10716" anchor="ctr"/>
          <a:lstStyle/>
          <a:p>
            <a:pPr eaLnBrk="1" fontAlgn="auto" hangingPunct="1">
              <a:spcBef>
                <a:spcPts val="0"/>
              </a:spcBef>
              <a:spcAft>
                <a:spcPts val="0"/>
              </a:spcAft>
              <a:defRPr/>
            </a:pPr>
            <a:endParaRPr lang="en-CA" sz="1013" dirty="0">
              <a:latin typeface="+mn-lt"/>
            </a:endParaRPr>
          </a:p>
        </p:txBody>
      </p:sp>
      <p:sp>
        <p:nvSpPr>
          <p:cNvPr id="8197" name="Parallelogram">
            <a:extLst>
              <a:ext uri="{FF2B5EF4-FFF2-40B4-BE49-F238E27FC236}">
                <a16:creationId xmlns:a16="http://schemas.microsoft.com/office/drawing/2014/main" id="{A6E5CA21-42CF-2AE9-2F6C-74AAF14096B9}"/>
              </a:ext>
            </a:extLst>
          </p:cNvPr>
          <p:cNvSpPr>
            <a:spLocks/>
          </p:cNvSpPr>
          <p:nvPr/>
        </p:nvSpPr>
        <p:spPr bwMode="auto">
          <a:xfrm>
            <a:off x="-2089548" y="1628774"/>
            <a:ext cx="4401344" cy="2917826"/>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4639" y="0"/>
                </a:moveTo>
                <a:lnTo>
                  <a:pt x="0" y="21600"/>
                </a:lnTo>
                <a:lnTo>
                  <a:pt x="16961" y="21600"/>
                </a:lnTo>
                <a:lnTo>
                  <a:pt x="21600" y="0"/>
                </a:lnTo>
                <a:lnTo>
                  <a:pt x="4639" y="0"/>
                </a:lnTo>
                <a:close/>
              </a:path>
            </a:pathLst>
          </a:custGeom>
          <a:solidFill>
            <a:schemeClr val="bg1">
              <a:lumMod val="65000"/>
            </a:schemeClr>
          </a:solidFill>
          <a:ln w="12700">
            <a:solidFill>
              <a:schemeClr val="bg1">
                <a:lumMod val="65000"/>
              </a:schemeClr>
            </a:solidFill>
            <a:miter lim="400000"/>
            <a:headEnd/>
            <a:tailEnd/>
          </a:ln>
        </p:spPr>
        <p:txBody>
          <a:bodyPr lIns="10716" tIns="10716" rIns="10716" bIns="10716" anchor="ctr"/>
          <a:lstStyle/>
          <a:p>
            <a:pPr eaLnBrk="1" fontAlgn="auto" hangingPunct="1">
              <a:spcBef>
                <a:spcPts val="0"/>
              </a:spcBef>
              <a:spcAft>
                <a:spcPts val="0"/>
              </a:spcAft>
              <a:defRPr/>
            </a:pPr>
            <a:endParaRPr lang="en-CA" sz="1013" dirty="0">
              <a:latin typeface="+mn-lt"/>
            </a:endParaRPr>
          </a:p>
        </p:txBody>
      </p:sp>
      <p:sp>
        <p:nvSpPr>
          <p:cNvPr id="9" name="1717 Pennsylvania Avenue NW, Suite 1025…">
            <a:extLst>
              <a:ext uri="{FF2B5EF4-FFF2-40B4-BE49-F238E27FC236}">
                <a16:creationId xmlns:a16="http://schemas.microsoft.com/office/drawing/2014/main" id="{59C1BD95-D7A2-A5C7-1F54-C0F95213F216}"/>
              </a:ext>
            </a:extLst>
          </p:cNvPr>
          <p:cNvSpPr txBox="1"/>
          <p:nvPr/>
        </p:nvSpPr>
        <p:spPr>
          <a:xfrm>
            <a:off x="3080544" y="4677626"/>
            <a:ext cx="3472656" cy="685796"/>
          </a:xfrm>
          <a:prstGeom prst="rect">
            <a:avLst/>
          </a:prstGeom>
          <a:ln w="12700">
            <a:miter lim="400000"/>
          </a:ln>
        </p:spPr>
        <p:txBody>
          <a:bodyPr wrap="square" lIns="19288" tIns="19288" rIns="19288" bIns="19288">
            <a:spAutoFit/>
          </a:bodyPr>
          <a:lstStyle/>
          <a:p>
            <a:pPr algn="ctr" eaLnBrk="1" fontAlgn="auto" hangingPunct="1">
              <a:lnSpc>
                <a:spcPct val="130000"/>
              </a:lnSpc>
              <a:spcBef>
                <a:spcPts val="450"/>
              </a:spcBef>
              <a:spcAft>
                <a:spcPts val="0"/>
              </a:spcAft>
              <a:defRPr sz="1000">
                <a:solidFill>
                  <a:srgbClr val="686868"/>
                </a:solidFill>
                <a:latin typeface="Helvetica Neue Thin"/>
                <a:ea typeface="Helvetica Neue Thin"/>
                <a:cs typeface="Helvetica Neue Thin"/>
                <a:sym typeface="Helvetica Neue Thin"/>
              </a:defRPr>
            </a:pPr>
            <a:r>
              <a:rPr sz="900" dirty="0">
                <a:solidFill>
                  <a:srgbClr val="686868"/>
                </a:solidFill>
                <a:latin typeface="Helvetica Neue Thin"/>
                <a:ea typeface="Helvetica Neue Thin"/>
                <a:cs typeface="Helvetica Neue Thin"/>
                <a:sym typeface="Helvetica Neue Thin"/>
              </a:rPr>
              <a:t>1717 Pennsylvania Avenue NW, Suite 1025</a:t>
            </a:r>
          </a:p>
          <a:p>
            <a:pPr algn="ctr" eaLnBrk="1" fontAlgn="auto" hangingPunct="1">
              <a:lnSpc>
                <a:spcPct val="130000"/>
              </a:lnSpc>
              <a:spcBef>
                <a:spcPts val="0"/>
              </a:spcBef>
              <a:spcAft>
                <a:spcPts val="0"/>
              </a:spcAft>
              <a:defRPr sz="1000">
                <a:solidFill>
                  <a:srgbClr val="686868"/>
                </a:solidFill>
                <a:latin typeface="Helvetica Neue Thin"/>
                <a:ea typeface="Helvetica Neue Thin"/>
                <a:cs typeface="Helvetica Neue Thin"/>
                <a:sym typeface="Helvetica Neue Thin"/>
              </a:defRPr>
            </a:pPr>
            <a:r>
              <a:rPr sz="900" dirty="0">
                <a:solidFill>
                  <a:srgbClr val="686868"/>
                </a:solidFill>
                <a:latin typeface="Helvetica Neue Thin"/>
                <a:ea typeface="Helvetica Neue Thin"/>
                <a:cs typeface="Helvetica Neue Thin"/>
                <a:sym typeface="Helvetica Neue Thin"/>
              </a:rPr>
              <a:t>Washington, DC 20006 USA</a:t>
            </a:r>
          </a:p>
          <a:p>
            <a:pPr algn="ctr" eaLnBrk="1" fontAlgn="auto" hangingPunct="1">
              <a:lnSpc>
                <a:spcPct val="130000"/>
              </a:lnSpc>
              <a:spcBef>
                <a:spcPts val="0"/>
              </a:spcBef>
              <a:spcAft>
                <a:spcPts val="0"/>
              </a:spcAft>
              <a:defRPr sz="1000">
                <a:solidFill>
                  <a:srgbClr val="686868"/>
                </a:solidFill>
                <a:latin typeface="Helvetica Neue Thin"/>
                <a:ea typeface="Helvetica Neue Thin"/>
                <a:cs typeface="Helvetica Neue Thin"/>
                <a:sym typeface="Helvetica Neue Thin"/>
              </a:defRPr>
            </a:pPr>
            <a:r>
              <a:rPr sz="1600" b="1" dirty="0">
                <a:solidFill>
                  <a:srgbClr val="686868"/>
                </a:solidFill>
                <a:latin typeface="Helvetica Neue Thin"/>
                <a:ea typeface="Helvetica Neue Thin"/>
                <a:cs typeface="Helvetica Neue Thin"/>
                <a:sym typeface="Helvetica Neue Thin"/>
              </a:rPr>
              <a:t>Email: </a:t>
            </a:r>
            <a:r>
              <a:rPr lang="en-US" sz="1600" b="1" u="sng" dirty="0">
                <a:solidFill>
                  <a:srgbClr val="686868"/>
                </a:solidFill>
                <a:uFill>
                  <a:solidFill>
                    <a:srgbClr val="0000FF"/>
                  </a:solidFill>
                </a:uFill>
                <a:latin typeface="Helvetica Neue Thin"/>
                <a:ea typeface="Helvetica Neue Thin"/>
                <a:cs typeface="Helvetica Neue Thin"/>
                <a:sym typeface="Helvetica Neue Thin"/>
              </a:rPr>
              <a:t>cpe@cpewarehouse.com</a:t>
            </a:r>
            <a:endParaRPr sz="1600" b="1" dirty="0">
              <a:solidFill>
                <a:srgbClr val="686868"/>
              </a:solidFill>
              <a:latin typeface="Helvetica Neue Thin"/>
              <a:ea typeface="Helvetica Neue Thin"/>
              <a:cs typeface="Helvetica Neue Thin"/>
              <a:sym typeface="Helvetica Neue Thin"/>
            </a:endParaRPr>
          </a:p>
        </p:txBody>
      </p:sp>
      <p:sp>
        <p:nvSpPr>
          <p:cNvPr id="8200" name="Title Goes Here">
            <a:extLst>
              <a:ext uri="{FF2B5EF4-FFF2-40B4-BE49-F238E27FC236}">
                <a16:creationId xmlns:a16="http://schemas.microsoft.com/office/drawing/2014/main" id="{A5A520AE-BAEB-3BDF-AC1F-FDEAC5CD7B45}"/>
              </a:ext>
            </a:extLst>
          </p:cNvPr>
          <p:cNvSpPr txBox="1">
            <a:spLocks noChangeArrowheads="1"/>
          </p:cNvSpPr>
          <p:nvPr/>
        </p:nvSpPr>
        <p:spPr bwMode="auto">
          <a:xfrm>
            <a:off x="3578621" y="3969600"/>
            <a:ext cx="3033315" cy="471765"/>
          </a:xfrm>
          <a:prstGeom prst="rect">
            <a:avLst/>
          </a:prstGeom>
          <a:noFill/>
          <a:ln>
            <a:noFill/>
          </a:ln>
        </p:spPr>
        <p:txBody>
          <a:bodyPr wrap="square" lIns="10716" tIns="10716" rIns="10716" bIns="10716"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200" b="1" dirty="0">
                <a:solidFill>
                  <a:schemeClr val="tx2">
                    <a:lumMod val="50000"/>
                  </a:schemeClr>
                </a:solidFill>
                <a:latin typeface="Helvetica" panose="020B0604020202020204" pitchFamily="34" charset="0"/>
                <a:cs typeface="Helvetica" panose="020B0604020202020204" pitchFamily="34" charset="0"/>
                <a:sym typeface="Helvetica" panose="020B0604020202020204" pitchFamily="34" charset="0"/>
              </a:rPr>
              <a:t>Faculty:  </a:t>
            </a:r>
            <a:r>
              <a:rPr lang="en-US" sz="1050" dirty="0">
                <a:latin typeface="Helvetica" panose="020B0604020202020204" pitchFamily="34" charset="0"/>
                <a:cs typeface="Helvetica" panose="020B0604020202020204" pitchFamily="34" charset="0"/>
              </a:rPr>
              <a:t>Bradley Burnett, J.D., LL.M. (Taxation)</a:t>
            </a:r>
          </a:p>
          <a:p>
            <a:r>
              <a:rPr lang="en-US" sz="1050" dirty="0">
                <a:latin typeface="Helvetica" panose="020B0604020202020204" pitchFamily="34" charset="0"/>
                <a:cs typeface="Helvetica" panose="020B0604020202020204" pitchFamily="34" charset="0"/>
              </a:rPr>
              <a:t>		bradley@bradleyburnett.com</a:t>
            </a:r>
          </a:p>
          <a:p>
            <a:pPr algn="ctr" eaLnBrk="1" fontAlgn="auto" hangingPunct="1">
              <a:spcBef>
                <a:spcPts val="0"/>
              </a:spcBef>
              <a:spcAft>
                <a:spcPts val="0"/>
              </a:spcAft>
              <a:defRPr/>
            </a:pPr>
            <a:endParaRPr lang="en-US" altLang="en-US" sz="675" b="1" dirty="0">
              <a:solidFill>
                <a:srgbClr val="39497A"/>
              </a:solidFill>
              <a:latin typeface="Helvetica" panose="020B0604020202020204" pitchFamily="34" charset="0"/>
              <a:cs typeface="Helvetica" panose="020B0604020202020204" pitchFamily="34" charset="0"/>
              <a:sym typeface="Helvetica" panose="020B0604020202020204" pitchFamily="34" charset="0"/>
            </a:endParaRPr>
          </a:p>
        </p:txBody>
      </p:sp>
      <p:pic>
        <p:nvPicPr>
          <p:cNvPr id="4104" name="Picture 3">
            <a:extLst>
              <a:ext uri="{FF2B5EF4-FFF2-40B4-BE49-F238E27FC236}">
                <a16:creationId xmlns:a16="http://schemas.microsoft.com/office/drawing/2014/main" id="{C411519E-9056-4B39-544A-A22C3EB34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913" y="1003299"/>
            <a:ext cx="3886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Slide Number Placeholder 6">
            <a:extLst>
              <a:ext uri="{FF2B5EF4-FFF2-40B4-BE49-F238E27FC236}">
                <a16:creationId xmlns:a16="http://schemas.microsoft.com/office/drawing/2014/main" id="{FF8E029D-6754-92CD-ABF2-446FBE53DDD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67598CD-FDA6-4757-A920-87EDF69EFF57}" type="slidenum">
              <a:rPr lang="en-CA" altLang="en-US">
                <a:solidFill>
                  <a:srgbClr val="045C75"/>
                </a:solidFill>
                <a:latin typeface="Constantia" panose="02030602050306030303" pitchFamily="18" charset="0"/>
              </a:rPr>
              <a:pPr fontAlgn="base">
                <a:spcBef>
                  <a:spcPct val="0"/>
                </a:spcBef>
                <a:spcAft>
                  <a:spcPct val="0"/>
                </a:spcAft>
              </a:pPr>
              <a:t>1</a:t>
            </a:fld>
            <a:endParaRPr lang="en-US" altLang="en-US">
              <a:solidFill>
                <a:srgbClr val="045C75"/>
              </a:solidFill>
              <a:latin typeface="Constantia" panose="02030602050306030303" pitchFamily="18" charset="0"/>
            </a:endParaRPr>
          </a:p>
        </p:txBody>
      </p:sp>
      <p:pic>
        <p:nvPicPr>
          <p:cNvPr id="4" name="Picture 3">
            <a:extLst>
              <a:ext uri="{FF2B5EF4-FFF2-40B4-BE49-F238E27FC236}">
                <a16:creationId xmlns:a16="http://schemas.microsoft.com/office/drawing/2014/main" id="{F11B4A06-EF78-EC23-7932-D370443FE3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Highlight Reel</a:t>
            </a:r>
          </a:p>
        </p:txBody>
      </p:sp>
      <p:sp>
        <p:nvSpPr>
          <p:cNvPr id="5" name="Content Placeholder 4"/>
          <p:cNvSpPr>
            <a:spLocks noGrp="1"/>
          </p:cNvSpPr>
          <p:nvPr>
            <p:ph idx="1"/>
          </p:nvPr>
        </p:nvSpPr>
        <p:spPr/>
        <p:txBody>
          <a:bodyPr>
            <a:normAutofit/>
          </a:bodyPr>
          <a:lstStyle/>
          <a:p>
            <a:pPr marL="457200" indent="-457200">
              <a:buAutoNum type="arabicPeriod" startAt="9"/>
            </a:pPr>
            <a:r>
              <a:rPr lang="en-US" sz="2400" dirty="0"/>
              <a:t>First Round of Exams and IRS Info Document Requests (IDRs) re: ERC Start to Fly</a:t>
            </a:r>
          </a:p>
          <a:p>
            <a:pPr marL="457200" indent="-457200">
              <a:buAutoNum type="arabicPeriod" startAt="9"/>
            </a:pPr>
            <a:r>
              <a:rPr lang="en-US" sz="2400" dirty="0"/>
              <a:t>IRS May Claw Back Tax Credits Granted in Error</a:t>
            </a:r>
          </a:p>
          <a:p>
            <a:pPr marL="457200" indent="-457200">
              <a:buAutoNum type="arabicPeriod" startAt="11"/>
            </a:pPr>
            <a:r>
              <a:rPr lang="en-US" sz="2400" dirty="0"/>
              <a:t>Three Grounds for Eligibility for </a:t>
            </a:r>
            <a:r>
              <a:rPr lang="en-US" sz="2400" dirty="0" err="1"/>
              <a:t>Covid</a:t>
            </a:r>
            <a:r>
              <a:rPr lang="en-US" sz="2400" dirty="0"/>
              <a:t> ERC</a:t>
            </a:r>
          </a:p>
          <a:p>
            <a:pPr marL="457200" indent="-457200">
              <a:buAutoNum type="arabicPeriod" startAt="11"/>
            </a:pPr>
            <a:r>
              <a:rPr lang="en-US" sz="2400" dirty="0"/>
              <a:t>Full or Partial Suspension</a:t>
            </a:r>
          </a:p>
          <a:p>
            <a:pPr marL="457200" indent="-457200">
              <a:buAutoNum type="arabicPeriod" startAt="11"/>
            </a:pPr>
            <a:r>
              <a:rPr lang="en-US" sz="2400" dirty="0"/>
              <a:t>Drop in Gross Receipts</a:t>
            </a:r>
          </a:p>
          <a:p>
            <a:pPr marL="457200" indent="-457200">
              <a:buFont typeface="Arial"/>
              <a:buAutoNum type="arabicPeriod" startAt="11"/>
            </a:pPr>
            <a:r>
              <a:rPr lang="en-US" sz="2400" dirty="0"/>
              <a:t>Recovery Startup Business  </a:t>
            </a:r>
          </a:p>
          <a:p>
            <a:pPr marL="457200" indent="-457200">
              <a:buFont typeface="Arial"/>
              <a:buAutoNum type="arabicPeriod" startAt="11"/>
            </a:pPr>
            <a:r>
              <a:rPr lang="en-US" sz="2400" dirty="0"/>
              <a:t>Aggregation Rules   </a:t>
            </a:r>
          </a:p>
        </p:txBody>
      </p:sp>
      <p:sp>
        <p:nvSpPr>
          <p:cNvPr id="4" name="Slide Number Placeholder 3">
            <a:extLst>
              <a:ext uri="{FF2B5EF4-FFF2-40B4-BE49-F238E27FC236}">
                <a16:creationId xmlns:a16="http://schemas.microsoft.com/office/drawing/2014/main" id="{BEE9AA9F-7E51-A147-9BE2-D4C8E7FFC5FC}"/>
              </a:ext>
            </a:extLst>
          </p:cNvPr>
          <p:cNvSpPr>
            <a:spLocks noGrp="1"/>
          </p:cNvSpPr>
          <p:nvPr>
            <p:ph type="sldNum" sz="quarter" idx="12"/>
          </p:nvPr>
        </p:nvSpPr>
        <p:spPr/>
        <p:txBody>
          <a:bodyPr/>
          <a:lstStyle/>
          <a:p>
            <a:fld id="{54AAE21D-1E9D-1047-BD42-883DA1A9BFEE}" type="slidenum">
              <a:rPr lang="en-US" smtClean="0"/>
              <a:t>10</a:t>
            </a:fld>
            <a:endParaRPr lang="en-US"/>
          </a:p>
        </p:txBody>
      </p:sp>
      <p:pic>
        <p:nvPicPr>
          <p:cNvPr id="3" name="Picture 2">
            <a:extLst>
              <a:ext uri="{FF2B5EF4-FFF2-40B4-BE49-F238E27FC236}">
                <a16:creationId xmlns:a16="http://schemas.microsoft.com/office/drawing/2014/main" id="{B71A57A0-C057-1151-A78D-4C98D51CC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0707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Was Operation an Actual Business </a:t>
            </a:r>
            <a:r>
              <a:rPr lang="en-US" sz="2800" dirty="0"/>
              <a:t>(or Charity)</a:t>
            </a:r>
            <a:r>
              <a:rPr lang="en-US" sz="3200" dirty="0"/>
              <a:t>?</a:t>
            </a:r>
          </a:p>
        </p:txBody>
      </p:sp>
      <p:sp>
        <p:nvSpPr>
          <p:cNvPr id="3" name="Content Placeholder 2"/>
          <p:cNvSpPr>
            <a:spLocks noGrp="1"/>
          </p:cNvSpPr>
          <p:nvPr>
            <p:ph idx="1"/>
          </p:nvPr>
        </p:nvSpPr>
        <p:spPr/>
        <p:txBody>
          <a:bodyPr>
            <a:normAutofit lnSpcReduction="10000"/>
          </a:bodyPr>
          <a:lstStyle/>
          <a:p>
            <a:pPr marL="457200" indent="-457200">
              <a:buAutoNum type="arabicPeriod" startAt="6"/>
            </a:pPr>
            <a:r>
              <a:rPr lang="en-US" sz="2400" dirty="0"/>
              <a:t>Whether an activity rises to the level of a trade or business – Two factors </a:t>
            </a:r>
            <a:r>
              <a:rPr lang="en-US" sz="2000" dirty="0"/>
              <a:t>(</a:t>
            </a:r>
            <a:r>
              <a:rPr lang="en-US" sz="2000" i="1" dirty="0" err="1"/>
              <a:t>Groetzinger</a:t>
            </a:r>
            <a:r>
              <a:rPr lang="en-US" sz="2000" dirty="0"/>
              <a:t> (US S Ct, 480 US 23 (1987)):</a:t>
            </a:r>
          </a:p>
          <a:p>
            <a:pPr marL="457200" indent="-457200">
              <a:buAutoNum type="alphaLcPeriod"/>
            </a:pPr>
            <a:r>
              <a:rPr lang="en-US" sz="2000" dirty="0"/>
              <a:t>Primary purpose is </a:t>
            </a:r>
            <a:r>
              <a:rPr lang="en-US" sz="2000" dirty="0">
                <a:solidFill>
                  <a:srgbClr val="0070C0"/>
                </a:solidFill>
              </a:rPr>
              <a:t>economic profit </a:t>
            </a:r>
            <a:r>
              <a:rPr lang="en-US" sz="1800" dirty="0"/>
              <a:t>(independent of tax savings)</a:t>
            </a:r>
            <a:endParaRPr lang="en-US" sz="2000" dirty="0"/>
          </a:p>
          <a:p>
            <a:pPr marL="457200" indent="-457200">
              <a:buAutoNum type="alphaLcPeriod"/>
            </a:pPr>
            <a:r>
              <a:rPr lang="en-US" sz="2000" dirty="0"/>
              <a:t>Activity carried on w/ </a:t>
            </a:r>
            <a:r>
              <a:rPr lang="en-US" sz="2000" dirty="0">
                <a:solidFill>
                  <a:srgbClr val="00B050"/>
                </a:solidFill>
              </a:rPr>
              <a:t>regularity and continuity  </a:t>
            </a:r>
          </a:p>
          <a:p>
            <a:pPr marL="457200" indent="-457200">
              <a:buAutoNum type="alphaLcPeriod"/>
            </a:pPr>
            <a:r>
              <a:rPr lang="en-US" sz="2000" dirty="0"/>
              <a:t>The facts of each case control  </a:t>
            </a:r>
          </a:p>
          <a:p>
            <a:pPr marL="457200" indent="-457200">
              <a:buFont typeface="Arial"/>
              <a:buAutoNum type="alphaLcPeriod"/>
            </a:pPr>
            <a:r>
              <a:rPr lang="en-US" sz="2000" dirty="0"/>
              <a:t>Finding new tenants, supplying furnishings and making units ready for new tenants “systematically regular and continuous” to meet trade or business standard  </a:t>
            </a:r>
            <a:r>
              <a:rPr lang="en-US" sz="1800" dirty="0"/>
              <a:t>(</a:t>
            </a:r>
            <a:r>
              <a:rPr lang="en-US" sz="1800" i="1" dirty="0" err="1"/>
              <a:t>Curphey</a:t>
            </a:r>
            <a:r>
              <a:rPr lang="en-US" sz="1800" i="1" dirty="0"/>
              <a:t> v. Comm.</a:t>
            </a:r>
            <a:r>
              <a:rPr lang="en-US" sz="1800" dirty="0"/>
              <a:t>, 73 TC 766 (1980))</a:t>
            </a:r>
          </a:p>
          <a:p>
            <a:pPr marL="0" indent="0">
              <a:buNone/>
            </a:pPr>
            <a:r>
              <a:rPr lang="en-US" sz="2000" dirty="0"/>
              <a:t>7.  </a:t>
            </a:r>
            <a:r>
              <a:rPr lang="en-US" sz="2400" dirty="0"/>
              <a:t>For real estate, 4 factors whether trade or business:</a:t>
            </a:r>
          </a:p>
          <a:p>
            <a:pPr marL="457200" indent="-457200">
              <a:buAutoNum type="alphaLcPeriod"/>
            </a:pPr>
            <a:r>
              <a:rPr lang="en-US" sz="2000" dirty="0"/>
              <a:t>Type of property </a:t>
            </a:r>
            <a:r>
              <a:rPr lang="en-US" sz="1800" dirty="0"/>
              <a:t>(residential vs. commercial)</a:t>
            </a:r>
          </a:p>
          <a:p>
            <a:pPr marL="457200" indent="-457200">
              <a:buAutoNum type="alphaLcPeriod"/>
            </a:pPr>
            <a:r>
              <a:rPr lang="en-US" sz="2000" dirty="0"/>
              <a:t>Number of rental properties</a:t>
            </a:r>
          </a:p>
          <a:p>
            <a:pPr marL="457200" indent="-457200">
              <a:buAutoNum type="alphaLcPeriod"/>
            </a:pPr>
            <a:r>
              <a:rPr lang="en-US" sz="2000" dirty="0"/>
              <a:t>Involvement of owner or agent  </a:t>
            </a:r>
          </a:p>
          <a:p>
            <a:pPr marL="457200" indent="-457200">
              <a:buAutoNum type="alphaLcPeriod"/>
            </a:pPr>
            <a:r>
              <a:rPr lang="en-US" sz="2000" dirty="0"/>
              <a:t>Type of rental </a:t>
            </a:r>
            <a:r>
              <a:rPr lang="en-US" sz="1800" dirty="0"/>
              <a:t>(triple net, long-term, short-term or heavy landlord role) </a:t>
            </a:r>
          </a:p>
        </p:txBody>
      </p:sp>
      <p:sp>
        <p:nvSpPr>
          <p:cNvPr id="7" name="Slide Number Placeholder 6">
            <a:extLst>
              <a:ext uri="{FF2B5EF4-FFF2-40B4-BE49-F238E27FC236}">
                <a16:creationId xmlns:a16="http://schemas.microsoft.com/office/drawing/2014/main" id="{96CC3C67-1BC4-BE4E-B056-7284FDBB8DD2}"/>
              </a:ext>
            </a:extLst>
          </p:cNvPr>
          <p:cNvSpPr>
            <a:spLocks noGrp="1"/>
          </p:cNvSpPr>
          <p:nvPr>
            <p:ph type="sldNum" sz="quarter" idx="12"/>
          </p:nvPr>
        </p:nvSpPr>
        <p:spPr/>
        <p:txBody>
          <a:bodyPr/>
          <a:lstStyle/>
          <a:p>
            <a:fld id="{54AAE21D-1E9D-1047-BD42-883DA1A9BFEE}" type="slidenum">
              <a:rPr lang="en-US" smtClean="0"/>
              <a:t>100</a:t>
            </a:fld>
            <a:endParaRPr lang="en-US"/>
          </a:p>
        </p:txBody>
      </p:sp>
      <p:pic>
        <p:nvPicPr>
          <p:cNvPr id="4" name="Picture 3">
            <a:extLst>
              <a:ext uri="{FF2B5EF4-FFF2-40B4-BE49-F238E27FC236}">
                <a16:creationId xmlns:a16="http://schemas.microsoft.com/office/drawing/2014/main" id="{AA2C9AE0-2548-5074-3094-5E0954F90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707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Be Careful Out There</a:t>
            </a:r>
          </a:p>
        </p:txBody>
      </p:sp>
      <p:pic>
        <p:nvPicPr>
          <p:cNvPr id="7" name="Content Placeholder 6" descr="RoadHorses.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3" name="Slide Number Placeholder 2">
            <a:extLst>
              <a:ext uri="{FF2B5EF4-FFF2-40B4-BE49-F238E27FC236}">
                <a16:creationId xmlns:a16="http://schemas.microsoft.com/office/drawing/2014/main" id="{BE41DD38-B656-A44E-B8E0-1ABBBFBF080E}"/>
              </a:ext>
            </a:extLst>
          </p:cNvPr>
          <p:cNvSpPr>
            <a:spLocks noGrp="1"/>
          </p:cNvSpPr>
          <p:nvPr>
            <p:ph type="sldNum" sz="quarter" idx="12"/>
          </p:nvPr>
        </p:nvSpPr>
        <p:spPr/>
        <p:txBody>
          <a:bodyPr/>
          <a:lstStyle/>
          <a:p>
            <a:fld id="{54AAE21D-1E9D-1047-BD42-883DA1A9BFEE}" type="slidenum">
              <a:rPr lang="en-US" smtClean="0"/>
              <a:t>101</a:t>
            </a:fld>
            <a:endParaRPr lang="en-US"/>
          </a:p>
        </p:txBody>
      </p:sp>
      <p:pic>
        <p:nvPicPr>
          <p:cNvPr id="4" name="Picture 3">
            <a:extLst>
              <a:ext uri="{FF2B5EF4-FFF2-40B4-BE49-F238E27FC236}">
                <a16:creationId xmlns:a16="http://schemas.microsoft.com/office/drawing/2014/main" id="{E6F1E4A7-11C4-996B-8194-299D7B337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6247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Does Business </a:t>
            </a:r>
            <a:r>
              <a:rPr lang="en-US" sz="2800" dirty="0"/>
              <a:t>(or Charity) </a:t>
            </a:r>
            <a:r>
              <a:rPr lang="en-US" sz="3200" dirty="0"/>
              <a:t>Qualify for ERC?</a:t>
            </a:r>
          </a:p>
        </p:txBody>
      </p:sp>
      <p:sp>
        <p:nvSpPr>
          <p:cNvPr id="3" name="Content Placeholder 2"/>
          <p:cNvSpPr>
            <a:spLocks noGrp="1"/>
          </p:cNvSpPr>
          <p:nvPr>
            <p:ph idx="1"/>
          </p:nvPr>
        </p:nvSpPr>
        <p:spPr/>
        <p:txBody>
          <a:bodyPr>
            <a:normAutofit/>
          </a:bodyPr>
          <a:lstStyle/>
          <a:p>
            <a:r>
              <a:rPr lang="en-US" sz="2800" dirty="0"/>
              <a:t>Question 3: Does the business </a:t>
            </a:r>
            <a:r>
              <a:rPr lang="en-US" sz="2400" dirty="0"/>
              <a:t>(or charity) </a:t>
            </a:r>
            <a:r>
              <a:rPr lang="en-US" sz="2800" dirty="0"/>
              <a:t>qualify for ERC?  </a:t>
            </a:r>
          </a:p>
          <a:p>
            <a:pPr marL="457200" indent="-457200">
              <a:buAutoNum type="arabicPeriod"/>
            </a:pPr>
            <a:r>
              <a:rPr lang="en-US" sz="2400" dirty="0"/>
              <a:t>An eligible employer qualifies for ERC in one of three ways:</a:t>
            </a:r>
          </a:p>
          <a:p>
            <a:pPr marL="457200" indent="-457200">
              <a:buFont typeface="Arial"/>
              <a:buAutoNum type="alphaLcPeriod"/>
            </a:pPr>
            <a:r>
              <a:rPr lang="en-US" sz="2000" dirty="0"/>
              <a:t>Full or partial suspension by government order</a:t>
            </a:r>
          </a:p>
          <a:p>
            <a:pPr marL="457200" indent="-457200">
              <a:buAutoNum type="alphaLcPeriod"/>
            </a:pPr>
            <a:r>
              <a:rPr lang="en-US" sz="2000" dirty="0"/>
              <a:t>Drop in gross receipts</a:t>
            </a:r>
          </a:p>
          <a:p>
            <a:pPr marL="457200" indent="-457200">
              <a:buAutoNum type="alphaLcPeriod"/>
            </a:pPr>
            <a:r>
              <a:rPr lang="en-US" sz="2000" dirty="0"/>
              <a:t>Recovery startup business  </a:t>
            </a:r>
          </a:p>
          <a:p>
            <a:pPr marL="0" indent="0">
              <a:buNone/>
            </a:pPr>
            <a:endParaRPr lang="en-US" sz="2400" dirty="0"/>
          </a:p>
          <a:p>
            <a:pPr marL="457200" indent="-457200">
              <a:buAutoNum type="alphaLcPeriod"/>
            </a:pPr>
            <a:endParaRPr lang="en-US" sz="2400" dirty="0"/>
          </a:p>
          <a:p>
            <a:pPr marL="0" indent="0">
              <a:buNone/>
            </a:pPr>
            <a:endParaRPr lang="en-US" sz="2400" dirty="0"/>
          </a:p>
        </p:txBody>
      </p:sp>
      <p:sp>
        <p:nvSpPr>
          <p:cNvPr id="7" name="Slide Number Placeholder 6">
            <a:extLst>
              <a:ext uri="{FF2B5EF4-FFF2-40B4-BE49-F238E27FC236}">
                <a16:creationId xmlns:a16="http://schemas.microsoft.com/office/drawing/2014/main" id="{09474070-D891-154A-876E-C0F291184E1A}"/>
              </a:ext>
            </a:extLst>
          </p:cNvPr>
          <p:cNvSpPr>
            <a:spLocks noGrp="1"/>
          </p:cNvSpPr>
          <p:nvPr>
            <p:ph type="sldNum" sz="quarter" idx="12"/>
          </p:nvPr>
        </p:nvSpPr>
        <p:spPr/>
        <p:txBody>
          <a:bodyPr/>
          <a:lstStyle/>
          <a:p>
            <a:fld id="{54AAE21D-1E9D-1047-BD42-883DA1A9BFEE}" type="slidenum">
              <a:rPr lang="en-US" smtClean="0"/>
              <a:t>102</a:t>
            </a:fld>
            <a:endParaRPr lang="en-US"/>
          </a:p>
        </p:txBody>
      </p:sp>
      <p:pic>
        <p:nvPicPr>
          <p:cNvPr id="4" name="Picture 3">
            <a:extLst>
              <a:ext uri="{FF2B5EF4-FFF2-40B4-BE49-F238E27FC236}">
                <a16:creationId xmlns:a16="http://schemas.microsoft.com/office/drawing/2014/main" id="{B6A32EAE-4642-E389-5C8B-79C901424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3725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Does Business </a:t>
            </a:r>
            <a:r>
              <a:rPr lang="en-US" sz="2800" dirty="0"/>
              <a:t>(or Charity) </a:t>
            </a:r>
            <a:r>
              <a:rPr lang="en-US" sz="3200" dirty="0"/>
              <a:t>Qualify for ERC?</a:t>
            </a:r>
          </a:p>
        </p:txBody>
      </p:sp>
      <p:sp>
        <p:nvSpPr>
          <p:cNvPr id="3" name="Content Placeholder 2"/>
          <p:cNvSpPr>
            <a:spLocks noGrp="1"/>
          </p:cNvSpPr>
          <p:nvPr>
            <p:ph idx="1"/>
          </p:nvPr>
        </p:nvSpPr>
        <p:spPr/>
        <p:txBody>
          <a:bodyPr>
            <a:normAutofit/>
          </a:bodyPr>
          <a:lstStyle/>
          <a:p>
            <a:pPr marL="457200" indent="-457200">
              <a:buAutoNum type="arabicPeriod" startAt="2"/>
            </a:pPr>
            <a:r>
              <a:rPr lang="en-US" sz="2400" dirty="0"/>
              <a:t>Drop in gross receipts (GR)</a:t>
            </a:r>
          </a:p>
          <a:p>
            <a:pPr marL="457200" indent="-457200">
              <a:buAutoNum type="alphaLcPeriod"/>
            </a:pPr>
            <a:r>
              <a:rPr lang="en-US" sz="2000" dirty="0"/>
              <a:t>For 2020, an employer qualifies for ERC if its GR drop in any one quarter of 2020 by &gt; 50% compared to the same calendar quarter of 2019</a:t>
            </a:r>
          </a:p>
          <a:p>
            <a:pPr marL="457200" indent="-457200">
              <a:buFont typeface="Arial"/>
              <a:buAutoNum type="alphaLcPeriod"/>
            </a:pPr>
            <a:r>
              <a:rPr lang="en-US" sz="2000" dirty="0"/>
              <a:t>For 2021, an employer qualifies for ERC if its GR drop in any one quarter of 2021 by &gt; 20% compared to the same calendar quarter of 2019 </a:t>
            </a:r>
          </a:p>
          <a:p>
            <a:pPr marL="457200" indent="-457200">
              <a:buFont typeface="Arial"/>
              <a:buAutoNum type="alphaLcPeriod"/>
            </a:pPr>
            <a:r>
              <a:rPr lang="en-US" sz="2000" dirty="0"/>
              <a:t>If employer meets drop in GR test, all qualifying wages (subject to dollar limits) paid in entire qualifying quarter count for ERC </a:t>
            </a:r>
          </a:p>
          <a:p>
            <a:pPr marL="457200" indent="-457200">
              <a:buFont typeface="Arial"/>
              <a:buAutoNum type="alphaLcPeriod"/>
            </a:pPr>
            <a:r>
              <a:rPr lang="en-US" sz="2000" dirty="0"/>
              <a:t>Related businesses must be aggregated to test (as an aggregated group) whether drop in gross receipts test met  </a:t>
            </a:r>
          </a:p>
        </p:txBody>
      </p:sp>
      <p:sp>
        <p:nvSpPr>
          <p:cNvPr id="7" name="Slide Number Placeholder 6">
            <a:extLst>
              <a:ext uri="{FF2B5EF4-FFF2-40B4-BE49-F238E27FC236}">
                <a16:creationId xmlns:a16="http://schemas.microsoft.com/office/drawing/2014/main" id="{E7E4E72B-E753-3441-BF2B-D91A3D99BA0E}"/>
              </a:ext>
            </a:extLst>
          </p:cNvPr>
          <p:cNvSpPr>
            <a:spLocks noGrp="1"/>
          </p:cNvSpPr>
          <p:nvPr>
            <p:ph type="sldNum" sz="quarter" idx="12"/>
          </p:nvPr>
        </p:nvSpPr>
        <p:spPr/>
        <p:txBody>
          <a:bodyPr/>
          <a:lstStyle/>
          <a:p>
            <a:fld id="{54AAE21D-1E9D-1047-BD42-883DA1A9BFEE}" type="slidenum">
              <a:rPr lang="en-US" smtClean="0"/>
              <a:t>103</a:t>
            </a:fld>
            <a:endParaRPr lang="en-US"/>
          </a:p>
        </p:txBody>
      </p:sp>
      <p:pic>
        <p:nvPicPr>
          <p:cNvPr id="4" name="Picture 3">
            <a:extLst>
              <a:ext uri="{FF2B5EF4-FFF2-40B4-BE49-F238E27FC236}">
                <a16:creationId xmlns:a16="http://schemas.microsoft.com/office/drawing/2014/main" id="{2634D18D-EAA5-1358-12C6-D3F924DE3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7463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Does Business </a:t>
            </a:r>
            <a:r>
              <a:rPr lang="en-US" sz="2800" dirty="0"/>
              <a:t>(or Charity) </a:t>
            </a:r>
            <a:r>
              <a:rPr lang="en-US" sz="3200" dirty="0"/>
              <a:t>Qualify for ERC?</a:t>
            </a:r>
          </a:p>
        </p:txBody>
      </p:sp>
      <p:sp>
        <p:nvSpPr>
          <p:cNvPr id="3" name="Content Placeholder 2"/>
          <p:cNvSpPr>
            <a:spLocks noGrp="1"/>
          </p:cNvSpPr>
          <p:nvPr>
            <p:ph idx="1"/>
          </p:nvPr>
        </p:nvSpPr>
        <p:spPr>
          <a:xfrm>
            <a:off x="457200" y="1600200"/>
            <a:ext cx="8417128" cy="4525963"/>
          </a:xfrm>
        </p:spPr>
        <p:txBody>
          <a:bodyPr>
            <a:normAutofit/>
          </a:bodyPr>
          <a:lstStyle/>
          <a:p>
            <a:pPr marL="457200" indent="-457200">
              <a:buAutoNum type="arabicPeriod" startAt="3"/>
            </a:pPr>
            <a:r>
              <a:rPr lang="en-US" sz="2400" dirty="0"/>
              <a:t>Full or partial suspension by government order</a:t>
            </a:r>
          </a:p>
          <a:p>
            <a:pPr marL="457200" indent="-457200">
              <a:buAutoNum type="alphaLcPeriod"/>
            </a:pPr>
            <a:r>
              <a:rPr lang="en-US" sz="2400" dirty="0"/>
              <a:t>If operations of employer fully or partially suspended due to order(s) from a government authority re: Covid-19 limiting commerce, travel or group meetings, then ‘</a:t>
            </a:r>
            <a:r>
              <a:rPr lang="en-US" sz="2400" dirty="0" err="1"/>
              <a:t>er</a:t>
            </a:r>
            <a:r>
              <a:rPr lang="en-US" sz="2400" dirty="0"/>
              <a:t> qualifies for ERC</a:t>
            </a:r>
          </a:p>
          <a:p>
            <a:pPr marL="457200" indent="-457200">
              <a:buFont typeface="Arial"/>
              <a:buAutoNum type="alphaLcPeriod"/>
            </a:pPr>
            <a:r>
              <a:rPr lang="en-US" sz="2400" dirty="0"/>
              <a:t>If employer meets full or partial government suspension test, qualifying wages (subject to dollar limits) paid only during days of government suspension (not entire qualifying quarter) count for ERC  </a:t>
            </a:r>
          </a:p>
          <a:p>
            <a:pPr marL="457200" indent="-457200">
              <a:buFont typeface="Arial"/>
              <a:buAutoNum type="alphaLcPeriod"/>
            </a:pPr>
            <a:r>
              <a:rPr lang="en-US" sz="2000" dirty="0"/>
              <a:t>Most of uncertainty surrounding whether a taxpayer is eligible for ERC surrounds how to interpret the vague statutory partial suspension test</a:t>
            </a:r>
          </a:p>
          <a:p>
            <a:pPr marL="457200" indent="-457200">
              <a:buFont typeface="Arial"/>
              <a:buAutoNum type="alphaLcPeriod"/>
            </a:pPr>
            <a:r>
              <a:rPr lang="en-US" sz="2000" dirty="0"/>
              <a:t>We’ll jump much more deeply into this analysis later in this course </a:t>
            </a:r>
          </a:p>
        </p:txBody>
      </p:sp>
      <p:sp>
        <p:nvSpPr>
          <p:cNvPr id="7" name="Slide Number Placeholder 6">
            <a:extLst>
              <a:ext uri="{FF2B5EF4-FFF2-40B4-BE49-F238E27FC236}">
                <a16:creationId xmlns:a16="http://schemas.microsoft.com/office/drawing/2014/main" id="{898347A0-35C4-224B-A286-778E8928E9A5}"/>
              </a:ext>
            </a:extLst>
          </p:cNvPr>
          <p:cNvSpPr>
            <a:spLocks noGrp="1"/>
          </p:cNvSpPr>
          <p:nvPr>
            <p:ph type="sldNum" sz="quarter" idx="12"/>
          </p:nvPr>
        </p:nvSpPr>
        <p:spPr/>
        <p:txBody>
          <a:bodyPr/>
          <a:lstStyle/>
          <a:p>
            <a:fld id="{54AAE21D-1E9D-1047-BD42-883DA1A9BFEE}" type="slidenum">
              <a:rPr lang="en-US" smtClean="0"/>
              <a:t>104</a:t>
            </a:fld>
            <a:endParaRPr lang="en-US"/>
          </a:p>
        </p:txBody>
      </p:sp>
      <p:pic>
        <p:nvPicPr>
          <p:cNvPr id="4" name="Picture 3">
            <a:extLst>
              <a:ext uri="{FF2B5EF4-FFF2-40B4-BE49-F238E27FC236}">
                <a16:creationId xmlns:a16="http://schemas.microsoft.com/office/drawing/2014/main" id="{2A363D49-7C18-6B3A-7580-8AD45BD11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6382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a:t>
            </a:r>
            <a:br>
              <a:rPr lang="en-US" sz="3200" dirty="0"/>
            </a:br>
            <a:r>
              <a:rPr lang="en-US" sz="3200" dirty="0"/>
              <a:t>Does Business </a:t>
            </a:r>
            <a:r>
              <a:rPr lang="en-US" sz="2800" dirty="0"/>
              <a:t>(or Charity) </a:t>
            </a:r>
            <a:r>
              <a:rPr lang="en-US" sz="3200" dirty="0"/>
              <a:t>Qualify for ERC?</a:t>
            </a:r>
          </a:p>
        </p:txBody>
      </p:sp>
      <p:sp>
        <p:nvSpPr>
          <p:cNvPr id="3" name="Content Placeholder 2"/>
          <p:cNvSpPr>
            <a:spLocks noGrp="1"/>
          </p:cNvSpPr>
          <p:nvPr>
            <p:ph idx="1"/>
          </p:nvPr>
        </p:nvSpPr>
        <p:spPr/>
        <p:txBody>
          <a:bodyPr>
            <a:normAutofit lnSpcReduction="10000"/>
          </a:bodyPr>
          <a:lstStyle/>
          <a:p>
            <a:pPr marL="457200" indent="-457200">
              <a:buAutoNum type="arabicPeriod" startAt="4"/>
            </a:pPr>
            <a:r>
              <a:rPr lang="en-US" sz="2400" dirty="0"/>
              <a:t>Recovery startup business (RSB) </a:t>
            </a:r>
          </a:p>
          <a:p>
            <a:pPr marL="457200" indent="-457200">
              <a:buAutoNum type="alphaLcPeriod"/>
            </a:pPr>
            <a:r>
              <a:rPr lang="en-US" sz="2400" dirty="0"/>
              <a:t>If a business </a:t>
            </a:r>
            <a:r>
              <a:rPr lang="en-US" sz="2000" dirty="0"/>
              <a:t>(or charity) </a:t>
            </a:r>
            <a:r>
              <a:rPr lang="en-US" sz="2400" dirty="0"/>
              <a:t>begins operations after 02/15/20 and has &lt; $1M average annual gross receipts, then it may qualify for ERC as a “recovery startup business” for either 3Q or 4Q 2021</a:t>
            </a:r>
          </a:p>
          <a:p>
            <a:pPr marL="457200" indent="-457200">
              <a:buAutoNum type="alphaLcPeriod" startAt="2"/>
            </a:pPr>
            <a:r>
              <a:rPr lang="en-US" sz="2000" dirty="0"/>
              <a:t>Since Congress, in the “Infrastructure Act” otherwise ripped away ERC from eligible employers for 4Q 2021, a recovery startup business stands alone as the only manner to qualify for ERC for 4Q 2021</a:t>
            </a:r>
          </a:p>
          <a:p>
            <a:pPr marL="457200" indent="-457200">
              <a:buFont typeface="Arial"/>
              <a:buAutoNum type="alphaLcPeriod" startAt="2"/>
            </a:pPr>
            <a:r>
              <a:rPr lang="en-US" sz="2000" dirty="0"/>
              <a:t>If an employer qualifies for ERC under either the “drop in gross receipts” test or “full or partial suspension by government order” test, then qualifying under the “recovery startup business” test is not possible</a:t>
            </a:r>
          </a:p>
          <a:p>
            <a:pPr marL="457200" indent="-457200">
              <a:buFont typeface="Arial"/>
              <a:buAutoNum type="alphaLcPeriod" startAt="2"/>
            </a:pPr>
            <a:r>
              <a:rPr lang="en-US" sz="2000" dirty="0"/>
              <a:t>If a recovery startup business, an employer’s ERC for 3Q 2021 is limited overall to $50,000 and for 3Q 2021 limited overall to $50,000 (for a possible RSB total of $100,000)</a:t>
            </a:r>
          </a:p>
          <a:p>
            <a:pPr marL="0" indent="0">
              <a:buNone/>
            </a:pPr>
            <a:endParaRPr lang="en-US" sz="2400" dirty="0"/>
          </a:p>
          <a:p>
            <a:pPr marL="0" indent="0">
              <a:buNone/>
            </a:pPr>
            <a:endParaRPr lang="en-US" sz="2400" dirty="0"/>
          </a:p>
        </p:txBody>
      </p:sp>
      <p:sp>
        <p:nvSpPr>
          <p:cNvPr id="7" name="Slide Number Placeholder 6">
            <a:extLst>
              <a:ext uri="{FF2B5EF4-FFF2-40B4-BE49-F238E27FC236}">
                <a16:creationId xmlns:a16="http://schemas.microsoft.com/office/drawing/2014/main" id="{255BB425-F001-A542-B3DD-B8B727596091}"/>
              </a:ext>
            </a:extLst>
          </p:cNvPr>
          <p:cNvSpPr>
            <a:spLocks noGrp="1"/>
          </p:cNvSpPr>
          <p:nvPr>
            <p:ph type="sldNum" sz="quarter" idx="12"/>
          </p:nvPr>
        </p:nvSpPr>
        <p:spPr/>
        <p:txBody>
          <a:bodyPr/>
          <a:lstStyle/>
          <a:p>
            <a:fld id="{54AAE21D-1E9D-1047-BD42-883DA1A9BFEE}" type="slidenum">
              <a:rPr lang="en-US" smtClean="0"/>
              <a:t>105</a:t>
            </a:fld>
            <a:endParaRPr lang="en-US"/>
          </a:p>
        </p:txBody>
      </p:sp>
      <p:pic>
        <p:nvPicPr>
          <p:cNvPr id="4" name="Picture 3">
            <a:extLst>
              <a:ext uri="{FF2B5EF4-FFF2-40B4-BE49-F238E27FC236}">
                <a16:creationId xmlns:a16="http://schemas.microsoft.com/office/drawing/2014/main" id="{E879AF08-B1C0-8124-1611-AC1148D4C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20642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Still on the Road</a:t>
            </a:r>
          </a:p>
        </p:txBody>
      </p:sp>
      <p:pic>
        <p:nvPicPr>
          <p:cNvPr id="7" name="Content Placeholder 6" descr="RoadFields.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3" name="Slide Number Placeholder 2">
            <a:extLst>
              <a:ext uri="{FF2B5EF4-FFF2-40B4-BE49-F238E27FC236}">
                <a16:creationId xmlns:a16="http://schemas.microsoft.com/office/drawing/2014/main" id="{5FC1738F-D479-B44E-AFF2-8392ADBC47DB}"/>
              </a:ext>
            </a:extLst>
          </p:cNvPr>
          <p:cNvSpPr>
            <a:spLocks noGrp="1"/>
          </p:cNvSpPr>
          <p:nvPr>
            <p:ph type="sldNum" sz="quarter" idx="12"/>
          </p:nvPr>
        </p:nvSpPr>
        <p:spPr/>
        <p:txBody>
          <a:bodyPr/>
          <a:lstStyle/>
          <a:p>
            <a:fld id="{54AAE21D-1E9D-1047-BD42-883DA1A9BFEE}" type="slidenum">
              <a:rPr lang="en-US" smtClean="0"/>
              <a:t>106</a:t>
            </a:fld>
            <a:endParaRPr lang="en-US"/>
          </a:p>
        </p:txBody>
      </p:sp>
      <p:pic>
        <p:nvPicPr>
          <p:cNvPr id="4" name="Picture 3">
            <a:extLst>
              <a:ext uri="{FF2B5EF4-FFF2-40B4-BE49-F238E27FC236}">
                <a16:creationId xmlns:a16="http://schemas.microsoft.com/office/drawing/2014/main" id="{4F3B3A34-8810-1B98-6861-6B8AC5F70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351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a:t>
            </a:r>
            <a:br>
              <a:rPr lang="en-US" sz="3200" dirty="0"/>
            </a:br>
            <a:r>
              <a:rPr lang="en-US" sz="3200" dirty="0"/>
              <a:t>Which Wages Count for ERC, Which Not?</a:t>
            </a:r>
          </a:p>
        </p:txBody>
      </p:sp>
      <p:sp>
        <p:nvSpPr>
          <p:cNvPr id="3" name="Content Placeholder 2"/>
          <p:cNvSpPr>
            <a:spLocks noGrp="1"/>
          </p:cNvSpPr>
          <p:nvPr>
            <p:ph idx="1"/>
          </p:nvPr>
        </p:nvSpPr>
        <p:spPr/>
        <p:txBody>
          <a:bodyPr>
            <a:normAutofit/>
          </a:bodyPr>
          <a:lstStyle/>
          <a:p>
            <a:r>
              <a:rPr lang="en-US" sz="2800" dirty="0"/>
              <a:t>Question 4: Which wages </a:t>
            </a:r>
            <a:r>
              <a:rPr lang="en-US" sz="2400" dirty="0"/>
              <a:t>(including health benefits) </a:t>
            </a:r>
            <a:r>
              <a:rPr lang="en-US" sz="2800" dirty="0"/>
              <a:t>count for ERC, which not?</a:t>
            </a:r>
          </a:p>
          <a:p>
            <a:pPr marL="457200" indent="-457200">
              <a:buAutoNum type="arabicPeriod"/>
            </a:pPr>
            <a:r>
              <a:rPr lang="en-US" sz="2400" dirty="0"/>
              <a:t>Only employee wages (and qualifying health insurance costs*) </a:t>
            </a:r>
            <a:r>
              <a:rPr lang="en-US" sz="2000" dirty="0"/>
              <a:t>(also included in definition of wages) </a:t>
            </a:r>
            <a:r>
              <a:rPr lang="en-US" sz="2400" dirty="0"/>
              <a:t>qualify for ERC</a:t>
            </a:r>
          </a:p>
          <a:p>
            <a:pPr marL="457200" indent="-457200">
              <a:buAutoNum type="arabicPeriod"/>
            </a:pPr>
            <a:r>
              <a:rPr lang="en-US" sz="2400" dirty="0"/>
              <a:t>Only employee W-2 wages* actually paid from 03/13/20 through 12/31/21) may qualify for ERC  </a:t>
            </a:r>
          </a:p>
          <a:p>
            <a:pPr marL="0" indent="0">
              <a:buNone/>
            </a:pPr>
            <a:endParaRPr lang="en-US" sz="2400" dirty="0"/>
          </a:p>
          <a:p>
            <a:pPr marL="0" indent="0">
              <a:buNone/>
            </a:pPr>
            <a:endParaRPr lang="en-US" sz="2800" dirty="0"/>
          </a:p>
        </p:txBody>
      </p:sp>
      <p:sp>
        <p:nvSpPr>
          <p:cNvPr id="7" name="Slide Number Placeholder 6">
            <a:extLst>
              <a:ext uri="{FF2B5EF4-FFF2-40B4-BE49-F238E27FC236}">
                <a16:creationId xmlns:a16="http://schemas.microsoft.com/office/drawing/2014/main" id="{C42435A1-66F1-1343-A37E-E7B732A8F3C0}"/>
              </a:ext>
            </a:extLst>
          </p:cNvPr>
          <p:cNvSpPr>
            <a:spLocks noGrp="1"/>
          </p:cNvSpPr>
          <p:nvPr>
            <p:ph type="sldNum" sz="quarter" idx="12"/>
          </p:nvPr>
        </p:nvSpPr>
        <p:spPr/>
        <p:txBody>
          <a:bodyPr/>
          <a:lstStyle/>
          <a:p>
            <a:fld id="{54AAE21D-1E9D-1047-BD42-883DA1A9BFEE}" type="slidenum">
              <a:rPr lang="en-US" smtClean="0"/>
              <a:t>107</a:t>
            </a:fld>
            <a:endParaRPr lang="en-US"/>
          </a:p>
        </p:txBody>
      </p:sp>
      <p:pic>
        <p:nvPicPr>
          <p:cNvPr id="4" name="Picture 3">
            <a:extLst>
              <a:ext uri="{FF2B5EF4-FFF2-40B4-BE49-F238E27FC236}">
                <a16:creationId xmlns:a16="http://schemas.microsoft.com/office/drawing/2014/main" id="{8841AE57-BAC6-02B6-CD33-DE844FEBE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6382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Put the Truth (BS) Meter on</a:t>
            </a:r>
            <a:br>
              <a:rPr lang="en-US" sz="3200" dirty="0"/>
            </a:br>
            <a:r>
              <a:rPr lang="en-US" sz="3200" dirty="0"/>
              <a:t>Outside ERC Solicitor Sales Pitches</a:t>
            </a:r>
          </a:p>
        </p:txBody>
      </p:sp>
      <p:pic>
        <p:nvPicPr>
          <p:cNvPr id="7" name="Content Placeholder 6" descr="BSMeter.png"/>
          <p:cNvPicPr>
            <a:picLocks noGrp="1" noChangeAspect="1"/>
          </p:cNvPicPr>
          <p:nvPr>
            <p:ph idx="1"/>
          </p:nvPr>
        </p:nvPicPr>
        <p:blipFill>
          <a:blip r:embed="rId2">
            <a:extLst>
              <a:ext uri="{28A0092B-C50C-407E-A947-70E740481C1C}">
                <a14:useLocalDpi xmlns:a14="http://schemas.microsoft.com/office/drawing/2010/main" val="0"/>
              </a:ext>
            </a:extLst>
          </a:blip>
          <a:srcRect t="21932" b="21932"/>
          <a:stretch>
            <a:fillRect/>
          </a:stretch>
        </p:blipFill>
        <p:spPr/>
      </p:pic>
      <p:sp>
        <p:nvSpPr>
          <p:cNvPr id="3" name="Slide Number Placeholder 2">
            <a:extLst>
              <a:ext uri="{FF2B5EF4-FFF2-40B4-BE49-F238E27FC236}">
                <a16:creationId xmlns:a16="http://schemas.microsoft.com/office/drawing/2014/main" id="{A45F8E66-C473-5D4E-95EB-BD8D796E0402}"/>
              </a:ext>
            </a:extLst>
          </p:cNvPr>
          <p:cNvSpPr>
            <a:spLocks noGrp="1"/>
          </p:cNvSpPr>
          <p:nvPr>
            <p:ph type="sldNum" sz="quarter" idx="12"/>
          </p:nvPr>
        </p:nvSpPr>
        <p:spPr/>
        <p:txBody>
          <a:bodyPr/>
          <a:lstStyle/>
          <a:p>
            <a:fld id="{54AAE21D-1E9D-1047-BD42-883DA1A9BFEE}" type="slidenum">
              <a:rPr lang="en-US" smtClean="0"/>
              <a:t>108</a:t>
            </a:fld>
            <a:endParaRPr lang="en-US"/>
          </a:p>
        </p:txBody>
      </p:sp>
      <p:pic>
        <p:nvPicPr>
          <p:cNvPr id="4" name="Picture 3">
            <a:extLst>
              <a:ext uri="{FF2B5EF4-FFF2-40B4-BE49-F238E27FC236}">
                <a16:creationId xmlns:a16="http://schemas.microsoft.com/office/drawing/2014/main" id="{115190EC-0463-CA14-3B0E-2B66EA872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86011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74834648"/>
              </p:ext>
            </p:extLst>
          </p:nvPr>
        </p:nvGraphicFramePr>
        <p:xfrm>
          <a:off x="457200" y="1600200"/>
          <a:ext cx="8229600" cy="1767840"/>
        </p:xfrm>
        <a:graphic>
          <a:graphicData uri="http://schemas.openxmlformats.org/drawingml/2006/table">
            <a:tbl>
              <a:tblPr firstRow="1" bandRow="1">
                <a:tableStyleId>{5C22544A-7EE6-4342-B048-85BDC9FD1C3A}</a:tableStyleId>
              </a:tblPr>
              <a:tblGrid>
                <a:gridCol w="1669578">
                  <a:extLst>
                    <a:ext uri="{9D8B030D-6E8A-4147-A177-3AD203B41FA5}">
                      <a16:colId xmlns:a16="http://schemas.microsoft.com/office/drawing/2014/main" val="20000"/>
                    </a:ext>
                  </a:extLst>
                </a:gridCol>
                <a:gridCol w="2445222">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a:txBody>
                    <a:bodyPr/>
                    <a:lstStyle/>
                    <a:p>
                      <a:pPr algn="ctr"/>
                      <a:r>
                        <a:rPr lang="en-US" dirty="0"/>
                        <a:t>How to compute wages?</a:t>
                      </a:r>
                    </a:p>
                  </a:txBody>
                  <a:tcPr/>
                </a:tc>
                <a:tc>
                  <a:txBody>
                    <a:bodyPr/>
                    <a:lstStyle/>
                    <a:p>
                      <a:pPr algn="ctr"/>
                      <a:r>
                        <a:rPr lang="en-US" dirty="0"/>
                        <a:t>May claim on wages up</a:t>
                      </a:r>
                      <a:r>
                        <a:rPr lang="en-US" baseline="0" dirty="0"/>
                        <a:t> to $10,000/</a:t>
                      </a:r>
                      <a:r>
                        <a:rPr lang="en-US" baseline="0" dirty="0" err="1"/>
                        <a:t>qtr</a:t>
                      </a:r>
                      <a:r>
                        <a:rPr lang="en-US" baseline="0" dirty="0"/>
                        <a:t> (in 2021), plus health insurance paid</a:t>
                      </a:r>
                      <a:endParaRPr lang="en-US" dirty="0"/>
                    </a:p>
                  </a:txBody>
                  <a:tcPr/>
                </a:tc>
                <a:tc>
                  <a:txBody>
                    <a:bodyPr/>
                    <a:lstStyle/>
                    <a:p>
                      <a:pPr algn="ctr"/>
                      <a:r>
                        <a:rPr lang="en-US" dirty="0"/>
                        <a:t>Fail</a:t>
                      </a:r>
                    </a:p>
                  </a:txBody>
                  <a:tcPr/>
                </a:tc>
                <a:tc>
                  <a:txBody>
                    <a:bodyPr/>
                    <a:lstStyle/>
                    <a:p>
                      <a:pPr algn="ctr"/>
                      <a:r>
                        <a:rPr lang="en-US" dirty="0"/>
                        <a:t>Wages (2021) capped</a:t>
                      </a:r>
                      <a:r>
                        <a:rPr lang="en-US" baseline="0" dirty="0"/>
                        <a:t> at $10,000 (</a:t>
                      </a:r>
                      <a:r>
                        <a:rPr lang="en-US" dirty="0"/>
                        <a:t>not grossed up by health insurance)</a:t>
                      </a:r>
                    </a:p>
                  </a:txBody>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7D5C296F-C701-EE49-943C-3AA2AD7DADDC}"/>
              </a:ext>
            </a:extLst>
          </p:cNvPr>
          <p:cNvSpPr>
            <a:spLocks noGrp="1"/>
          </p:cNvSpPr>
          <p:nvPr>
            <p:ph type="sldNum" sz="quarter" idx="12"/>
          </p:nvPr>
        </p:nvSpPr>
        <p:spPr/>
        <p:txBody>
          <a:bodyPr/>
          <a:lstStyle/>
          <a:p>
            <a:fld id="{54AAE21D-1E9D-1047-BD42-883DA1A9BFEE}" type="slidenum">
              <a:rPr lang="en-US" smtClean="0"/>
              <a:t>109</a:t>
            </a:fld>
            <a:endParaRPr lang="en-US"/>
          </a:p>
        </p:txBody>
      </p:sp>
      <p:pic>
        <p:nvPicPr>
          <p:cNvPr id="4" name="Picture 3">
            <a:extLst>
              <a:ext uri="{FF2B5EF4-FFF2-40B4-BE49-F238E27FC236}">
                <a16:creationId xmlns:a16="http://schemas.microsoft.com/office/drawing/2014/main" id="{97BE6B49-3823-73A3-FBBB-DE8799AE1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664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Highlight Reel</a:t>
            </a:r>
          </a:p>
        </p:txBody>
      </p:sp>
      <p:sp>
        <p:nvSpPr>
          <p:cNvPr id="5" name="Content Placeholder 4"/>
          <p:cNvSpPr>
            <a:spLocks noGrp="1"/>
          </p:cNvSpPr>
          <p:nvPr>
            <p:ph idx="1"/>
          </p:nvPr>
        </p:nvSpPr>
        <p:spPr/>
        <p:txBody>
          <a:bodyPr>
            <a:normAutofit/>
          </a:bodyPr>
          <a:lstStyle/>
          <a:p>
            <a:pPr marL="457200" indent="-457200">
              <a:buAutoNum type="arabicPeriod" startAt="16"/>
            </a:pPr>
            <a:r>
              <a:rPr lang="en-US" sz="2400" dirty="0"/>
              <a:t>PPP Loans and ERC</a:t>
            </a:r>
          </a:p>
          <a:p>
            <a:pPr marL="457200" indent="-457200">
              <a:buAutoNum type="arabicPeriod" startAt="16"/>
            </a:pPr>
            <a:r>
              <a:rPr lang="en-US" sz="2400" dirty="0"/>
              <a:t>Adjustments to Income Tax Return</a:t>
            </a:r>
          </a:p>
          <a:p>
            <a:pPr marL="457200" indent="-457200">
              <a:buAutoNum type="arabicPeriod" startAt="16"/>
            </a:pPr>
            <a:r>
              <a:rPr lang="en-US" sz="2400" dirty="0"/>
              <a:t>Amended Payroll Tax Returns</a:t>
            </a:r>
          </a:p>
          <a:p>
            <a:pPr marL="0" indent="0">
              <a:buNone/>
            </a:pPr>
            <a:endParaRPr lang="en-US" sz="2400" dirty="0"/>
          </a:p>
          <a:p>
            <a:pPr marL="0" indent="0">
              <a:buNone/>
            </a:pPr>
            <a:r>
              <a:rPr lang="en-US" sz="2000" dirty="0"/>
              <a:t>Appendix 1  Wage Chart: PPP vs. ERC</a:t>
            </a:r>
          </a:p>
          <a:p>
            <a:pPr marL="0" indent="0">
              <a:buNone/>
            </a:pPr>
            <a:r>
              <a:rPr lang="en-US" sz="2000" dirty="0"/>
              <a:t>Appendix 2  ERC Majority C and S Corp Owner Wages</a:t>
            </a:r>
          </a:p>
          <a:p>
            <a:pPr marL="0" indent="0">
              <a:buNone/>
            </a:pPr>
            <a:r>
              <a:rPr lang="en-US" sz="2000" dirty="0"/>
              <a:t>Appendix 3  </a:t>
            </a:r>
            <a:r>
              <a:rPr lang="en-US" sz="2000" dirty="0" err="1"/>
              <a:t>Covid</a:t>
            </a:r>
            <a:r>
              <a:rPr lang="en-US" sz="2000" dirty="0"/>
              <a:t> ERC/PPP/EIDL Fraud  </a:t>
            </a:r>
          </a:p>
          <a:p>
            <a:pPr marL="0" indent="0">
              <a:buNone/>
            </a:pPr>
            <a:r>
              <a:rPr lang="en-US" sz="2000" dirty="0"/>
              <a:t>Appendix 4  Payroll Tax Returns (Original and Amended)</a:t>
            </a:r>
          </a:p>
          <a:p>
            <a:pPr marL="0" indent="0">
              <a:buNone/>
            </a:pPr>
            <a:r>
              <a:rPr lang="en-US" sz="2000" dirty="0"/>
              <a:t>Appendix 5  Harry Truman Decision Model</a:t>
            </a:r>
          </a:p>
          <a:p>
            <a:pPr marL="0" indent="0">
              <a:buNone/>
            </a:pPr>
            <a:r>
              <a:rPr lang="en-US" sz="2000" dirty="0"/>
              <a:t>Appendix 6  Covid ERC vs. Natural Disaster Related ERC </a:t>
            </a:r>
          </a:p>
          <a:p>
            <a:pPr marL="0" indent="0">
              <a:buNone/>
            </a:pPr>
            <a:endParaRPr lang="en-US" sz="2000" dirty="0"/>
          </a:p>
          <a:p>
            <a:pPr marL="0" indent="0">
              <a:buNone/>
            </a:pPr>
            <a:endParaRPr lang="en-US" sz="2400" dirty="0"/>
          </a:p>
        </p:txBody>
      </p:sp>
      <p:sp>
        <p:nvSpPr>
          <p:cNvPr id="4" name="Slide Number Placeholder 3">
            <a:extLst>
              <a:ext uri="{FF2B5EF4-FFF2-40B4-BE49-F238E27FC236}">
                <a16:creationId xmlns:a16="http://schemas.microsoft.com/office/drawing/2014/main" id="{B43634BE-0BFE-CC4B-9719-9EEC4846A4B2}"/>
              </a:ext>
            </a:extLst>
          </p:cNvPr>
          <p:cNvSpPr>
            <a:spLocks noGrp="1"/>
          </p:cNvSpPr>
          <p:nvPr>
            <p:ph type="sldNum" sz="quarter" idx="12"/>
          </p:nvPr>
        </p:nvSpPr>
        <p:spPr/>
        <p:txBody>
          <a:bodyPr/>
          <a:lstStyle/>
          <a:p>
            <a:fld id="{54AAE21D-1E9D-1047-BD42-883DA1A9BFEE}" type="slidenum">
              <a:rPr lang="en-US" smtClean="0"/>
              <a:t>11</a:t>
            </a:fld>
            <a:endParaRPr lang="en-US"/>
          </a:p>
        </p:txBody>
      </p:sp>
      <p:pic>
        <p:nvPicPr>
          <p:cNvPr id="3" name="Picture 2">
            <a:extLst>
              <a:ext uri="{FF2B5EF4-FFF2-40B4-BE49-F238E27FC236}">
                <a16:creationId xmlns:a16="http://schemas.microsoft.com/office/drawing/2014/main" id="{0A823E86-2AFC-77D8-420C-0A96CB61A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21296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Which Wages Count for ERC, Which Not?</a:t>
            </a:r>
          </a:p>
        </p:txBody>
      </p:sp>
      <p:sp>
        <p:nvSpPr>
          <p:cNvPr id="3" name="Content Placeholder 2"/>
          <p:cNvSpPr>
            <a:spLocks noGrp="1"/>
          </p:cNvSpPr>
          <p:nvPr>
            <p:ph idx="1"/>
          </p:nvPr>
        </p:nvSpPr>
        <p:spPr/>
        <p:txBody>
          <a:bodyPr>
            <a:normAutofit/>
          </a:bodyPr>
          <a:lstStyle/>
          <a:p>
            <a:pPr marL="0" indent="0">
              <a:buNone/>
            </a:pPr>
            <a:r>
              <a:rPr lang="en-US" sz="2400" dirty="0"/>
              <a:t>3.  Qualifying health insurance counts as wages for ERC</a:t>
            </a:r>
          </a:p>
          <a:p>
            <a:pPr marL="457200" indent="-457200">
              <a:buAutoNum type="alphaLcPeriod"/>
            </a:pPr>
            <a:r>
              <a:rPr lang="en-US" sz="2000" dirty="0"/>
              <a:t>Qualifying health insurance included in definition of wages for ERC</a:t>
            </a:r>
          </a:p>
          <a:p>
            <a:pPr marL="457200" indent="-457200">
              <a:buAutoNum type="alphaLcPeriod"/>
            </a:pPr>
            <a:r>
              <a:rPr lang="en-US" sz="2000" dirty="0"/>
              <a:t>The portion of health insurance paid by employer (and excluded from the employee’s W-2) qualifies for ERC</a:t>
            </a:r>
          </a:p>
          <a:p>
            <a:pPr marL="457200" indent="-457200">
              <a:buFont typeface="Arial"/>
              <a:buAutoNum type="alphaLcPeriod"/>
            </a:pPr>
            <a:r>
              <a:rPr lang="en-US" sz="2000" dirty="0"/>
              <a:t>The portion of health insurance paid by employee (via pre-tax salary contributions) qualifies for ERC</a:t>
            </a:r>
          </a:p>
          <a:p>
            <a:pPr marL="457200" indent="-457200">
              <a:buFont typeface="Arial"/>
              <a:buAutoNum type="alphaLcPeriod"/>
            </a:pPr>
            <a:r>
              <a:rPr lang="en-US" sz="2000" dirty="0"/>
              <a:t>The portion of health insurance paid by employee after-tax does not qualify for ERC  (Notice 2021-20, QA 40)</a:t>
            </a:r>
          </a:p>
          <a:p>
            <a:pPr marL="457200" indent="-457200">
              <a:buFont typeface="Arial"/>
              <a:buAutoNum type="alphaLcPeriod"/>
            </a:pPr>
            <a:r>
              <a:rPr lang="en-US" sz="2000" dirty="0"/>
              <a:t>Notice 2021-20, QAs 43 and 44 specify how an employer allocates its health insurance costs among employees for ERC purposes  </a:t>
            </a:r>
          </a:p>
          <a:p>
            <a:pPr marL="457200" indent="-457200">
              <a:buAutoNum type="alphaLcPeriod"/>
            </a:pPr>
            <a:endParaRPr lang="en-US" sz="2000" dirty="0"/>
          </a:p>
        </p:txBody>
      </p:sp>
      <p:sp>
        <p:nvSpPr>
          <p:cNvPr id="7" name="Slide Number Placeholder 6">
            <a:extLst>
              <a:ext uri="{FF2B5EF4-FFF2-40B4-BE49-F238E27FC236}">
                <a16:creationId xmlns:a16="http://schemas.microsoft.com/office/drawing/2014/main" id="{866E59ED-9CC7-904A-BE45-D9BC4E13BD4A}"/>
              </a:ext>
            </a:extLst>
          </p:cNvPr>
          <p:cNvSpPr>
            <a:spLocks noGrp="1"/>
          </p:cNvSpPr>
          <p:nvPr>
            <p:ph type="sldNum" sz="quarter" idx="12"/>
          </p:nvPr>
        </p:nvSpPr>
        <p:spPr/>
        <p:txBody>
          <a:bodyPr/>
          <a:lstStyle/>
          <a:p>
            <a:fld id="{54AAE21D-1E9D-1047-BD42-883DA1A9BFEE}" type="slidenum">
              <a:rPr lang="en-US" smtClean="0"/>
              <a:t>110</a:t>
            </a:fld>
            <a:endParaRPr lang="en-US"/>
          </a:p>
        </p:txBody>
      </p:sp>
      <p:pic>
        <p:nvPicPr>
          <p:cNvPr id="4" name="Picture 3">
            <a:extLst>
              <a:ext uri="{FF2B5EF4-FFF2-40B4-BE49-F238E27FC236}">
                <a16:creationId xmlns:a16="http://schemas.microsoft.com/office/drawing/2014/main" id="{F06B5CD3-F78A-06B4-AA9B-F1D2E3FE7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2729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Which Wages Count for ERC, Which Not?</a:t>
            </a:r>
          </a:p>
        </p:txBody>
      </p:sp>
      <p:sp>
        <p:nvSpPr>
          <p:cNvPr id="3" name="Content Placeholder 2"/>
          <p:cNvSpPr>
            <a:spLocks noGrp="1"/>
          </p:cNvSpPr>
          <p:nvPr>
            <p:ph idx="1"/>
          </p:nvPr>
        </p:nvSpPr>
        <p:spPr/>
        <p:txBody>
          <a:bodyPr>
            <a:normAutofit/>
          </a:bodyPr>
          <a:lstStyle/>
          <a:p>
            <a:pPr marL="457200" indent="-457200">
              <a:buAutoNum type="arabicPeriod" startAt="4"/>
            </a:pPr>
            <a:r>
              <a:rPr lang="en-US" sz="2400" dirty="0"/>
              <a:t>ERC wages </a:t>
            </a:r>
            <a:r>
              <a:rPr lang="en-US" sz="2000" dirty="0"/>
              <a:t>(§§3121(a) and 3231(e)) </a:t>
            </a:r>
            <a:r>
              <a:rPr lang="en-US" sz="2400" dirty="0"/>
              <a:t>include:</a:t>
            </a:r>
          </a:p>
          <a:p>
            <a:pPr marL="457200" indent="-457200">
              <a:buAutoNum type="alphaLcPeriod"/>
            </a:pPr>
            <a:r>
              <a:rPr lang="en-US" sz="2000" dirty="0"/>
              <a:t>Group health costs</a:t>
            </a:r>
          </a:p>
          <a:p>
            <a:pPr marL="457200" indent="-457200">
              <a:buAutoNum type="alphaLcPeriod"/>
            </a:pPr>
            <a:r>
              <a:rPr lang="en-US" sz="2000" dirty="0"/>
              <a:t>Paid sick or disability leave (but, not FFCRA sick or family leave)</a:t>
            </a:r>
          </a:p>
          <a:p>
            <a:pPr marL="457200" indent="-457200">
              <a:buAutoNum type="alphaLcPeriod"/>
            </a:pPr>
            <a:r>
              <a:rPr lang="en-US" sz="2000" dirty="0"/>
              <a:t>Pension or retirement plan contributions</a:t>
            </a:r>
          </a:p>
          <a:p>
            <a:pPr marL="457200" indent="-457200">
              <a:buAutoNum type="alphaLcPeriod"/>
            </a:pPr>
            <a:r>
              <a:rPr lang="en-US" sz="2000" dirty="0"/>
              <a:t>Tips</a:t>
            </a:r>
          </a:p>
          <a:p>
            <a:pPr marL="457200" indent="-457200">
              <a:buAutoNum type="alphaLcPeriod"/>
            </a:pPr>
            <a:r>
              <a:rPr lang="en-US" sz="2000" dirty="0"/>
              <a:t>Severance pay</a:t>
            </a:r>
          </a:p>
          <a:p>
            <a:pPr marL="457200" indent="-457200">
              <a:buAutoNum type="alphaLcPeriod"/>
            </a:pPr>
            <a:r>
              <a:rPr lang="en-US" sz="2000" dirty="0"/>
              <a:t>Stock options</a:t>
            </a:r>
          </a:p>
          <a:p>
            <a:pPr marL="457200" indent="-457200">
              <a:buAutoNum type="alphaLcPeriod"/>
            </a:pPr>
            <a:r>
              <a:rPr lang="en-US" sz="2000" dirty="0"/>
              <a:t>Any pay excluded from employee compensation</a:t>
            </a:r>
          </a:p>
          <a:p>
            <a:pPr marL="457200" indent="-457200">
              <a:buAutoNum type="alphaLcPeriod"/>
            </a:pPr>
            <a:r>
              <a:rPr lang="en-US" sz="2000" dirty="0"/>
              <a:t>Agriculture labor  </a:t>
            </a:r>
          </a:p>
          <a:p>
            <a:pPr marL="457200" indent="-457200">
              <a:buAutoNum type="alphaLcPeriod"/>
            </a:pPr>
            <a:r>
              <a:rPr lang="en-US" sz="2000" dirty="0"/>
              <a:t>Etc. </a:t>
            </a:r>
          </a:p>
        </p:txBody>
      </p:sp>
      <p:sp>
        <p:nvSpPr>
          <p:cNvPr id="7" name="Slide Number Placeholder 6">
            <a:extLst>
              <a:ext uri="{FF2B5EF4-FFF2-40B4-BE49-F238E27FC236}">
                <a16:creationId xmlns:a16="http://schemas.microsoft.com/office/drawing/2014/main" id="{09285056-F012-1640-B6CE-D981D9510EFE}"/>
              </a:ext>
            </a:extLst>
          </p:cNvPr>
          <p:cNvSpPr>
            <a:spLocks noGrp="1"/>
          </p:cNvSpPr>
          <p:nvPr>
            <p:ph type="sldNum" sz="quarter" idx="12"/>
          </p:nvPr>
        </p:nvSpPr>
        <p:spPr/>
        <p:txBody>
          <a:bodyPr/>
          <a:lstStyle/>
          <a:p>
            <a:fld id="{54AAE21D-1E9D-1047-BD42-883DA1A9BFEE}" type="slidenum">
              <a:rPr lang="en-US" smtClean="0"/>
              <a:t>111</a:t>
            </a:fld>
            <a:endParaRPr lang="en-US"/>
          </a:p>
        </p:txBody>
      </p:sp>
      <p:pic>
        <p:nvPicPr>
          <p:cNvPr id="4" name="Picture 3">
            <a:extLst>
              <a:ext uri="{FF2B5EF4-FFF2-40B4-BE49-F238E27FC236}">
                <a16:creationId xmlns:a16="http://schemas.microsoft.com/office/drawing/2014/main" id="{446F1DA2-51D5-C242-1E84-114589A42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6382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Which Wages Count for ERC, Which Not?</a:t>
            </a:r>
          </a:p>
        </p:txBody>
      </p:sp>
      <p:sp>
        <p:nvSpPr>
          <p:cNvPr id="3" name="Content Placeholder 2"/>
          <p:cNvSpPr>
            <a:spLocks noGrp="1"/>
          </p:cNvSpPr>
          <p:nvPr>
            <p:ph idx="1"/>
          </p:nvPr>
        </p:nvSpPr>
        <p:spPr/>
        <p:txBody>
          <a:bodyPr>
            <a:normAutofit/>
          </a:bodyPr>
          <a:lstStyle/>
          <a:p>
            <a:pPr marL="457200" indent="-457200">
              <a:buAutoNum type="arabicPeriod" startAt="5"/>
            </a:pPr>
            <a:r>
              <a:rPr lang="en-US" sz="2400" dirty="0"/>
              <a:t>Cash tips received from customers of $20 or more per month qualify as wages for ERC </a:t>
            </a:r>
            <a:r>
              <a:rPr lang="en-US" sz="2000" dirty="0"/>
              <a:t>(not noncash tips or cash tips &lt; $20/month)</a:t>
            </a:r>
            <a:endParaRPr lang="en-US" sz="2400" dirty="0"/>
          </a:p>
          <a:p>
            <a:pPr marL="457200" indent="-457200">
              <a:buAutoNum type="alphaLcPeriod"/>
            </a:pPr>
            <a:r>
              <a:rPr lang="en-US" sz="2000" dirty="0"/>
              <a:t>Such tips not only qualify for ERC, but also qualify for the §45B FICA tip credit for the exact same “tip” wages </a:t>
            </a:r>
            <a:r>
              <a:rPr lang="en-US" sz="1800" dirty="0"/>
              <a:t>(CARES §2301(c)(5), IRC §3121(a)(12)*) (Notice 2021-49, §IV.B.)</a:t>
            </a:r>
          </a:p>
          <a:p>
            <a:pPr>
              <a:buAutoNum type="alphaLcPeriod"/>
            </a:pPr>
            <a:r>
              <a:rPr lang="en-US" sz="1800" dirty="0"/>
              <a:t>   Y</a:t>
            </a:r>
            <a:r>
              <a:rPr lang="en-US" sz="2000" dirty="0"/>
              <a:t>es, double dipping is permitted in this context w/ IRS approval   </a:t>
            </a:r>
          </a:p>
          <a:p>
            <a:pPr marL="0" indent="0">
              <a:buNone/>
            </a:pPr>
            <a:r>
              <a:rPr lang="en-US" sz="2400" dirty="0"/>
              <a:t>  </a:t>
            </a:r>
          </a:p>
        </p:txBody>
      </p:sp>
      <p:pic>
        <p:nvPicPr>
          <p:cNvPr id="8" name="Content Placeholder 6" descr="tipjar.jpg"/>
          <p:cNvPicPr>
            <a:picLocks noChangeAspect="1"/>
          </p:cNvPicPr>
          <p:nvPr/>
        </p:nvPicPr>
        <p:blipFill>
          <a:blip r:embed="rId2">
            <a:extLst>
              <a:ext uri="{28A0092B-C50C-407E-A947-70E740481C1C}">
                <a14:useLocalDpi xmlns:a14="http://schemas.microsoft.com/office/drawing/2010/main" val="0"/>
              </a:ext>
            </a:extLst>
          </a:blip>
          <a:srcRect t="8624" b="8624"/>
          <a:stretch>
            <a:fillRect/>
          </a:stretch>
        </p:blipFill>
        <p:spPr>
          <a:xfrm>
            <a:off x="2198520" y="3842406"/>
            <a:ext cx="4639439" cy="2526092"/>
          </a:xfrm>
          <a:prstGeom prst="rect">
            <a:avLst/>
          </a:prstGeom>
        </p:spPr>
      </p:pic>
      <p:sp>
        <p:nvSpPr>
          <p:cNvPr id="7" name="Slide Number Placeholder 6">
            <a:extLst>
              <a:ext uri="{FF2B5EF4-FFF2-40B4-BE49-F238E27FC236}">
                <a16:creationId xmlns:a16="http://schemas.microsoft.com/office/drawing/2014/main" id="{0E8E82A0-70C4-3244-BDDC-D990FECA9C9D}"/>
              </a:ext>
            </a:extLst>
          </p:cNvPr>
          <p:cNvSpPr>
            <a:spLocks noGrp="1"/>
          </p:cNvSpPr>
          <p:nvPr>
            <p:ph type="sldNum" sz="quarter" idx="12"/>
          </p:nvPr>
        </p:nvSpPr>
        <p:spPr/>
        <p:txBody>
          <a:bodyPr/>
          <a:lstStyle/>
          <a:p>
            <a:fld id="{54AAE21D-1E9D-1047-BD42-883DA1A9BFEE}" type="slidenum">
              <a:rPr lang="en-US" smtClean="0"/>
              <a:t>112</a:t>
            </a:fld>
            <a:endParaRPr lang="en-US"/>
          </a:p>
        </p:txBody>
      </p:sp>
      <p:pic>
        <p:nvPicPr>
          <p:cNvPr id="4" name="Picture 3">
            <a:extLst>
              <a:ext uri="{FF2B5EF4-FFF2-40B4-BE49-F238E27FC236}">
                <a16:creationId xmlns:a16="http://schemas.microsoft.com/office/drawing/2014/main" id="{E0EDEDF4-5FD3-D36B-0907-39EB4DD35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5781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15"/>
            <a:ext cx="8229600" cy="1143000"/>
          </a:xfrm>
        </p:spPr>
        <p:txBody>
          <a:bodyPr>
            <a:normAutofit/>
          </a:bodyPr>
          <a:lstStyle/>
          <a:p>
            <a:r>
              <a:rPr lang="en-US" sz="3200" dirty="0"/>
              <a:t>Availability of ERC</a:t>
            </a:r>
            <a:br>
              <a:rPr lang="en-US" sz="3200" dirty="0"/>
            </a:br>
            <a:r>
              <a:rPr lang="en-US" sz="3200" dirty="0"/>
              <a:t>Most Double Dipping Prohibited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28531353"/>
              </p:ext>
            </p:extLst>
          </p:nvPr>
        </p:nvGraphicFramePr>
        <p:xfrm>
          <a:off x="777689" y="1166328"/>
          <a:ext cx="7754233" cy="4277360"/>
        </p:xfrm>
        <a:graphic>
          <a:graphicData uri="http://schemas.openxmlformats.org/drawingml/2006/table">
            <a:tbl>
              <a:tblPr firstRow="1" bandRow="1">
                <a:tableStyleId>{5C22544A-7EE6-4342-B048-85BDC9FD1C3A}</a:tableStyleId>
              </a:tblPr>
              <a:tblGrid>
                <a:gridCol w="3091404">
                  <a:extLst>
                    <a:ext uri="{9D8B030D-6E8A-4147-A177-3AD203B41FA5}">
                      <a16:colId xmlns:a16="http://schemas.microsoft.com/office/drawing/2014/main" val="20000"/>
                    </a:ext>
                  </a:extLst>
                </a:gridCol>
                <a:gridCol w="4662829">
                  <a:extLst>
                    <a:ext uri="{9D8B030D-6E8A-4147-A177-3AD203B41FA5}">
                      <a16:colId xmlns:a16="http://schemas.microsoft.com/office/drawing/2014/main" val="20001"/>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Claim on same wages?*</a:t>
                      </a:r>
                    </a:p>
                  </a:txBody>
                  <a:tcPr/>
                </a:tc>
                <a:tc>
                  <a:txBody>
                    <a:bodyPr/>
                    <a:lstStyle/>
                    <a:p>
                      <a:pPr algn="ctr"/>
                      <a:r>
                        <a:rPr lang="en-US" sz="2000" dirty="0"/>
                        <a:t>ERC</a:t>
                      </a:r>
                    </a:p>
                  </a:txBody>
                  <a:tcPr/>
                </a:tc>
                <a:extLst>
                  <a:ext uri="{0D108BD9-81ED-4DB2-BD59-A6C34878D82A}">
                    <a16:rowId xmlns:a16="http://schemas.microsoft.com/office/drawing/2014/main" val="10000"/>
                  </a:ext>
                </a:extLst>
              </a:tr>
              <a:tr h="370840">
                <a:tc>
                  <a:txBody>
                    <a:bodyPr/>
                    <a:lstStyle/>
                    <a:p>
                      <a:pPr algn="ctr"/>
                      <a:r>
                        <a:rPr lang="en-US" dirty="0"/>
                        <a:t>If claim</a:t>
                      </a:r>
                      <a:r>
                        <a:rPr lang="en-US" baseline="0" dirty="0"/>
                        <a:t> FFCRA 941 tax credit</a:t>
                      </a:r>
                      <a:endParaRPr lang="en-US" dirty="0"/>
                    </a:p>
                  </a:txBody>
                  <a:tcPr/>
                </a:tc>
                <a:tc>
                  <a:txBody>
                    <a:bodyPr/>
                    <a:lstStyle/>
                    <a:p>
                      <a:pPr algn="ctr"/>
                      <a:r>
                        <a:rPr lang="en-US" baseline="0" dirty="0"/>
                        <a:t>C</a:t>
                      </a:r>
                      <a:r>
                        <a:rPr lang="en-US" dirty="0"/>
                        <a:t>an’t</a:t>
                      </a:r>
                      <a:r>
                        <a:rPr lang="en-US" baseline="0" dirty="0"/>
                        <a:t> use ERC on same wages</a:t>
                      </a:r>
                      <a:r>
                        <a:rPr lang="en-US" dirty="0"/>
                        <a:t> </a:t>
                      </a:r>
                      <a:r>
                        <a:rPr lang="en-US" sz="1800" dirty="0"/>
                        <a:t>(FFCRA comes 1</a:t>
                      </a:r>
                      <a:r>
                        <a:rPr lang="en-US" sz="1800" baseline="30000" dirty="0"/>
                        <a:t>st</a:t>
                      </a:r>
                      <a:r>
                        <a:rPr lang="en-US" sz="1800" baseline="0" dirty="0"/>
                        <a:t>)</a:t>
                      </a:r>
                      <a:endParaRPr lang="en-US" sz="1800" dirty="0"/>
                    </a:p>
                  </a:txBody>
                  <a:tcPr/>
                </a:tc>
                <a:extLst>
                  <a:ext uri="{0D108BD9-81ED-4DB2-BD59-A6C34878D82A}">
                    <a16:rowId xmlns:a16="http://schemas.microsoft.com/office/drawing/2014/main" val="10002"/>
                  </a:ext>
                </a:extLst>
              </a:tr>
              <a:tr h="370840">
                <a:tc>
                  <a:txBody>
                    <a:bodyPr/>
                    <a:lstStyle/>
                    <a:p>
                      <a:pPr algn="ctr"/>
                      <a:r>
                        <a:rPr lang="en-US" dirty="0"/>
                        <a:t>Fam. leave tax credit  (§45S) </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 ERC on same</a:t>
                      </a:r>
                      <a:r>
                        <a:rPr lang="en-US" baseline="0" dirty="0"/>
                        <a:t> wages </a:t>
                      </a:r>
                      <a:r>
                        <a:rPr lang="en-US" sz="1800" baseline="0" dirty="0"/>
                        <a:t>(</a:t>
                      </a:r>
                      <a:r>
                        <a:rPr lang="en-US" sz="1800" dirty="0"/>
                        <a:t>§45S credit comes 1</a:t>
                      </a:r>
                      <a:r>
                        <a:rPr lang="en-US" sz="1800" baseline="30000" dirty="0"/>
                        <a:t>st</a:t>
                      </a:r>
                      <a:r>
                        <a:rPr lang="en-US" sz="1800" baseline="0" dirty="0"/>
                        <a:t>)</a:t>
                      </a:r>
                      <a:endParaRPr lang="en-US" sz="1800" dirty="0"/>
                    </a:p>
                  </a:txBody>
                  <a:tcPr/>
                </a:tc>
                <a:extLst>
                  <a:ext uri="{0D108BD9-81ED-4DB2-BD59-A6C34878D82A}">
                    <a16:rowId xmlns:a16="http://schemas.microsoft.com/office/drawing/2014/main" val="10003"/>
                  </a:ext>
                </a:extLst>
              </a:tr>
              <a:tr h="370840">
                <a:tc>
                  <a:txBody>
                    <a:bodyPr/>
                    <a:lstStyle/>
                    <a:p>
                      <a:pPr algn="ctr"/>
                      <a:r>
                        <a:rPr lang="en-US" dirty="0"/>
                        <a:t>PPP forgiveness</a:t>
                      </a:r>
                    </a:p>
                  </a:txBody>
                  <a:tcPr/>
                </a:tc>
                <a:tc>
                  <a:txBody>
                    <a:bodyPr/>
                    <a:lstStyle/>
                    <a:p>
                      <a:pPr algn="ctr"/>
                      <a:r>
                        <a:rPr lang="en-US" sz="1800" dirty="0">
                          <a:solidFill>
                            <a:schemeClr val="tx1"/>
                          </a:solidFill>
                        </a:rPr>
                        <a:t>Not on same wages</a:t>
                      </a:r>
                    </a:p>
                  </a:txBody>
                  <a:tcPr/>
                </a:tc>
                <a:extLst>
                  <a:ext uri="{0D108BD9-81ED-4DB2-BD59-A6C34878D82A}">
                    <a16:rowId xmlns:a16="http://schemas.microsoft.com/office/drawing/2014/main" val="10007"/>
                  </a:ext>
                </a:extLst>
              </a:tr>
              <a:tr h="370840">
                <a:tc>
                  <a:txBody>
                    <a:bodyPr/>
                    <a:lstStyle/>
                    <a:p>
                      <a:pPr algn="ctr"/>
                      <a:r>
                        <a:rPr lang="en-US" baseline="0" dirty="0"/>
                        <a:t>Pre-3Q ‘21 – </a:t>
                      </a:r>
                      <a:r>
                        <a:rPr lang="en-US" dirty="0"/>
                        <a:t>SVOG or RRG*</a:t>
                      </a:r>
                    </a:p>
                  </a:txBody>
                  <a:tcPr/>
                </a:tc>
                <a:tc>
                  <a:txBody>
                    <a:bodyPr/>
                    <a:lstStyle/>
                    <a:p>
                      <a:pPr algn="ctr"/>
                      <a:r>
                        <a:rPr lang="en-US" sz="1800" dirty="0">
                          <a:solidFill>
                            <a:srgbClr val="FF0000"/>
                          </a:solidFill>
                        </a:rPr>
                        <a:t>Yes</a:t>
                      </a:r>
                      <a:r>
                        <a:rPr lang="en-US" sz="1800" baseline="0" dirty="0">
                          <a:solidFill>
                            <a:srgbClr val="FF0000"/>
                          </a:solidFill>
                        </a:rPr>
                        <a:t> (double dip ok)</a:t>
                      </a:r>
                      <a:endParaRPr lang="en-US" sz="1800" dirty="0">
                        <a:solidFill>
                          <a:srgbClr val="FF0000"/>
                        </a:solidFill>
                      </a:endParaRPr>
                    </a:p>
                  </a:txBody>
                  <a:tcPr/>
                </a:tc>
                <a:extLst>
                  <a:ext uri="{0D108BD9-81ED-4DB2-BD59-A6C34878D82A}">
                    <a16:rowId xmlns:a16="http://schemas.microsoft.com/office/drawing/2014/main" val="10008"/>
                  </a:ext>
                </a:extLst>
              </a:tr>
              <a:tr h="370840">
                <a:tc>
                  <a:txBody>
                    <a:bodyPr/>
                    <a:lstStyle/>
                    <a:p>
                      <a:pPr algn="ctr"/>
                      <a:r>
                        <a:rPr lang="en-US" dirty="0"/>
                        <a:t>Post-2Q </a:t>
                      </a:r>
                      <a:r>
                        <a:rPr lang="fr-FR" dirty="0"/>
                        <a:t>’</a:t>
                      </a:r>
                      <a:r>
                        <a:rPr lang="en-US" dirty="0"/>
                        <a:t>21 – SVOG</a:t>
                      </a:r>
                      <a:r>
                        <a:rPr lang="en-US" baseline="0" dirty="0"/>
                        <a:t> or RRG**</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aseline="0" dirty="0">
                          <a:solidFill>
                            <a:schemeClr val="tx1"/>
                          </a:solidFill>
                        </a:rPr>
                        <a:t>Not on same wages</a:t>
                      </a:r>
                      <a:endParaRPr lang="en-US" sz="1800" dirty="0">
                        <a:solidFill>
                          <a:schemeClr val="tx1"/>
                        </a:solidFill>
                      </a:endParaRPr>
                    </a:p>
                  </a:txBody>
                  <a:tcPr/>
                </a:tc>
                <a:extLst>
                  <a:ext uri="{0D108BD9-81ED-4DB2-BD59-A6C34878D82A}">
                    <a16:rowId xmlns:a16="http://schemas.microsoft.com/office/drawing/2014/main" val="10009"/>
                  </a:ext>
                </a:extLst>
              </a:tr>
              <a:tr h="370840">
                <a:tc>
                  <a:txBody>
                    <a:bodyPr/>
                    <a:lstStyle/>
                    <a:p>
                      <a:pPr algn="ctr"/>
                      <a:r>
                        <a:rPr lang="en-US" dirty="0"/>
                        <a:t>Tip credit</a:t>
                      </a:r>
                      <a:r>
                        <a:rPr lang="en-US" baseline="0" dirty="0"/>
                        <a:t> (</a:t>
                      </a:r>
                      <a:r>
                        <a:rPr lang="en-US" sz="1800" dirty="0"/>
                        <a:t>§45B) </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Yes</a:t>
                      </a:r>
                      <a:r>
                        <a:rPr lang="en-US" sz="1800" baseline="0" dirty="0">
                          <a:solidFill>
                            <a:srgbClr val="FF0000"/>
                          </a:solidFill>
                        </a:rPr>
                        <a:t> (double dip ok)</a:t>
                      </a:r>
                      <a:endParaRPr lang="en-US" sz="1800" dirty="0">
                        <a:solidFill>
                          <a:srgbClr val="FF0000"/>
                        </a:solidFill>
                      </a:endParaRPr>
                    </a:p>
                  </a:txBody>
                  <a:tcPr/>
                </a:tc>
                <a:extLst>
                  <a:ext uri="{0D108BD9-81ED-4DB2-BD59-A6C34878D82A}">
                    <a16:rowId xmlns:a16="http://schemas.microsoft.com/office/drawing/2014/main" val="1001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R&amp;D 941 tax credit***</a:t>
                      </a:r>
                      <a:endParaRPr lang="en-US" dirty="0"/>
                    </a:p>
                  </a:txBody>
                  <a:tcPr/>
                </a:tc>
                <a:tc>
                  <a:txBody>
                    <a:bodyPr/>
                    <a:lstStyle/>
                    <a:p>
                      <a:pPr algn="ctr"/>
                      <a:r>
                        <a:rPr lang="en-US" dirty="0"/>
                        <a:t>Not on same wages</a:t>
                      </a:r>
                    </a:p>
                  </a:txBody>
                  <a:tcPr/>
                </a:tc>
                <a:extLst>
                  <a:ext uri="{0D108BD9-81ED-4DB2-BD59-A6C34878D82A}">
                    <a16:rowId xmlns:a16="http://schemas.microsoft.com/office/drawing/2014/main" val="1000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Veterans 941 tax credit***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Not on same wages</a:t>
                      </a:r>
                    </a:p>
                  </a:txBody>
                  <a:tcPr/>
                </a:tc>
                <a:extLst>
                  <a:ext uri="{0D108BD9-81ED-4DB2-BD59-A6C34878D82A}">
                    <a16:rowId xmlns:a16="http://schemas.microsoft.com/office/drawing/2014/main" val="10005"/>
                  </a:ext>
                </a:extLst>
              </a:tr>
              <a:tr h="370840">
                <a:tc>
                  <a:txBody>
                    <a:bodyPr/>
                    <a:lstStyle/>
                    <a:p>
                      <a:pPr algn="ctr"/>
                      <a:r>
                        <a:rPr lang="en-US" dirty="0"/>
                        <a:t>WOTC,</a:t>
                      </a:r>
                      <a:r>
                        <a:rPr lang="en-US" baseline="0" dirty="0"/>
                        <a:t> FFCRA, Empowerment Zone Employment and Indian Employment Credits***</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Not on same wages</a:t>
                      </a:r>
                      <a:r>
                        <a:rPr lang="en-US" baseline="0" dirty="0"/>
                        <a:t>  </a:t>
                      </a:r>
                      <a:endParaRPr lang="en-US" dirty="0"/>
                    </a:p>
                  </a:txBody>
                  <a:tcPr/>
                </a:tc>
                <a:extLst>
                  <a:ext uri="{0D108BD9-81ED-4DB2-BD59-A6C34878D82A}">
                    <a16:rowId xmlns:a16="http://schemas.microsoft.com/office/drawing/2014/main" val="10006"/>
                  </a:ext>
                </a:extLst>
              </a:tr>
            </a:tbl>
          </a:graphicData>
        </a:graphic>
      </p:graphicFrame>
      <p:sp>
        <p:nvSpPr>
          <p:cNvPr id="3" name="TextBox 2"/>
          <p:cNvSpPr txBox="1"/>
          <p:nvPr/>
        </p:nvSpPr>
        <p:spPr>
          <a:xfrm>
            <a:off x="864275" y="5476236"/>
            <a:ext cx="7754233" cy="923330"/>
          </a:xfrm>
          <a:prstGeom prst="rect">
            <a:avLst/>
          </a:prstGeom>
          <a:noFill/>
        </p:spPr>
        <p:txBody>
          <a:bodyPr wrap="square" rtlCol="0">
            <a:spAutoFit/>
          </a:bodyPr>
          <a:lstStyle/>
          <a:p>
            <a:r>
              <a:rPr lang="en-US" dirty="0"/>
              <a:t>* For PPP, Con App 2021 </a:t>
            </a:r>
            <a:r>
              <a:rPr lang="en-US" dirty="0" err="1"/>
              <a:t>Taxp</a:t>
            </a:r>
            <a:r>
              <a:rPr lang="en-US" dirty="0"/>
              <a:t>. Uncertainty Disaster Relief Act of 2020 §207(f))</a:t>
            </a:r>
          </a:p>
          <a:p>
            <a:r>
              <a:rPr lang="en-US" dirty="0"/>
              <a:t>** PPP Second Draw, SVOG and RRG ARPA §9651 (New IRC §3134)</a:t>
            </a:r>
          </a:p>
          <a:p>
            <a:r>
              <a:rPr lang="en-US" dirty="0"/>
              <a:t>*** ARPA §9651, New IRC §3134(c)(2)(D)</a:t>
            </a:r>
          </a:p>
        </p:txBody>
      </p:sp>
      <p:sp>
        <p:nvSpPr>
          <p:cNvPr id="4" name="Slide Number Placeholder 3">
            <a:extLst>
              <a:ext uri="{FF2B5EF4-FFF2-40B4-BE49-F238E27FC236}">
                <a16:creationId xmlns:a16="http://schemas.microsoft.com/office/drawing/2014/main" id="{D276D411-0497-104A-924F-8D22AB09C2EF}"/>
              </a:ext>
            </a:extLst>
          </p:cNvPr>
          <p:cNvSpPr>
            <a:spLocks noGrp="1"/>
          </p:cNvSpPr>
          <p:nvPr>
            <p:ph type="sldNum" sz="quarter" idx="12"/>
          </p:nvPr>
        </p:nvSpPr>
        <p:spPr/>
        <p:txBody>
          <a:bodyPr/>
          <a:lstStyle/>
          <a:p>
            <a:fld id="{54AAE21D-1E9D-1047-BD42-883DA1A9BFEE}" type="slidenum">
              <a:rPr lang="en-US" smtClean="0"/>
              <a:t>113</a:t>
            </a:fld>
            <a:endParaRPr lang="en-US"/>
          </a:p>
        </p:txBody>
      </p:sp>
      <p:pic>
        <p:nvPicPr>
          <p:cNvPr id="6" name="Picture 5">
            <a:extLst>
              <a:ext uri="{FF2B5EF4-FFF2-40B4-BE49-F238E27FC236}">
                <a16:creationId xmlns:a16="http://schemas.microsoft.com/office/drawing/2014/main" id="{B5E39F14-CE6F-7AB6-E339-094892740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6355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Large Employers Only Get ERC </a:t>
            </a:r>
            <a:br>
              <a:rPr lang="en-US" sz="3200" dirty="0"/>
            </a:br>
            <a:r>
              <a:rPr lang="en-US" sz="3200" dirty="0"/>
              <a:t>For Pay to Employees Not Working</a:t>
            </a:r>
          </a:p>
        </p:txBody>
      </p:sp>
      <p:sp>
        <p:nvSpPr>
          <p:cNvPr id="3" name="Content Placeholder 2"/>
          <p:cNvSpPr>
            <a:spLocks noGrp="1"/>
          </p:cNvSpPr>
          <p:nvPr>
            <p:ph idx="1"/>
          </p:nvPr>
        </p:nvSpPr>
        <p:spPr/>
        <p:txBody>
          <a:bodyPr>
            <a:normAutofit lnSpcReduction="10000"/>
          </a:bodyPr>
          <a:lstStyle/>
          <a:p>
            <a:pPr marL="457200" indent="-457200">
              <a:buFont typeface="Arial"/>
              <a:buAutoNum type="arabicPeriod" startAt="6"/>
            </a:pPr>
            <a:r>
              <a:rPr lang="en-US" sz="2400" dirty="0"/>
              <a:t>Large employers </a:t>
            </a:r>
            <a:r>
              <a:rPr lang="en-US" sz="2000" dirty="0"/>
              <a:t>(Notice 2021-20, §II C. </a:t>
            </a:r>
            <a:r>
              <a:rPr lang="en-US" sz="2000" dirty="0">
                <a:solidFill>
                  <a:srgbClr val="000000"/>
                </a:solidFill>
                <a:ea typeface="Calibri" panose="020F0502020204030204" pitchFamily="34" charset="0"/>
                <a:cs typeface="Times New Roman" panose="02020603050405020304" pitchFamily="18" charset="0"/>
              </a:rPr>
              <a:t>(Notice 2021-20 §II C. and QA 31, Notice 2021-23 §III E. and footnote 3) </a:t>
            </a:r>
            <a:r>
              <a:rPr lang="en-US" sz="2000" dirty="0"/>
              <a:t>(CARES §2301(c)(3)(A)(</a:t>
            </a:r>
            <a:r>
              <a:rPr lang="en-US" sz="2000" dirty="0" err="1"/>
              <a:t>i</a:t>
            </a:r>
            <a:r>
              <a:rPr lang="en-US" sz="2000" dirty="0"/>
              <a:t>))</a:t>
            </a:r>
          </a:p>
          <a:p>
            <a:pPr marL="457200" indent="-457200">
              <a:buAutoNum type="alphaLcPeriod"/>
            </a:pPr>
            <a:r>
              <a:rPr lang="en-US" sz="2000" dirty="0"/>
              <a:t>For 2020, for employers w/ &gt; 100 actual (not merely equivalent) full-time ‘</a:t>
            </a:r>
            <a:r>
              <a:rPr lang="en-US" sz="2000" dirty="0" err="1"/>
              <a:t>ees</a:t>
            </a:r>
            <a:r>
              <a:rPr lang="en-US" sz="2000" dirty="0"/>
              <a:t> (in 2019) (per §4980H), only wages paid to </a:t>
            </a:r>
            <a:r>
              <a:rPr lang="en-US" sz="2000" dirty="0">
                <a:solidFill>
                  <a:srgbClr val="0000FF"/>
                </a:solidFill>
              </a:rPr>
              <a:t>employees not performing services </a:t>
            </a:r>
            <a:r>
              <a:rPr lang="en-US" sz="2000" dirty="0"/>
              <a:t>(to extent such employees did not perform services) qualify for ERC</a:t>
            </a:r>
          </a:p>
          <a:p>
            <a:pPr marL="457200" indent="-457200">
              <a:buFont typeface="Arial"/>
              <a:buAutoNum type="alphaLcPeriod"/>
            </a:pPr>
            <a:r>
              <a:rPr lang="en-US" sz="2000" dirty="0"/>
              <a:t>For 2021, the 100 number changes to 500. Thus, in 2021, for employers w/ &gt; 500 actual (not merely equivalent) full-time ‘</a:t>
            </a:r>
            <a:r>
              <a:rPr lang="en-US" sz="2000" dirty="0" err="1"/>
              <a:t>ees</a:t>
            </a:r>
            <a:r>
              <a:rPr lang="en-US" sz="2000" dirty="0"/>
              <a:t> (in 2019) (per §4980H), only </a:t>
            </a:r>
            <a:r>
              <a:rPr lang="en-US" sz="2000" dirty="0">
                <a:solidFill>
                  <a:srgbClr val="0000FF"/>
                </a:solidFill>
              </a:rPr>
              <a:t>wages paid to employees not performing services </a:t>
            </a:r>
            <a:r>
              <a:rPr lang="en-US" sz="2000" dirty="0"/>
              <a:t>(to extent such employees did not perform services) qualify for ERC</a:t>
            </a:r>
          </a:p>
          <a:p>
            <a:pPr marL="457200" indent="-457200">
              <a:buFont typeface="Arial"/>
              <a:buAutoNum type="alphaLcPeriod"/>
            </a:pPr>
            <a:r>
              <a:rPr lang="en-US" sz="2000" dirty="0"/>
              <a:t>Also, for </a:t>
            </a:r>
            <a:r>
              <a:rPr lang="en-US" sz="2000" dirty="0">
                <a:solidFill>
                  <a:srgbClr val="008000"/>
                </a:solidFill>
              </a:rPr>
              <a:t>2020, pay raises </a:t>
            </a:r>
            <a:r>
              <a:rPr lang="en-US" sz="2000" dirty="0"/>
              <a:t>for employees (working for such a large ‘</a:t>
            </a:r>
            <a:r>
              <a:rPr lang="en-US" sz="2000" dirty="0" err="1"/>
              <a:t>er</a:t>
            </a:r>
            <a:r>
              <a:rPr lang="en-US" sz="2000" dirty="0"/>
              <a:t>) don’t qualify for ERC if such pay raise exceeds the rate of pay in place w/in 30 days before the (ERC qualifying) drop in revenue or government suspension occurred. This rule does not apply in 2021.</a:t>
            </a:r>
          </a:p>
        </p:txBody>
      </p:sp>
      <p:sp>
        <p:nvSpPr>
          <p:cNvPr id="7" name="Slide Number Placeholder 6">
            <a:extLst>
              <a:ext uri="{FF2B5EF4-FFF2-40B4-BE49-F238E27FC236}">
                <a16:creationId xmlns:a16="http://schemas.microsoft.com/office/drawing/2014/main" id="{93D9A508-F524-A645-9D19-AA9D91CEE8AE}"/>
              </a:ext>
            </a:extLst>
          </p:cNvPr>
          <p:cNvSpPr>
            <a:spLocks noGrp="1"/>
          </p:cNvSpPr>
          <p:nvPr>
            <p:ph type="sldNum" sz="quarter" idx="12"/>
          </p:nvPr>
        </p:nvSpPr>
        <p:spPr/>
        <p:txBody>
          <a:bodyPr/>
          <a:lstStyle/>
          <a:p>
            <a:fld id="{54AAE21D-1E9D-1047-BD42-883DA1A9BFEE}" type="slidenum">
              <a:rPr lang="en-US" smtClean="0"/>
              <a:t>114</a:t>
            </a:fld>
            <a:endParaRPr lang="en-US"/>
          </a:p>
        </p:txBody>
      </p:sp>
      <p:pic>
        <p:nvPicPr>
          <p:cNvPr id="4" name="Picture 3">
            <a:extLst>
              <a:ext uri="{FF2B5EF4-FFF2-40B4-BE49-F238E27FC236}">
                <a16:creationId xmlns:a16="http://schemas.microsoft.com/office/drawing/2014/main" id="{9C831DBB-EDF8-9F48-63C7-FB6C3D80D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9106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Large Employers Only Get ERC </a:t>
            </a:r>
            <a:br>
              <a:rPr lang="en-US" sz="3200" dirty="0"/>
            </a:br>
            <a:r>
              <a:rPr lang="en-US" sz="3200" dirty="0"/>
              <a:t>For Pay to Employees Not Working</a:t>
            </a:r>
          </a:p>
        </p:txBody>
      </p:sp>
      <p:sp>
        <p:nvSpPr>
          <p:cNvPr id="3" name="Content Placeholder 2"/>
          <p:cNvSpPr>
            <a:spLocks noGrp="1"/>
          </p:cNvSpPr>
          <p:nvPr>
            <p:ph idx="1"/>
          </p:nvPr>
        </p:nvSpPr>
        <p:spPr/>
        <p:txBody>
          <a:bodyPr>
            <a:normAutofit/>
          </a:bodyPr>
          <a:lstStyle/>
          <a:p>
            <a:pPr marL="457200" indent="-457200">
              <a:buFont typeface="Arial"/>
              <a:buAutoNum type="arabicPeriod" startAt="6"/>
            </a:pPr>
            <a:r>
              <a:rPr lang="en-US" sz="2400" dirty="0"/>
              <a:t>Large employers </a:t>
            </a:r>
            <a:r>
              <a:rPr lang="en-US" sz="2000" dirty="0"/>
              <a:t>(Notice 2021-20, §II C. </a:t>
            </a:r>
            <a:r>
              <a:rPr lang="en-US" sz="2000" dirty="0">
                <a:solidFill>
                  <a:srgbClr val="000000"/>
                </a:solidFill>
                <a:ea typeface="Calibri" panose="020F0502020204030204" pitchFamily="34" charset="0"/>
                <a:cs typeface="Times New Roman" panose="02020603050405020304" pitchFamily="18" charset="0"/>
              </a:rPr>
              <a:t>(Notice 2021-20 §II C. and QA 31, Notice 2021-23 §III E. and footnote 3) </a:t>
            </a:r>
            <a:r>
              <a:rPr lang="en-US" sz="2000" dirty="0"/>
              <a:t>(CARES §2301(c)(3)(A)(</a:t>
            </a:r>
            <a:r>
              <a:rPr lang="en-US" sz="2000" dirty="0" err="1"/>
              <a:t>i</a:t>
            </a:r>
            <a:r>
              <a:rPr lang="en-US" sz="2000" dirty="0"/>
              <a:t>))</a:t>
            </a:r>
          </a:p>
          <a:p>
            <a:pPr marL="457200" indent="-457200">
              <a:buAutoNum type="alphaLcPeriod" startAt="4"/>
            </a:pPr>
            <a:r>
              <a:rPr lang="en-US" sz="2000" dirty="0"/>
              <a:t>There is an exception to the large employer limit that “only pay to employees not currently providing services counts for ERC”:</a:t>
            </a:r>
          </a:p>
          <a:p>
            <a:pPr>
              <a:buAutoNum type="arabicParenR"/>
            </a:pPr>
            <a:r>
              <a:rPr lang="en-US" sz="1800" dirty="0">
                <a:effectLst/>
                <a:latin typeface="Calibri" panose="020F0502020204030204" pitchFamily="34" charset="0"/>
                <a:ea typeface="Times New Roman" panose="02020603050405020304" pitchFamily="18" charset="0"/>
                <a:cs typeface="Calibri" panose="020F0502020204030204" pitchFamily="34" charset="0"/>
              </a:rPr>
              <a:t>If an employer is a severely financially distressed employer, IRC </a:t>
            </a:r>
            <a:r>
              <a:rPr lang="en-US" sz="1800" dirty="0">
                <a:solidFill>
                  <a:srgbClr val="000000"/>
                </a:solidFill>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Times New Roman" panose="02020603050405020304" pitchFamily="18" charset="0"/>
                <a:cs typeface="Calibri" panose="020F0502020204030204" pitchFamily="34" charset="0"/>
              </a:rPr>
              <a:t>3134(c)(3)(C)(</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i</a:t>
            </a:r>
            <a:r>
              <a:rPr lang="en-US" sz="1800" dirty="0">
                <a:effectLst/>
                <a:latin typeface="Calibri" panose="020F0502020204030204" pitchFamily="34" charset="0"/>
                <a:ea typeface="Times New Roman" panose="02020603050405020304" pitchFamily="18" charset="0"/>
                <a:cs typeface="Calibri" panose="020F0502020204030204" pitchFamily="34" charset="0"/>
              </a:rPr>
              <a:t>) provides that, “qualified wages” means any [qualifying wages] paid by such employer with respect to an employee during any calendar quarter</a:t>
            </a:r>
          </a:p>
          <a:p>
            <a:pPr>
              <a:buAutoNum type="arabicParenR"/>
            </a:pPr>
            <a:r>
              <a:rPr lang="en-US" sz="1800" dirty="0">
                <a:effectLst/>
                <a:latin typeface="Calibri" panose="020F0502020204030204" pitchFamily="34" charset="0"/>
                <a:ea typeface="Times New Roman" panose="02020603050405020304" pitchFamily="18" charset="0"/>
                <a:cs typeface="Calibri" panose="020F0502020204030204" pitchFamily="34" charset="0"/>
              </a:rPr>
              <a:t>Accordingly, for 3Q and 4Q 2021, a severely financially distressed employer that is a large eligible employer may treat all [qualifying] wages paid to its employees during the quarter in which the employer is considered severely financially distressed as qualified wages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a:p>
            <a:pPr marL="457200" indent="-457200">
              <a:buAutoNum type="alphaLcPeriod" startAt="4"/>
            </a:pPr>
            <a:endParaRPr lang="en-US" sz="2000" dirty="0"/>
          </a:p>
        </p:txBody>
      </p:sp>
      <p:sp>
        <p:nvSpPr>
          <p:cNvPr id="7" name="Slide Number Placeholder 6">
            <a:extLst>
              <a:ext uri="{FF2B5EF4-FFF2-40B4-BE49-F238E27FC236}">
                <a16:creationId xmlns:a16="http://schemas.microsoft.com/office/drawing/2014/main" id="{93D9A508-F524-A645-9D19-AA9D91CEE8AE}"/>
              </a:ext>
            </a:extLst>
          </p:cNvPr>
          <p:cNvSpPr>
            <a:spLocks noGrp="1"/>
          </p:cNvSpPr>
          <p:nvPr>
            <p:ph type="sldNum" sz="quarter" idx="12"/>
          </p:nvPr>
        </p:nvSpPr>
        <p:spPr/>
        <p:txBody>
          <a:bodyPr/>
          <a:lstStyle/>
          <a:p>
            <a:fld id="{54AAE21D-1E9D-1047-BD42-883DA1A9BFEE}" type="slidenum">
              <a:rPr lang="en-US" smtClean="0"/>
              <a:t>115</a:t>
            </a:fld>
            <a:endParaRPr lang="en-US"/>
          </a:p>
        </p:txBody>
      </p:sp>
      <p:pic>
        <p:nvPicPr>
          <p:cNvPr id="4" name="Picture 3">
            <a:extLst>
              <a:ext uri="{FF2B5EF4-FFF2-40B4-BE49-F238E27FC236}">
                <a16:creationId xmlns:a16="http://schemas.microsoft.com/office/drawing/2014/main" id="{8CB8F8EA-55BB-8979-01E3-1CD77E7A7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86027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Which Wages Count for ERC, Which Not?</a:t>
            </a:r>
          </a:p>
        </p:txBody>
      </p:sp>
      <p:sp>
        <p:nvSpPr>
          <p:cNvPr id="3" name="Content Placeholder 2"/>
          <p:cNvSpPr>
            <a:spLocks noGrp="1"/>
          </p:cNvSpPr>
          <p:nvPr>
            <p:ph idx="1"/>
          </p:nvPr>
        </p:nvSpPr>
        <p:spPr/>
        <p:txBody>
          <a:bodyPr>
            <a:normAutofit/>
          </a:bodyPr>
          <a:lstStyle/>
          <a:p>
            <a:pPr marL="457200" indent="-457200">
              <a:buAutoNum type="arabicPeriod" startAt="7"/>
            </a:pPr>
            <a:r>
              <a:rPr lang="en-US" sz="2400" dirty="0"/>
              <a:t>Full-time vs. part-time employees</a:t>
            </a:r>
          </a:p>
          <a:p>
            <a:pPr marL="457200" indent="-457200">
              <a:buAutoNum type="alphaLcPeriod"/>
            </a:pPr>
            <a:r>
              <a:rPr lang="en-US" sz="2000" dirty="0"/>
              <a:t>Do full-time employee’s wages count for ERC?  Yes</a:t>
            </a:r>
          </a:p>
          <a:p>
            <a:pPr marL="457200" indent="-457200">
              <a:buFont typeface="Arial"/>
              <a:buAutoNum type="alphaLcPeriod"/>
            </a:pPr>
            <a:r>
              <a:rPr lang="en-US" sz="2000" dirty="0"/>
              <a:t>Do part-time employee’s wages count for ERC?  Yes</a:t>
            </a:r>
          </a:p>
        </p:txBody>
      </p:sp>
      <p:sp>
        <p:nvSpPr>
          <p:cNvPr id="7" name="Slide Number Placeholder 6">
            <a:extLst>
              <a:ext uri="{FF2B5EF4-FFF2-40B4-BE49-F238E27FC236}">
                <a16:creationId xmlns:a16="http://schemas.microsoft.com/office/drawing/2014/main" id="{2A166932-B5BA-BB42-9453-F775B2765051}"/>
              </a:ext>
            </a:extLst>
          </p:cNvPr>
          <p:cNvSpPr>
            <a:spLocks noGrp="1"/>
          </p:cNvSpPr>
          <p:nvPr>
            <p:ph type="sldNum" sz="quarter" idx="12"/>
          </p:nvPr>
        </p:nvSpPr>
        <p:spPr/>
        <p:txBody>
          <a:bodyPr/>
          <a:lstStyle/>
          <a:p>
            <a:fld id="{54AAE21D-1E9D-1047-BD42-883DA1A9BFEE}" type="slidenum">
              <a:rPr lang="en-US" smtClean="0"/>
              <a:t>116</a:t>
            </a:fld>
            <a:endParaRPr lang="en-US"/>
          </a:p>
        </p:txBody>
      </p:sp>
      <p:pic>
        <p:nvPicPr>
          <p:cNvPr id="4" name="Picture 3">
            <a:extLst>
              <a:ext uri="{FF2B5EF4-FFF2-40B4-BE49-F238E27FC236}">
                <a16:creationId xmlns:a16="http://schemas.microsoft.com/office/drawing/2014/main" id="{511D1285-7BAB-94AB-75E3-11B411AB2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580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Grinding It Out – How Much Do I Qualify For?</a:t>
            </a:r>
          </a:p>
        </p:txBody>
      </p:sp>
      <p:pic>
        <p:nvPicPr>
          <p:cNvPr id="7" name="Content Placeholder 6" descr="Cobblestones.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3" name="Slide Number Placeholder 2">
            <a:extLst>
              <a:ext uri="{FF2B5EF4-FFF2-40B4-BE49-F238E27FC236}">
                <a16:creationId xmlns:a16="http://schemas.microsoft.com/office/drawing/2014/main" id="{12AF5083-CC8F-864D-AE08-4BCB4D799A28}"/>
              </a:ext>
            </a:extLst>
          </p:cNvPr>
          <p:cNvSpPr>
            <a:spLocks noGrp="1"/>
          </p:cNvSpPr>
          <p:nvPr>
            <p:ph type="sldNum" sz="quarter" idx="12"/>
          </p:nvPr>
        </p:nvSpPr>
        <p:spPr/>
        <p:txBody>
          <a:bodyPr/>
          <a:lstStyle/>
          <a:p>
            <a:fld id="{54AAE21D-1E9D-1047-BD42-883DA1A9BFEE}" type="slidenum">
              <a:rPr lang="en-US" smtClean="0"/>
              <a:t>117</a:t>
            </a:fld>
            <a:endParaRPr lang="en-US"/>
          </a:p>
        </p:txBody>
      </p:sp>
      <p:pic>
        <p:nvPicPr>
          <p:cNvPr id="4" name="Picture 3">
            <a:extLst>
              <a:ext uri="{FF2B5EF4-FFF2-40B4-BE49-F238E27FC236}">
                <a16:creationId xmlns:a16="http://schemas.microsoft.com/office/drawing/2014/main" id="{2D898803-A5AF-C9FC-5C6A-E71920742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74029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a:t>
            </a:r>
            <a:br>
              <a:rPr lang="en-US" sz="3200" dirty="0"/>
            </a:br>
            <a:r>
              <a:rPr lang="en-US" sz="3200" dirty="0"/>
              <a:t>How Much ERC Refund Do I Qualify For?</a:t>
            </a:r>
          </a:p>
        </p:txBody>
      </p:sp>
      <p:sp>
        <p:nvSpPr>
          <p:cNvPr id="3" name="Content Placeholder 2"/>
          <p:cNvSpPr>
            <a:spLocks noGrp="1"/>
          </p:cNvSpPr>
          <p:nvPr>
            <p:ph idx="1"/>
          </p:nvPr>
        </p:nvSpPr>
        <p:spPr/>
        <p:txBody>
          <a:bodyPr>
            <a:normAutofit fontScale="92500"/>
          </a:bodyPr>
          <a:lstStyle/>
          <a:p>
            <a:pPr>
              <a:buFontTx/>
              <a:buChar char="•"/>
            </a:pPr>
            <a:r>
              <a:rPr lang="en-US" sz="2600" dirty="0"/>
              <a:t>Question 5: How much ERC refund do I qualify for?</a:t>
            </a:r>
          </a:p>
          <a:p>
            <a:pPr marL="514350" indent="-514350">
              <a:buAutoNum type="arabicPeriod"/>
            </a:pPr>
            <a:r>
              <a:rPr lang="en-US" sz="2600" dirty="0"/>
              <a:t>ERC computation</a:t>
            </a:r>
          </a:p>
          <a:p>
            <a:pPr marL="457200" indent="-457200">
              <a:buAutoNum type="alphaLcPeriod"/>
            </a:pPr>
            <a:r>
              <a:rPr lang="en-US" sz="2600" dirty="0"/>
              <a:t>For 2020, a max of $10,000 wages per year per employee earn ERC at a 50% rate  (max 2020 ERC = $5,000/’</a:t>
            </a:r>
            <a:r>
              <a:rPr lang="en-US" sz="2600" dirty="0" err="1"/>
              <a:t>ee</a:t>
            </a:r>
            <a:r>
              <a:rPr lang="en-US" sz="2600" dirty="0"/>
              <a:t>/year)</a:t>
            </a:r>
          </a:p>
          <a:p>
            <a:pPr marL="457200" indent="-457200">
              <a:buFont typeface="Arial"/>
              <a:buAutoNum type="alphaLcPeriod"/>
            </a:pPr>
            <a:r>
              <a:rPr lang="en-US" sz="2600" dirty="0"/>
              <a:t>For 2021, a max of $10,000 wages per quarter per employee earn ERC at a 70% rate  (max 2021 ERC = $7,000/’</a:t>
            </a:r>
            <a:r>
              <a:rPr lang="en-US" sz="2600" dirty="0" err="1"/>
              <a:t>ee</a:t>
            </a:r>
            <a:r>
              <a:rPr lang="en-US" sz="2600" dirty="0"/>
              <a:t>/quarter x 3 quarters = $21,000/’</a:t>
            </a:r>
            <a:r>
              <a:rPr lang="en-US" sz="2600" dirty="0" err="1"/>
              <a:t>ee</a:t>
            </a:r>
            <a:r>
              <a:rPr lang="en-US" sz="2600" dirty="0"/>
              <a:t>/year) </a:t>
            </a:r>
          </a:p>
          <a:p>
            <a:pPr marL="457200" indent="-457200">
              <a:buFont typeface="Arial"/>
              <a:buAutoNum type="alphaLcPeriod"/>
            </a:pPr>
            <a:r>
              <a:rPr lang="en-US" sz="2600" dirty="0"/>
              <a:t>4</a:t>
            </a:r>
            <a:r>
              <a:rPr lang="en-US" sz="2600" baseline="30000" dirty="0"/>
              <a:t>th</a:t>
            </a:r>
            <a:r>
              <a:rPr lang="en-US" sz="2600" dirty="0"/>
              <a:t> quarter 2021 </a:t>
            </a:r>
            <a:r>
              <a:rPr lang="en-US" sz="2200" dirty="0"/>
              <a:t>(4Q 2021) </a:t>
            </a:r>
            <a:r>
              <a:rPr lang="en-US" sz="2600" dirty="0"/>
              <a:t>ERC</a:t>
            </a:r>
            <a:r>
              <a:rPr lang="en-US" sz="2200" dirty="0"/>
              <a:t> </a:t>
            </a:r>
            <a:r>
              <a:rPr lang="en-US" sz="2600" dirty="0"/>
              <a:t>is possible at $7,000/’</a:t>
            </a:r>
            <a:r>
              <a:rPr lang="en-US" sz="2600" dirty="0" err="1"/>
              <a:t>ee</a:t>
            </a:r>
            <a:r>
              <a:rPr lang="en-US" sz="2600" dirty="0"/>
              <a:t> if business is a recovery startup business </a:t>
            </a:r>
            <a:r>
              <a:rPr lang="en-US" sz="2200" dirty="0"/>
              <a:t>(but, entire business is limited to $50,000 per eligible quarter as a recovery startup business) </a:t>
            </a:r>
          </a:p>
          <a:p>
            <a:pPr marL="0" indent="0">
              <a:buNone/>
            </a:pPr>
            <a:endParaRPr lang="en-US" sz="2800" dirty="0"/>
          </a:p>
          <a:p>
            <a:pPr marL="0" indent="0">
              <a:buNone/>
            </a:pPr>
            <a:endParaRPr lang="en-US" sz="2400" dirty="0"/>
          </a:p>
          <a:p>
            <a:pPr marL="0" indent="0">
              <a:buNone/>
            </a:pPr>
            <a:endParaRPr lang="en-US" sz="2400" dirty="0"/>
          </a:p>
          <a:p>
            <a:pPr marL="0" indent="0">
              <a:buNone/>
            </a:pPr>
            <a:endParaRPr lang="en-US" sz="2400" dirty="0"/>
          </a:p>
          <a:p>
            <a:endParaRPr lang="en-US" sz="2400" dirty="0"/>
          </a:p>
        </p:txBody>
      </p:sp>
      <p:sp>
        <p:nvSpPr>
          <p:cNvPr id="7" name="Slide Number Placeholder 6">
            <a:extLst>
              <a:ext uri="{FF2B5EF4-FFF2-40B4-BE49-F238E27FC236}">
                <a16:creationId xmlns:a16="http://schemas.microsoft.com/office/drawing/2014/main" id="{033A8C4A-5298-0E47-8F76-345E49E7ADCE}"/>
              </a:ext>
            </a:extLst>
          </p:cNvPr>
          <p:cNvSpPr>
            <a:spLocks noGrp="1"/>
          </p:cNvSpPr>
          <p:nvPr>
            <p:ph type="sldNum" sz="quarter" idx="12"/>
          </p:nvPr>
        </p:nvSpPr>
        <p:spPr/>
        <p:txBody>
          <a:bodyPr/>
          <a:lstStyle/>
          <a:p>
            <a:fld id="{54AAE21D-1E9D-1047-BD42-883DA1A9BFEE}" type="slidenum">
              <a:rPr lang="en-US" smtClean="0"/>
              <a:t>118</a:t>
            </a:fld>
            <a:endParaRPr lang="en-US"/>
          </a:p>
        </p:txBody>
      </p:sp>
      <p:pic>
        <p:nvPicPr>
          <p:cNvPr id="4" name="Picture 3">
            <a:extLst>
              <a:ext uri="{FF2B5EF4-FFF2-40B4-BE49-F238E27FC236}">
                <a16:creationId xmlns:a16="http://schemas.microsoft.com/office/drawing/2014/main" id="{51FEC4B6-3908-74E7-49A6-0453FB949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5335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Put the Truth (BS) Meter on</a:t>
            </a:r>
            <a:br>
              <a:rPr lang="en-US" sz="3200" dirty="0"/>
            </a:br>
            <a:r>
              <a:rPr lang="en-US" sz="3200" dirty="0"/>
              <a:t>Outside ERC Solicitor Sales Pitches</a:t>
            </a:r>
          </a:p>
        </p:txBody>
      </p:sp>
      <p:pic>
        <p:nvPicPr>
          <p:cNvPr id="7" name="Content Placeholder 6" descr="BSMeter.png"/>
          <p:cNvPicPr>
            <a:picLocks noGrp="1" noChangeAspect="1"/>
          </p:cNvPicPr>
          <p:nvPr>
            <p:ph idx="1"/>
          </p:nvPr>
        </p:nvPicPr>
        <p:blipFill>
          <a:blip r:embed="rId2">
            <a:extLst>
              <a:ext uri="{28A0092B-C50C-407E-A947-70E740481C1C}">
                <a14:useLocalDpi xmlns:a14="http://schemas.microsoft.com/office/drawing/2010/main" val="0"/>
              </a:ext>
            </a:extLst>
          </a:blip>
          <a:srcRect t="21932" b="21932"/>
          <a:stretch>
            <a:fillRect/>
          </a:stretch>
        </p:blipFill>
        <p:spPr/>
      </p:pic>
      <p:sp>
        <p:nvSpPr>
          <p:cNvPr id="3" name="Slide Number Placeholder 2">
            <a:extLst>
              <a:ext uri="{FF2B5EF4-FFF2-40B4-BE49-F238E27FC236}">
                <a16:creationId xmlns:a16="http://schemas.microsoft.com/office/drawing/2014/main" id="{6821B930-98F4-E94A-9962-C6311B85B4B6}"/>
              </a:ext>
            </a:extLst>
          </p:cNvPr>
          <p:cNvSpPr>
            <a:spLocks noGrp="1"/>
          </p:cNvSpPr>
          <p:nvPr>
            <p:ph type="sldNum" sz="quarter" idx="12"/>
          </p:nvPr>
        </p:nvSpPr>
        <p:spPr/>
        <p:txBody>
          <a:bodyPr/>
          <a:lstStyle/>
          <a:p>
            <a:fld id="{54AAE21D-1E9D-1047-BD42-883DA1A9BFEE}" type="slidenum">
              <a:rPr lang="en-US" smtClean="0"/>
              <a:t>119</a:t>
            </a:fld>
            <a:endParaRPr lang="en-US"/>
          </a:p>
        </p:txBody>
      </p:sp>
      <p:pic>
        <p:nvPicPr>
          <p:cNvPr id="4" name="Picture 3">
            <a:extLst>
              <a:ext uri="{FF2B5EF4-FFF2-40B4-BE49-F238E27FC236}">
                <a16:creationId xmlns:a16="http://schemas.microsoft.com/office/drawing/2014/main" id="{5E5D3E95-43A5-6AF4-5D15-A0BA835E7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1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Once Upon a Time</a:t>
            </a:r>
            <a:br>
              <a:rPr lang="en-US" sz="3200" dirty="0"/>
            </a:br>
            <a:r>
              <a:rPr lang="en-US" sz="3200" dirty="0" err="1"/>
              <a:t>Covid</a:t>
            </a:r>
            <a:r>
              <a:rPr lang="en-US" sz="3200" dirty="0"/>
              <a:t> Employee Retention Credit (ERC)</a:t>
            </a:r>
          </a:p>
        </p:txBody>
      </p:sp>
      <p:pic>
        <p:nvPicPr>
          <p:cNvPr id="13" name="Content Placeholder 12" descr="Campfire3.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3" name="Slide Number Placeholder 2">
            <a:extLst>
              <a:ext uri="{FF2B5EF4-FFF2-40B4-BE49-F238E27FC236}">
                <a16:creationId xmlns:a16="http://schemas.microsoft.com/office/drawing/2014/main" id="{E014780D-E754-5B44-BB61-301B4C927EAC}"/>
              </a:ext>
            </a:extLst>
          </p:cNvPr>
          <p:cNvSpPr>
            <a:spLocks noGrp="1"/>
          </p:cNvSpPr>
          <p:nvPr>
            <p:ph type="sldNum" sz="quarter" idx="12"/>
          </p:nvPr>
        </p:nvSpPr>
        <p:spPr/>
        <p:txBody>
          <a:bodyPr/>
          <a:lstStyle/>
          <a:p>
            <a:fld id="{54AAE21D-1E9D-1047-BD42-883DA1A9BFEE}" type="slidenum">
              <a:rPr lang="en-US" smtClean="0"/>
              <a:t>12</a:t>
            </a:fld>
            <a:endParaRPr lang="en-US"/>
          </a:p>
        </p:txBody>
      </p:sp>
      <p:pic>
        <p:nvPicPr>
          <p:cNvPr id="4" name="Picture 3">
            <a:extLst>
              <a:ext uri="{FF2B5EF4-FFF2-40B4-BE49-F238E27FC236}">
                <a16:creationId xmlns:a16="http://schemas.microsoft.com/office/drawing/2014/main" id="{677D72CC-1E43-9ECA-C869-34A535096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3544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15957980"/>
              </p:ext>
            </p:extLst>
          </p:nvPr>
        </p:nvGraphicFramePr>
        <p:xfrm>
          <a:off x="457200" y="1600200"/>
          <a:ext cx="8229600" cy="3261360"/>
        </p:xfrm>
        <a:graphic>
          <a:graphicData uri="http://schemas.openxmlformats.org/drawingml/2006/table">
            <a:tbl>
              <a:tblPr firstRow="1" bandRow="1">
                <a:tableStyleId>{5C22544A-7EE6-4342-B048-85BDC9FD1C3A}</a:tableStyleId>
              </a:tblPr>
              <a:tblGrid>
                <a:gridCol w="1791983">
                  <a:extLst>
                    <a:ext uri="{9D8B030D-6E8A-4147-A177-3AD203B41FA5}">
                      <a16:colId xmlns:a16="http://schemas.microsoft.com/office/drawing/2014/main" val="20000"/>
                    </a:ext>
                  </a:extLst>
                </a:gridCol>
                <a:gridCol w="2322817">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a:txBody>
                    <a:bodyPr/>
                    <a:lstStyle/>
                    <a:p>
                      <a:pPr algn="ctr"/>
                      <a:r>
                        <a:rPr lang="en-US" dirty="0"/>
                        <a:t>For 2020 &amp; 2021 combined, how much ERC per employee is</a:t>
                      </a:r>
                      <a:r>
                        <a:rPr lang="en-US" baseline="0" dirty="0"/>
                        <a:t> available?</a:t>
                      </a:r>
                      <a:endParaRPr lang="en-US" dirty="0"/>
                    </a:p>
                  </a:txBody>
                  <a:tcPr/>
                </a:tc>
                <a:tc>
                  <a:txBody>
                    <a:bodyPr/>
                    <a:lstStyle/>
                    <a:p>
                      <a:pPr algn="ctr"/>
                      <a:r>
                        <a:rPr lang="en-US" dirty="0"/>
                        <a:t>$26,000 </a:t>
                      </a:r>
                    </a:p>
                    <a:p>
                      <a:pPr algn="ctr"/>
                      <a:r>
                        <a:rPr lang="en-US" dirty="0"/>
                        <a:t>(i.e.,</a:t>
                      </a:r>
                      <a:r>
                        <a:rPr lang="en-US" baseline="0" dirty="0"/>
                        <a:t> $5,000 for 2020, $21,000 for 2021)</a:t>
                      </a:r>
                      <a:endParaRPr lang="en-US" dirty="0"/>
                    </a:p>
                  </a:txBody>
                  <a:tcPr/>
                </a:tc>
                <a:tc>
                  <a:txBody>
                    <a:bodyPr/>
                    <a:lstStyle/>
                    <a:p>
                      <a:pPr algn="ctr"/>
                      <a:r>
                        <a:rPr lang="en-US" dirty="0"/>
                        <a:t>Fail</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$33,000 </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800"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I</a:t>
                      </a:r>
                      <a:r>
                        <a:rPr lang="en-US" baseline="0" dirty="0"/>
                        <a:t>f the business is a “recovery startup business”, then $33,000 is possible* </a:t>
                      </a:r>
                      <a:r>
                        <a:rPr lang="en-US" dirty="0"/>
                        <a:t>(i.e.,</a:t>
                      </a:r>
                      <a:r>
                        <a:rPr lang="en-US" baseline="0" dirty="0"/>
                        <a:t> $5,000 for 2020, $28,000 for 2021)  (however, there is a $50,000 limit company-wide for each company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for each 3Q and 4Q 2021)</a:t>
                      </a:r>
                      <a:endParaRPr lang="en-US" dirty="0"/>
                    </a:p>
                  </a:txBody>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7DAB0762-E35F-4D49-807C-4DC499BF7D10}"/>
              </a:ext>
            </a:extLst>
          </p:cNvPr>
          <p:cNvSpPr>
            <a:spLocks noGrp="1"/>
          </p:cNvSpPr>
          <p:nvPr>
            <p:ph type="sldNum" sz="quarter" idx="12"/>
          </p:nvPr>
        </p:nvSpPr>
        <p:spPr/>
        <p:txBody>
          <a:bodyPr/>
          <a:lstStyle/>
          <a:p>
            <a:fld id="{54AAE21D-1E9D-1047-BD42-883DA1A9BFEE}" type="slidenum">
              <a:rPr lang="en-US" smtClean="0"/>
              <a:t>120</a:t>
            </a:fld>
            <a:endParaRPr lang="en-US"/>
          </a:p>
        </p:txBody>
      </p:sp>
      <p:pic>
        <p:nvPicPr>
          <p:cNvPr id="4" name="Picture 3">
            <a:extLst>
              <a:ext uri="{FF2B5EF4-FFF2-40B4-BE49-F238E27FC236}">
                <a16:creationId xmlns:a16="http://schemas.microsoft.com/office/drawing/2014/main" id="{0682CA7B-7A52-89E3-2D59-6A34E8078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9132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lex maths formulae on a blackboard">
            <a:extLst>
              <a:ext uri="{FF2B5EF4-FFF2-40B4-BE49-F238E27FC236}">
                <a16:creationId xmlns:a16="http://schemas.microsoft.com/office/drawing/2014/main" id="{BD75DDE1-0B89-32B4-C4A6-9690DA5AADDB}"/>
              </a:ext>
            </a:extLst>
          </p:cNvPr>
          <p:cNvPicPr>
            <a:picLocks noChangeAspect="1"/>
          </p:cNvPicPr>
          <p:nvPr/>
        </p:nvPicPr>
        <p:blipFill rotWithShape="1">
          <a:blip r:embed="rId2"/>
          <a:srcRect t="18208" b="4737"/>
          <a:stretch/>
        </p:blipFill>
        <p:spPr>
          <a:xfrm>
            <a:off x="-2285" y="857257"/>
            <a:ext cx="9143999" cy="5143493"/>
          </a:xfrm>
          <a:prstGeom prst="rect">
            <a:avLst/>
          </a:prstGeom>
          <a:solidFill>
            <a:schemeClr val="bg1">
              <a:lumMod val="85000"/>
            </a:schemeClr>
          </a:solidFill>
        </p:spPr>
      </p:pic>
      <p:sp>
        <p:nvSpPr>
          <p:cNvPr id="2" name="Title 1">
            <a:extLst>
              <a:ext uri="{FF2B5EF4-FFF2-40B4-BE49-F238E27FC236}">
                <a16:creationId xmlns:a16="http://schemas.microsoft.com/office/drawing/2014/main" id="{B3FC2B5F-88DA-134A-B001-C33BBA17B4F5}"/>
              </a:ext>
            </a:extLst>
          </p:cNvPr>
          <p:cNvSpPr>
            <a:spLocks noGrp="1"/>
          </p:cNvSpPr>
          <p:nvPr>
            <p:ph type="ctrTitle"/>
          </p:nvPr>
        </p:nvSpPr>
        <p:spPr>
          <a:xfrm>
            <a:off x="822960" y="1101412"/>
            <a:ext cx="7543800" cy="2681084"/>
          </a:xfrm>
          <a:effectLst>
            <a:outerShdw blurRad="50800" dist="38100" dir="2700000" algn="tl" rotWithShape="0">
              <a:prstClr val="black">
                <a:alpha val="40000"/>
              </a:prstClr>
            </a:outerShdw>
          </a:effectLst>
        </p:spPr>
        <p:txBody>
          <a:bodyPr>
            <a:normAutofit/>
          </a:bodyPr>
          <a:lstStyle/>
          <a:p>
            <a:r>
              <a:rPr lang="en-US" sz="5400" b="1" dirty="0">
                <a:solidFill>
                  <a:srgbClr val="92D050"/>
                </a:solidFill>
              </a:rPr>
              <a:t>Math for Computing ERC</a:t>
            </a:r>
          </a:p>
        </p:txBody>
      </p:sp>
      <p:sp>
        <p:nvSpPr>
          <p:cNvPr id="3" name="Subtitle 2">
            <a:extLst>
              <a:ext uri="{FF2B5EF4-FFF2-40B4-BE49-F238E27FC236}">
                <a16:creationId xmlns:a16="http://schemas.microsoft.com/office/drawing/2014/main" id="{A306E706-9089-744A-9560-05EF1D97DB4E}"/>
              </a:ext>
            </a:extLst>
          </p:cNvPr>
          <p:cNvSpPr>
            <a:spLocks noGrp="1"/>
          </p:cNvSpPr>
          <p:nvPr>
            <p:ph type="subTitle" idx="1"/>
          </p:nvPr>
        </p:nvSpPr>
        <p:spPr>
          <a:xfrm>
            <a:off x="825038" y="3911283"/>
            <a:ext cx="7543800" cy="962030"/>
          </a:xfrm>
          <a:effectLst>
            <a:outerShdw blurRad="50800" dist="38100" dir="2700000" algn="tl" rotWithShape="0">
              <a:prstClr val="black">
                <a:alpha val="40000"/>
              </a:prstClr>
            </a:outerShdw>
          </a:effectLst>
        </p:spPr>
        <p:txBody>
          <a:bodyPr>
            <a:normAutofit/>
          </a:bodyPr>
          <a:lstStyle/>
          <a:p>
            <a:r>
              <a:rPr lang="en-US" dirty="0">
                <a:solidFill>
                  <a:srgbClr val="FFFFFF"/>
                </a:solidFill>
              </a:rPr>
              <a:t> </a:t>
            </a:r>
          </a:p>
        </p:txBody>
      </p:sp>
      <p:pic>
        <p:nvPicPr>
          <p:cNvPr id="4" name="Picture 3">
            <a:extLst>
              <a:ext uri="{FF2B5EF4-FFF2-40B4-BE49-F238E27FC236}">
                <a16:creationId xmlns:a16="http://schemas.microsoft.com/office/drawing/2014/main" id="{AC95647E-9ED3-FEB1-2F54-CE66BADC2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23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349C-1EB5-3D48-B4B8-CE618C0C1E50}"/>
              </a:ext>
            </a:extLst>
          </p:cNvPr>
          <p:cNvSpPr>
            <a:spLocks noGrp="1"/>
          </p:cNvSpPr>
          <p:nvPr>
            <p:ph type="title"/>
          </p:nvPr>
        </p:nvSpPr>
        <p:spPr/>
        <p:txBody>
          <a:bodyPr>
            <a:normAutofit/>
          </a:bodyPr>
          <a:lstStyle/>
          <a:p>
            <a:pPr algn="ctr"/>
            <a:r>
              <a:rPr lang="en-US" sz="3200" dirty="0"/>
              <a:t>Math for Computing ERC</a:t>
            </a:r>
            <a:br>
              <a:rPr lang="en-US" sz="3200" dirty="0"/>
            </a:br>
            <a:r>
              <a:rPr lang="en-US" sz="3200" dirty="0"/>
              <a:t>Components of Computation</a:t>
            </a:r>
          </a:p>
        </p:txBody>
      </p:sp>
      <p:sp>
        <p:nvSpPr>
          <p:cNvPr id="3" name="Content Placeholder 2">
            <a:extLst>
              <a:ext uri="{FF2B5EF4-FFF2-40B4-BE49-F238E27FC236}">
                <a16:creationId xmlns:a16="http://schemas.microsoft.com/office/drawing/2014/main" id="{B139C0EB-202E-3346-A1D3-74D05F6C452F}"/>
              </a:ext>
            </a:extLst>
          </p:cNvPr>
          <p:cNvSpPr>
            <a:spLocks noGrp="1"/>
          </p:cNvSpPr>
          <p:nvPr>
            <p:ph idx="1"/>
          </p:nvPr>
        </p:nvSpPr>
        <p:spPr>
          <a:xfrm>
            <a:off x="357351" y="1417638"/>
            <a:ext cx="8576441" cy="4804486"/>
          </a:xfrm>
        </p:spPr>
        <p:txBody>
          <a:bodyPr>
            <a:normAutofit fontScale="92500"/>
          </a:bodyPr>
          <a:lstStyle/>
          <a:p>
            <a:pPr marL="0" lvl="1" indent="-257175">
              <a:spcBef>
                <a:spcPts val="750"/>
              </a:spcBef>
              <a:buAutoNum type="arabicPeriod"/>
            </a:pPr>
            <a:r>
              <a:rPr lang="en-US" sz="2000" dirty="0">
                <a:solidFill>
                  <a:srgbClr val="000000"/>
                </a:solidFill>
                <a:ea typeface="Times New Roman" panose="02020603050405020304" pitchFamily="18" charset="0"/>
                <a:cs typeface="Times New Roman" panose="02020603050405020304" pitchFamily="18" charset="0"/>
              </a:rPr>
              <a:t>ERC credit computed separately per </a:t>
            </a:r>
            <a:r>
              <a:rPr lang="en-US" sz="2000" dirty="0" err="1">
                <a:solidFill>
                  <a:srgbClr val="000000"/>
                </a:solidFill>
                <a:ea typeface="Times New Roman" panose="02020603050405020304" pitchFamily="18" charset="0"/>
                <a:cs typeface="Times New Roman" panose="02020603050405020304" pitchFamily="18" charset="0"/>
              </a:rPr>
              <a:t>qtr</a:t>
            </a:r>
            <a:r>
              <a:rPr lang="en-US" sz="2000" dirty="0">
                <a:solidFill>
                  <a:srgbClr val="000000"/>
                </a:solidFill>
                <a:ea typeface="Times New Roman" panose="02020603050405020304" pitchFamily="18" charset="0"/>
                <a:cs typeface="Times New Roman" panose="02020603050405020304" pitchFamily="18" charset="0"/>
              </a:rPr>
              <a:t> for each ERC qualifying employee (‘</a:t>
            </a:r>
            <a:r>
              <a:rPr lang="en-US" sz="2000" dirty="0" err="1">
                <a:solidFill>
                  <a:srgbClr val="000000"/>
                </a:solidFill>
                <a:ea typeface="Times New Roman" panose="02020603050405020304" pitchFamily="18" charset="0"/>
                <a:cs typeface="Times New Roman" panose="02020603050405020304" pitchFamily="18" charset="0"/>
              </a:rPr>
              <a:t>ee</a:t>
            </a:r>
            <a:r>
              <a:rPr lang="en-US" sz="2000" dirty="0">
                <a:solidFill>
                  <a:srgbClr val="000000"/>
                </a:solidFill>
                <a:ea typeface="Times New Roman" panose="02020603050405020304" pitchFamily="18" charset="0"/>
                <a:cs typeface="Times New Roman" panose="02020603050405020304" pitchFamily="18" charset="0"/>
              </a:rPr>
              <a:t>) </a:t>
            </a:r>
          </a:p>
          <a:p>
            <a:pPr marL="0" lvl="1" indent="-257175">
              <a:spcBef>
                <a:spcPts val="750"/>
              </a:spcBef>
              <a:buAutoNum type="arabicPeriod"/>
            </a:pPr>
            <a:r>
              <a:rPr lang="en-US" sz="2000" dirty="0">
                <a:solidFill>
                  <a:srgbClr val="000000"/>
                </a:solidFill>
                <a:ea typeface="Times New Roman" panose="02020603050405020304" pitchFamily="18" charset="0"/>
                <a:cs typeface="Times New Roman" panose="02020603050405020304" pitchFamily="18" charset="0"/>
              </a:rPr>
              <a:t>Total ERC for employer per </a:t>
            </a:r>
            <a:r>
              <a:rPr lang="en-US" sz="2000" dirty="0" err="1">
                <a:solidFill>
                  <a:srgbClr val="000000"/>
                </a:solidFill>
                <a:ea typeface="Times New Roman" panose="02020603050405020304" pitchFamily="18" charset="0"/>
                <a:cs typeface="Times New Roman" panose="02020603050405020304" pitchFamily="18" charset="0"/>
              </a:rPr>
              <a:t>qtr</a:t>
            </a:r>
            <a:r>
              <a:rPr lang="en-US" sz="2000" dirty="0">
                <a:solidFill>
                  <a:srgbClr val="000000"/>
                </a:solidFill>
                <a:ea typeface="Times New Roman" panose="02020603050405020304" pitchFamily="18" charset="0"/>
                <a:cs typeface="Times New Roman" panose="02020603050405020304" pitchFamily="18" charset="0"/>
              </a:rPr>
              <a:t> is total of qualifying ERC for all ‘</a:t>
            </a:r>
            <a:r>
              <a:rPr lang="en-US" sz="2000" dirty="0" err="1">
                <a:solidFill>
                  <a:srgbClr val="000000"/>
                </a:solidFill>
                <a:ea typeface="Times New Roman" panose="02020603050405020304" pitchFamily="18" charset="0"/>
                <a:cs typeface="Times New Roman" panose="02020603050405020304" pitchFamily="18" charset="0"/>
              </a:rPr>
              <a:t>ees</a:t>
            </a:r>
            <a:r>
              <a:rPr lang="en-US" sz="2000" dirty="0">
                <a:solidFill>
                  <a:srgbClr val="000000"/>
                </a:solidFill>
                <a:ea typeface="Times New Roman" panose="02020603050405020304" pitchFamily="18" charset="0"/>
                <a:cs typeface="Times New Roman" panose="02020603050405020304" pitchFamily="18" charset="0"/>
              </a:rPr>
              <a:t> combined </a:t>
            </a:r>
          </a:p>
          <a:p>
            <a:pPr marL="0" lvl="1" indent="-257175">
              <a:spcBef>
                <a:spcPts val="750"/>
              </a:spcBef>
              <a:buAutoNum type="arabicPeriod"/>
            </a:pPr>
            <a:r>
              <a:rPr lang="en-US" sz="2000" dirty="0">
                <a:solidFill>
                  <a:srgbClr val="000000"/>
                </a:solidFill>
                <a:ea typeface="Times New Roman" panose="02020603050405020304" pitchFamily="18" charset="0"/>
                <a:cs typeface="Times New Roman" panose="02020603050405020304" pitchFamily="18" charset="0"/>
              </a:rPr>
              <a:t>Only wages actually</a:t>
            </a:r>
            <a:r>
              <a:rPr lang="en-US" sz="2000" dirty="0">
                <a:solidFill>
                  <a:srgbClr val="0070C0"/>
                </a:solidFill>
                <a:ea typeface="Times New Roman" panose="02020603050405020304" pitchFamily="18" charset="0"/>
                <a:cs typeface="Times New Roman" panose="02020603050405020304" pitchFamily="18" charset="0"/>
              </a:rPr>
              <a:t> paid </a:t>
            </a:r>
            <a:r>
              <a:rPr lang="en-US" sz="2000" dirty="0">
                <a:solidFill>
                  <a:srgbClr val="000000"/>
                </a:solidFill>
                <a:ea typeface="Times New Roman" panose="02020603050405020304" pitchFamily="18" charset="0"/>
                <a:cs typeface="Times New Roman" panose="02020603050405020304" pitchFamily="18" charset="0"/>
              </a:rPr>
              <a:t>qualify for ERC </a:t>
            </a:r>
            <a:r>
              <a:rPr lang="en-US" sz="1900" dirty="0">
                <a:solidFill>
                  <a:srgbClr val="000000"/>
                </a:solidFill>
                <a:ea typeface="Times New Roman" panose="02020603050405020304" pitchFamily="18" charset="0"/>
                <a:cs typeface="Times New Roman" panose="02020603050405020304" pitchFamily="18" charset="0"/>
              </a:rPr>
              <a:t>(time period earned or accrued irrelevant)</a:t>
            </a:r>
          </a:p>
          <a:p>
            <a:pPr marL="0" lvl="1" indent="-257175">
              <a:spcBef>
                <a:spcPts val="750"/>
              </a:spcBef>
              <a:buAutoNum type="arabicPeriod"/>
            </a:pPr>
            <a:r>
              <a:rPr lang="en-US" sz="2000" dirty="0">
                <a:solidFill>
                  <a:srgbClr val="000000"/>
                </a:solidFill>
                <a:ea typeface="Times New Roman" panose="02020603050405020304" pitchFamily="18" charset="0"/>
                <a:cs typeface="Times New Roman" panose="02020603050405020304" pitchFamily="18" charset="0"/>
              </a:rPr>
              <a:t>Wages defined broadly for ERC purposes</a:t>
            </a:r>
          </a:p>
          <a:p>
            <a:pPr marL="342900" lvl="1" indent="-342900">
              <a:spcBef>
                <a:spcPts val="750"/>
              </a:spcBef>
              <a:buAutoNum type="alphaLcPeriod"/>
            </a:pPr>
            <a:r>
              <a:rPr lang="en-US" sz="1800" dirty="0">
                <a:solidFill>
                  <a:srgbClr val="000000"/>
                </a:solidFill>
                <a:ea typeface="Times New Roman" panose="02020603050405020304" pitchFamily="18" charset="0"/>
                <a:cs typeface="Times New Roman" panose="02020603050405020304" pitchFamily="18" charset="0"/>
              </a:rPr>
              <a:t>Wages include pre-tax health insurance cost allocable to employee </a:t>
            </a:r>
          </a:p>
          <a:p>
            <a:pPr marL="342900" lvl="1" indent="-342900">
              <a:spcBef>
                <a:spcPts val="750"/>
              </a:spcBef>
              <a:buAutoNum type="alphaLcPeriod"/>
            </a:pPr>
            <a:r>
              <a:rPr lang="en-US" sz="1800" dirty="0">
                <a:solidFill>
                  <a:srgbClr val="000000"/>
                </a:solidFill>
                <a:ea typeface="Times New Roman" panose="02020603050405020304" pitchFamily="18" charset="0"/>
                <a:cs typeface="Times New Roman" panose="02020603050405020304" pitchFamily="18" charset="0"/>
              </a:rPr>
              <a:t>Wages also include other Form W-2 non-Box 1 items</a:t>
            </a:r>
          </a:p>
          <a:p>
            <a:pPr marL="342900" lvl="1" indent="-342900">
              <a:spcBef>
                <a:spcPts val="750"/>
              </a:spcBef>
              <a:buAutoNum type="arabicPeriod" startAt="5"/>
            </a:pPr>
            <a:r>
              <a:rPr lang="en-US" sz="2200" dirty="0">
                <a:solidFill>
                  <a:srgbClr val="000000"/>
                </a:solidFill>
                <a:ea typeface="Times New Roman" panose="02020603050405020304" pitchFamily="18" charset="0"/>
                <a:cs typeface="Times New Roman" panose="02020603050405020304" pitchFamily="18" charset="0"/>
              </a:rPr>
              <a:t>If any one dollar of wage is used for PPP forgiveness, it's not available for ERC</a:t>
            </a:r>
          </a:p>
          <a:p>
            <a:pPr marL="342900" lvl="1" indent="-342900">
              <a:spcBef>
                <a:spcPts val="750"/>
              </a:spcBef>
              <a:buAutoNum type="alphaLcPeriod"/>
            </a:pPr>
            <a:r>
              <a:rPr lang="en-US" sz="1800" dirty="0">
                <a:solidFill>
                  <a:srgbClr val="000000"/>
                </a:solidFill>
                <a:ea typeface="Times New Roman" panose="02020603050405020304" pitchFamily="18" charset="0"/>
                <a:cs typeface="Times New Roman" panose="02020603050405020304" pitchFamily="18" charset="0"/>
              </a:rPr>
              <a:t>Wage may be allocated between PPP and ERC in any manner taxpayer chooses </a:t>
            </a:r>
          </a:p>
          <a:p>
            <a:pPr marL="342900" lvl="1" indent="-342900">
              <a:spcBef>
                <a:spcPts val="750"/>
              </a:spcBef>
              <a:buAutoNum type="alphaLcPeriod"/>
            </a:pPr>
            <a:r>
              <a:rPr lang="en-US" sz="1800" dirty="0">
                <a:solidFill>
                  <a:srgbClr val="000000"/>
                </a:solidFill>
                <a:ea typeface="Times New Roman" panose="02020603050405020304" pitchFamily="18" charset="0"/>
                <a:cs typeface="Times New Roman" panose="02020603050405020304" pitchFamily="18" charset="0"/>
              </a:rPr>
              <a:t>Spreadsheet allocating wages between PPP and ERC needed (for proof of no double dip)</a:t>
            </a:r>
          </a:p>
          <a:p>
            <a:pPr marL="342900" lvl="1" indent="-342900">
              <a:spcBef>
                <a:spcPts val="750"/>
              </a:spcBef>
              <a:buAutoNum type="alphaLcPeriod"/>
            </a:pPr>
            <a:r>
              <a:rPr lang="en-US" sz="1800" dirty="0">
                <a:solidFill>
                  <a:srgbClr val="000000"/>
                </a:solidFill>
                <a:ea typeface="Times New Roman" panose="02020603050405020304" pitchFamily="18" charset="0"/>
                <a:cs typeface="Times New Roman" panose="02020603050405020304" pitchFamily="18" charset="0"/>
              </a:rPr>
              <a:t>Notice 2021-20, Ex. 49 (IRS guidance re: allocation of wages between PPP and ERC) </a:t>
            </a:r>
          </a:p>
          <a:p>
            <a:pPr marL="342900" lvl="1" indent="-342900">
              <a:spcBef>
                <a:spcPts val="750"/>
              </a:spcBef>
              <a:buAutoNum type="alphaLcPeriod"/>
            </a:pPr>
            <a:r>
              <a:rPr lang="en-US" sz="1800" dirty="0">
                <a:solidFill>
                  <a:srgbClr val="000000"/>
                </a:solidFill>
                <a:ea typeface="Times New Roman" panose="02020603050405020304" pitchFamily="18" charset="0"/>
                <a:cs typeface="Times New Roman" panose="02020603050405020304" pitchFamily="18" charset="0"/>
              </a:rPr>
              <a:t>See Appendix 1 (attached to this outline) for 54 slide chart re: detailed definitions (for each PPP and ERC) of compensation costs (PPP) vs. wages (ERC) (PPP comp costs broader in scope than ERC wages) </a:t>
            </a:r>
          </a:p>
        </p:txBody>
      </p:sp>
      <p:sp>
        <p:nvSpPr>
          <p:cNvPr id="6" name="Slide Number Placeholder 5">
            <a:extLst>
              <a:ext uri="{FF2B5EF4-FFF2-40B4-BE49-F238E27FC236}">
                <a16:creationId xmlns:a16="http://schemas.microsoft.com/office/drawing/2014/main" id="{883276F1-3E59-1B48-B467-78659AE400CC}"/>
              </a:ext>
            </a:extLst>
          </p:cNvPr>
          <p:cNvSpPr>
            <a:spLocks noGrp="1"/>
          </p:cNvSpPr>
          <p:nvPr>
            <p:ph type="sldNum" sz="quarter" idx="12"/>
          </p:nvPr>
        </p:nvSpPr>
        <p:spPr/>
        <p:txBody>
          <a:bodyPr/>
          <a:lstStyle/>
          <a:p>
            <a:fld id="{AC2F4551-78D6-D543-A22A-97E5D94F7029}" type="slidenum">
              <a:rPr lang="en-US" smtClean="0"/>
              <a:t>122</a:t>
            </a:fld>
            <a:endParaRPr lang="en-US"/>
          </a:p>
        </p:txBody>
      </p:sp>
      <p:pic>
        <p:nvPicPr>
          <p:cNvPr id="4" name="Picture 3">
            <a:extLst>
              <a:ext uri="{FF2B5EF4-FFF2-40B4-BE49-F238E27FC236}">
                <a16:creationId xmlns:a16="http://schemas.microsoft.com/office/drawing/2014/main" id="{DD82C2D4-8B3C-7E1A-52C0-B9A88DF02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01457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349C-1EB5-3D48-B4B8-CE618C0C1E50}"/>
              </a:ext>
            </a:extLst>
          </p:cNvPr>
          <p:cNvSpPr>
            <a:spLocks noGrp="1"/>
          </p:cNvSpPr>
          <p:nvPr>
            <p:ph type="title"/>
          </p:nvPr>
        </p:nvSpPr>
        <p:spPr/>
        <p:txBody>
          <a:bodyPr>
            <a:normAutofit/>
          </a:bodyPr>
          <a:lstStyle/>
          <a:p>
            <a:pPr algn="ctr"/>
            <a:r>
              <a:rPr lang="en-US" sz="3200" dirty="0"/>
              <a:t>Math for Computing ERC</a:t>
            </a:r>
            <a:br>
              <a:rPr lang="en-US" sz="3200" dirty="0"/>
            </a:br>
            <a:r>
              <a:rPr lang="en-US" sz="3200" dirty="0"/>
              <a:t>Components of Computation</a:t>
            </a:r>
          </a:p>
        </p:txBody>
      </p:sp>
      <p:sp>
        <p:nvSpPr>
          <p:cNvPr id="3" name="Content Placeholder 2">
            <a:extLst>
              <a:ext uri="{FF2B5EF4-FFF2-40B4-BE49-F238E27FC236}">
                <a16:creationId xmlns:a16="http://schemas.microsoft.com/office/drawing/2014/main" id="{B139C0EB-202E-3346-A1D3-74D05F6C452F}"/>
              </a:ext>
            </a:extLst>
          </p:cNvPr>
          <p:cNvSpPr>
            <a:spLocks noGrp="1"/>
          </p:cNvSpPr>
          <p:nvPr>
            <p:ph idx="1"/>
          </p:nvPr>
        </p:nvSpPr>
        <p:spPr>
          <a:xfrm>
            <a:off x="346841" y="1600200"/>
            <a:ext cx="8555421" cy="4525963"/>
          </a:xfrm>
        </p:spPr>
        <p:txBody>
          <a:bodyPr>
            <a:noAutofit/>
          </a:bodyPr>
          <a:lstStyle/>
          <a:p>
            <a:pPr>
              <a:buAutoNum type="arabicPeriod" startAt="6"/>
            </a:pPr>
            <a:r>
              <a:rPr lang="en-US" sz="2000" dirty="0">
                <a:solidFill>
                  <a:srgbClr val="000000"/>
                </a:solidFill>
                <a:ea typeface="Times New Roman" panose="02020603050405020304" pitchFamily="18" charset="0"/>
                <a:cs typeface="Times New Roman" panose="02020603050405020304" pitchFamily="18" charset="0"/>
              </a:rPr>
              <a:t>Wage range for ERC depends on manner by which qualified for ERC</a:t>
            </a:r>
          </a:p>
          <a:p>
            <a:pPr>
              <a:buAutoNum type="alphaLcPeriod"/>
            </a:pPr>
            <a:r>
              <a:rPr lang="en-US" sz="1800" dirty="0">
                <a:solidFill>
                  <a:srgbClr val="000000"/>
                </a:solidFill>
                <a:ea typeface="Times New Roman" panose="02020603050405020304" pitchFamily="18" charset="0"/>
                <a:cs typeface="Times New Roman" panose="02020603050405020304" pitchFamily="18" charset="0"/>
              </a:rPr>
              <a:t>If qualify based on drop in gross receipts (GR), wages pd during entire </a:t>
            </a:r>
            <a:r>
              <a:rPr lang="en-US" sz="1800" dirty="0" err="1">
                <a:solidFill>
                  <a:srgbClr val="000000"/>
                </a:solidFill>
                <a:ea typeface="Times New Roman" panose="02020603050405020304" pitchFamily="18" charset="0"/>
                <a:cs typeface="Times New Roman" panose="02020603050405020304" pitchFamily="18" charset="0"/>
              </a:rPr>
              <a:t>qtr</a:t>
            </a:r>
            <a:r>
              <a:rPr lang="en-US" sz="1800" dirty="0">
                <a:solidFill>
                  <a:srgbClr val="000000"/>
                </a:solidFill>
                <a:ea typeface="Times New Roman" panose="02020603050405020304" pitchFamily="18" charset="0"/>
                <a:cs typeface="Times New Roman" panose="02020603050405020304" pitchFamily="18" charset="0"/>
              </a:rPr>
              <a:t> may qualify</a:t>
            </a:r>
          </a:p>
          <a:p>
            <a:pPr>
              <a:buAutoNum type="alphaLcPeriod"/>
            </a:pPr>
            <a:r>
              <a:rPr lang="en-US" sz="1800" dirty="0">
                <a:solidFill>
                  <a:srgbClr val="000000"/>
                </a:solidFill>
                <a:ea typeface="Times New Roman" panose="02020603050405020304" pitchFamily="18" charset="0"/>
                <a:cs typeface="Times New Roman" panose="02020603050405020304" pitchFamily="18" charset="0"/>
              </a:rPr>
              <a:t>If qualify based on suspension by government order, only wages paid only during period of suspension may qualify</a:t>
            </a:r>
          </a:p>
          <a:p>
            <a:pPr>
              <a:buFont typeface="Arial" panose="020B0604020202020204" pitchFamily="34" charset="0"/>
              <a:buAutoNum type="alphaLcPeriod"/>
            </a:pPr>
            <a:r>
              <a:rPr lang="en-US" sz="1800" dirty="0">
                <a:solidFill>
                  <a:srgbClr val="000000"/>
                </a:solidFill>
                <a:ea typeface="Times New Roman" panose="02020603050405020304" pitchFamily="18" charset="0"/>
                <a:cs typeface="Times New Roman" panose="02020603050405020304" pitchFamily="18" charset="0"/>
              </a:rPr>
              <a:t>If qualify as recovery startup business (RSB), wages pd during entire </a:t>
            </a:r>
            <a:r>
              <a:rPr lang="en-US" sz="1800" dirty="0" err="1">
                <a:solidFill>
                  <a:srgbClr val="000000"/>
                </a:solidFill>
                <a:ea typeface="Times New Roman" panose="02020603050405020304" pitchFamily="18" charset="0"/>
                <a:cs typeface="Times New Roman" panose="02020603050405020304" pitchFamily="18" charset="0"/>
              </a:rPr>
              <a:t>qtr</a:t>
            </a:r>
            <a:r>
              <a:rPr lang="en-US" sz="1800" dirty="0">
                <a:solidFill>
                  <a:srgbClr val="000000"/>
                </a:solidFill>
                <a:ea typeface="Times New Roman" panose="02020603050405020304" pitchFamily="18" charset="0"/>
                <a:cs typeface="Times New Roman" panose="02020603050405020304" pitchFamily="18" charset="0"/>
              </a:rPr>
              <a:t> appear to qualify (IRC or IRS do not specify “entire quarter”, but logically only this result makes sense)</a:t>
            </a:r>
            <a:endParaRPr lang="en-US" sz="1800" dirty="0">
              <a:ea typeface="Calibri" panose="020F0502020204030204" pitchFamily="34" charset="0"/>
              <a:cs typeface="Times New Roman" panose="02020603050405020304" pitchFamily="18" charset="0"/>
            </a:endParaRPr>
          </a:p>
          <a:p>
            <a:pPr>
              <a:buAutoNum type="arabicPeriod" startAt="7"/>
            </a:pPr>
            <a:r>
              <a:rPr lang="en-US" sz="2000" dirty="0">
                <a:solidFill>
                  <a:srgbClr val="000000"/>
                </a:solidFill>
                <a:ea typeface="Calibri" panose="020F0502020204030204" pitchFamily="34" charset="0"/>
                <a:cs typeface="Times New Roman" panose="02020603050405020304" pitchFamily="18" charset="0"/>
              </a:rPr>
              <a:t>Large employer (or not)  </a:t>
            </a:r>
            <a:r>
              <a:rPr lang="en-US" sz="1800" dirty="0">
                <a:solidFill>
                  <a:srgbClr val="000000"/>
                </a:solidFill>
                <a:ea typeface="Calibri" panose="020F0502020204030204" pitchFamily="34" charset="0"/>
                <a:cs typeface="Times New Roman" panose="02020603050405020304" pitchFamily="18" charset="0"/>
              </a:rPr>
              <a:t>(&gt; 100 FT ‘</a:t>
            </a:r>
            <a:r>
              <a:rPr lang="en-US" sz="1800" dirty="0" err="1">
                <a:solidFill>
                  <a:srgbClr val="000000"/>
                </a:solidFill>
                <a:ea typeface="Calibri" panose="020F0502020204030204" pitchFamily="34" charset="0"/>
                <a:cs typeface="Times New Roman" panose="02020603050405020304" pitchFamily="18" charset="0"/>
              </a:rPr>
              <a:t>ees</a:t>
            </a:r>
            <a:r>
              <a:rPr lang="en-US" sz="1800" dirty="0">
                <a:solidFill>
                  <a:srgbClr val="000000"/>
                </a:solidFill>
                <a:ea typeface="Calibri" panose="020F0502020204030204" pitchFamily="34" charset="0"/>
                <a:cs typeface="Times New Roman" panose="02020603050405020304" pitchFamily="18" charset="0"/>
              </a:rPr>
              <a:t> (2020)) (&gt; 500 FT ‘</a:t>
            </a:r>
            <a:r>
              <a:rPr lang="en-US" sz="1800" dirty="0" err="1">
                <a:solidFill>
                  <a:srgbClr val="000000"/>
                </a:solidFill>
                <a:ea typeface="Calibri" panose="020F0502020204030204" pitchFamily="34" charset="0"/>
                <a:cs typeface="Times New Roman" panose="02020603050405020304" pitchFamily="18" charset="0"/>
              </a:rPr>
              <a:t>ees</a:t>
            </a:r>
            <a:r>
              <a:rPr lang="en-US" sz="1800" dirty="0">
                <a:solidFill>
                  <a:srgbClr val="000000"/>
                </a:solidFill>
                <a:ea typeface="Calibri" panose="020F0502020204030204" pitchFamily="34" charset="0"/>
                <a:cs typeface="Times New Roman" panose="02020603050405020304" pitchFamily="18" charset="0"/>
              </a:rPr>
              <a:t> (2021)) (for measuring full-time (FT), see (for 2020) Notice 2021-20 §II C. and QA 31, and (for 2021) Notice 2021-23 §III E. and footnote 3)</a:t>
            </a:r>
            <a:endParaRPr lang="en-US" sz="1800" dirty="0">
              <a:ea typeface="Calibri" panose="020F0502020204030204" pitchFamily="34" charset="0"/>
              <a:cs typeface="Times New Roman" panose="02020603050405020304" pitchFamily="18" charset="0"/>
            </a:endParaRPr>
          </a:p>
          <a:p>
            <a:pPr>
              <a:buAutoNum type="alphaLcPeriod"/>
            </a:pPr>
            <a:r>
              <a:rPr lang="en-US" sz="1800" dirty="0">
                <a:solidFill>
                  <a:srgbClr val="000000"/>
                </a:solidFill>
                <a:ea typeface="Times New Roman" panose="02020603050405020304" pitchFamily="18" charset="0"/>
                <a:cs typeface="Times New Roman" panose="02020603050405020304" pitchFamily="18" charset="0"/>
              </a:rPr>
              <a:t>If employer not large employer, all qualifying wages paid may qualify for ERC</a:t>
            </a:r>
          </a:p>
          <a:p>
            <a:pPr>
              <a:buAutoNum type="alphaLcPeriod"/>
            </a:pPr>
            <a:r>
              <a:rPr lang="en-US" sz="1800" dirty="0">
                <a:ea typeface="Calibri" panose="020F0502020204030204" pitchFamily="34" charset="0"/>
                <a:cs typeface="Times New Roman" panose="02020603050405020304" pitchFamily="18" charset="0"/>
              </a:rPr>
              <a:t>I</a:t>
            </a:r>
            <a:r>
              <a:rPr lang="en-US" sz="1800" dirty="0">
                <a:solidFill>
                  <a:srgbClr val="000000"/>
                </a:solidFill>
                <a:ea typeface="Times New Roman" panose="02020603050405020304" pitchFamily="18" charset="0"/>
                <a:cs typeface="Times New Roman" panose="02020603050405020304" pitchFamily="18" charset="0"/>
              </a:rPr>
              <a:t>f large employer, only wages paid to those not currently working may qualify for ERC</a:t>
            </a:r>
            <a:endParaRPr lang="en-US" sz="1800" dirty="0">
              <a:ea typeface="Calibri" panose="020F0502020204030204" pitchFamily="34" charset="0"/>
              <a:cs typeface="Times New Roman" panose="02020603050405020304" pitchFamily="18" charset="0"/>
            </a:endParaRPr>
          </a:p>
          <a:p>
            <a:pPr>
              <a:buAutoNum type="arabicPeriod" startAt="8"/>
            </a:pPr>
            <a:r>
              <a:rPr lang="en-US" sz="2000" dirty="0">
                <a:solidFill>
                  <a:srgbClr val="000000"/>
                </a:solidFill>
                <a:ea typeface="Times New Roman" panose="02020603050405020304" pitchFamily="18" charset="0"/>
                <a:cs typeface="Times New Roman" panose="02020603050405020304" pitchFamily="18" charset="0"/>
              </a:rPr>
              <a:t>If employers are aggregated, ERC for each common employee must be shared by </a:t>
            </a:r>
            <a:r>
              <a:rPr lang="en-US" sz="1800" dirty="0">
                <a:solidFill>
                  <a:srgbClr val="000000"/>
                </a:solidFill>
                <a:ea typeface="Times New Roman" panose="02020603050405020304" pitchFamily="18" charset="0"/>
                <a:cs typeface="Times New Roman" panose="02020603050405020304" pitchFamily="18" charset="0"/>
              </a:rPr>
              <a:t>(allocated between) </a:t>
            </a:r>
            <a:r>
              <a:rPr lang="en-US" sz="2000" dirty="0">
                <a:solidFill>
                  <a:srgbClr val="000000"/>
                </a:solidFill>
                <a:ea typeface="Times New Roman" panose="02020603050405020304" pitchFamily="18" charset="0"/>
                <a:cs typeface="Times New Roman" panose="02020603050405020304" pitchFamily="18" charset="0"/>
              </a:rPr>
              <a:t>all aggregated employers </a:t>
            </a:r>
            <a:r>
              <a:rPr lang="en-US" sz="1800" dirty="0">
                <a:solidFill>
                  <a:srgbClr val="000000"/>
                </a:solidFill>
                <a:ea typeface="Times New Roman" panose="02020603050405020304" pitchFamily="18" charset="0"/>
                <a:cs typeface="Times New Roman" panose="02020603050405020304" pitchFamily="18" charset="0"/>
              </a:rPr>
              <a:t>(businesses)</a:t>
            </a:r>
          </a:p>
        </p:txBody>
      </p:sp>
      <p:sp>
        <p:nvSpPr>
          <p:cNvPr id="6" name="Slide Number Placeholder 5">
            <a:extLst>
              <a:ext uri="{FF2B5EF4-FFF2-40B4-BE49-F238E27FC236}">
                <a16:creationId xmlns:a16="http://schemas.microsoft.com/office/drawing/2014/main" id="{D775F2B1-D841-4E4B-8479-53E94CB32661}"/>
              </a:ext>
            </a:extLst>
          </p:cNvPr>
          <p:cNvSpPr>
            <a:spLocks noGrp="1"/>
          </p:cNvSpPr>
          <p:nvPr>
            <p:ph type="sldNum" sz="quarter" idx="12"/>
          </p:nvPr>
        </p:nvSpPr>
        <p:spPr/>
        <p:txBody>
          <a:bodyPr/>
          <a:lstStyle/>
          <a:p>
            <a:fld id="{AC2F4551-78D6-D543-A22A-97E5D94F7029}" type="slidenum">
              <a:rPr lang="en-US" smtClean="0"/>
              <a:t>123</a:t>
            </a:fld>
            <a:endParaRPr lang="en-US"/>
          </a:p>
        </p:txBody>
      </p:sp>
      <p:pic>
        <p:nvPicPr>
          <p:cNvPr id="4" name="Picture 3">
            <a:extLst>
              <a:ext uri="{FF2B5EF4-FFF2-40B4-BE49-F238E27FC236}">
                <a16:creationId xmlns:a16="http://schemas.microsoft.com/office/drawing/2014/main" id="{30A7A083-A2B4-6414-B9C9-0693F7BB8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4037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349C-1EB5-3D48-B4B8-CE618C0C1E50}"/>
              </a:ext>
            </a:extLst>
          </p:cNvPr>
          <p:cNvSpPr>
            <a:spLocks noGrp="1"/>
          </p:cNvSpPr>
          <p:nvPr>
            <p:ph type="title"/>
          </p:nvPr>
        </p:nvSpPr>
        <p:spPr/>
        <p:txBody>
          <a:bodyPr>
            <a:normAutofit/>
          </a:bodyPr>
          <a:lstStyle/>
          <a:p>
            <a:pPr algn="ctr"/>
            <a:r>
              <a:rPr lang="en-US" sz="3200" dirty="0"/>
              <a:t>Math for Computing ERC</a:t>
            </a:r>
            <a:br>
              <a:rPr lang="en-US" sz="3200" dirty="0"/>
            </a:br>
            <a:r>
              <a:rPr lang="en-US" sz="3200" dirty="0"/>
              <a:t>Components of Computation</a:t>
            </a:r>
          </a:p>
        </p:txBody>
      </p:sp>
      <p:sp>
        <p:nvSpPr>
          <p:cNvPr id="3" name="Content Placeholder 2">
            <a:extLst>
              <a:ext uri="{FF2B5EF4-FFF2-40B4-BE49-F238E27FC236}">
                <a16:creationId xmlns:a16="http://schemas.microsoft.com/office/drawing/2014/main" id="{B139C0EB-202E-3346-A1D3-74D05F6C452F}"/>
              </a:ext>
            </a:extLst>
          </p:cNvPr>
          <p:cNvSpPr>
            <a:spLocks noGrp="1"/>
          </p:cNvSpPr>
          <p:nvPr>
            <p:ph idx="1"/>
          </p:nvPr>
        </p:nvSpPr>
        <p:spPr>
          <a:xfrm>
            <a:off x="457200" y="1600200"/>
            <a:ext cx="8392510" cy="4525963"/>
          </a:xfrm>
        </p:spPr>
        <p:txBody>
          <a:bodyPr>
            <a:normAutofit/>
          </a:bodyPr>
          <a:lstStyle/>
          <a:p>
            <a:pPr marL="428625" lvl="1" indent="-342900">
              <a:spcBef>
                <a:spcPts val="750"/>
              </a:spcBef>
              <a:buAutoNum type="arabicPeriod" startAt="9"/>
            </a:pPr>
            <a:r>
              <a:rPr lang="en-US" sz="2000" dirty="0">
                <a:solidFill>
                  <a:srgbClr val="000000"/>
                </a:solidFill>
                <a:effectLst/>
                <a:ea typeface="Times New Roman" panose="02020603050405020304" pitchFamily="18" charset="0"/>
                <a:cs typeface="Times New Roman" panose="02020603050405020304" pitchFamily="18" charset="0"/>
              </a:rPr>
              <a:t>For 2020, ERC available for up to $10,000 wages/employee/year  </a:t>
            </a:r>
          </a:p>
          <a:p>
            <a:pPr marL="428625" lvl="1" indent="-342900">
              <a:spcBef>
                <a:spcPts val="750"/>
              </a:spcBef>
              <a:buAutoNum type="alphaLcPeriod"/>
            </a:pPr>
            <a:r>
              <a:rPr lang="en-US" sz="1800" dirty="0">
                <a:solidFill>
                  <a:srgbClr val="000000"/>
                </a:solidFill>
                <a:ea typeface="Times New Roman" panose="02020603050405020304" pitchFamily="18" charset="0"/>
                <a:cs typeface="Times New Roman" panose="02020603050405020304" pitchFamily="18" charset="0"/>
              </a:rPr>
              <a:t>Max ERC per employee for all of 2020 = $5,000</a:t>
            </a:r>
          </a:p>
          <a:p>
            <a:pPr marL="428625" lvl="1" indent="-342900">
              <a:spcBef>
                <a:spcPts val="750"/>
              </a:spcBef>
              <a:buFont typeface="Arial" panose="020B0604020202020204" pitchFamily="34" charset="0"/>
              <a:buAutoNum type="alphaLcPeriod"/>
            </a:pPr>
            <a:r>
              <a:rPr lang="en-US" sz="1800" dirty="0">
                <a:solidFill>
                  <a:srgbClr val="000000"/>
                </a:solidFill>
                <a:ea typeface="Times New Roman" panose="02020603050405020304" pitchFamily="18" charset="0"/>
                <a:cs typeface="Times New Roman" panose="02020603050405020304" pitchFamily="18" charset="0"/>
              </a:rPr>
              <a:t>For 1Q 2020, only wages paid 03/13/20 - 03/31/20 qualify</a:t>
            </a:r>
            <a:endParaRPr lang="en-US" sz="1800" dirty="0">
              <a:ea typeface="Calibri" panose="020F0502020204030204" pitchFamily="34" charset="0"/>
              <a:cs typeface="Times New Roman" panose="02020603050405020304" pitchFamily="18" charset="0"/>
            </a:endParaRPr>
          </a:p>
          <a:p>
            <a:pPr marL="428625" lvl="1" indent="-342900">
              <a:spcBef>
                <a:spcPts val="750"/>
              </a:spcBef>
              <a:buAutoNum type="arabicPeriod" startAt="10"/>
            </a:pPr>
            <a:r>
              <a:rPr lang="en-US" sz="2000" dirty="0">
                <a:solidFill>
                  <a:srgbClr val="000000"/>
                </a:solidFill>
                <a:ea typeface="Times New Roman" panose="02020603050405020304" pitchFamily="18" charset="0"/>
                <a:cs typeface="Times New Roman" panose="02020603050405020304" pitchFamily="18" charset="0"/>
              </a:rPr>
              <a:t>F</a:t>
            </a:r>
            <a:r>
              <a:rPr lang="en-US" sz="2000" dirty="0">
                <a:solidFill>
                  <a:srgbClr val="000000"/>
                </a:solidFill>
                <a:effectLst/>
                <a:ea typeface="Times New Roman" panose="02020603050405020304" pitchFamily="18" charset="0"/>
                <a:cs typeface="Times New Roman" panose="02020603050405020304" pitchFamily="18" charset="0"/>
              </a:rPr>
              <a:t>or 2021, ERC available for up to $10,000 wages/employee/quarter </a:t>
            </a:r>
          </a:p>
          <a:p>
            <a:pPr marL="428625" lvl="1" indent="-342900">
              <a:spcBef>
                <a:spcPts val="750"/>
              </a:spcBef>
              <a:buAutoNum type="alphaLcPeriod"/>
            </a:pPr>
            <a:r>
              <a:rPr lang="en-US" sz="1800" dirty="0">
                <a:solidFill>
                  <a:srgbClr val="000000"/>
                </a:solidFill>
                <a:ea typeface="Times New Roman" panose="02020603050405020304" pitchFamily="18" charset="0"/>
                <a:cs typeface="Times New Roman" panose="02020603050405020304" pitchFamily="18" charset="0"/>
              </a:rPr>
              <a:t>Max ERC per ‘</a:t>
            </a:r>
            <a:r>
              <a:rPr lang="en-US" sz="1800" dirty="0" err="1">
                <a:solidFill>
                  <a:srgbClr val="000000"/>
                </a:solidFill>
                <a:ea typeface="Times New Roman" panose="02020603050405020304" pitchFamily="18" charset="0"/>
                <a:cs typeface="Times New Roman" panose="02020603050405020304" pitchFamily="18" charset="0"/>
              </a:rPr>
              <a:t>ee</a:t>
            </a:r>
            <a:r>
              <a:rPr lang="en-US" sz="1800" dirty="0">
                <a:solidFill>
                  <a:srgbClr val="000000"/>
                </a:solidFill>
                <a:ea typeface="Times New Roman" panose="02020603050405020304" pitchFamily="18" charset="0"/>
                <a:cs typeface="Times New Roman" panose="02020603050405020304" pitchFamily="18" charset="0"/>
              </a:rPr>
              <a:t> for 2021 = $21,000 (+ up to $7,000 more if recovery startup business (RSB))</a:t>
            </a:r>
          </a:p>
          <a:p>
            <a:pPr marL="428625" lvl="1" indent="-342900">
              <a:spcBef>
                <a:spcPts val="750"/>
              </a:spcBef>
              <a:buFont typeface="Arial" panose="020B0604020202020204" pitchFamily="34" charset="0"/>
              <a:buAutoNum type="alphaLcPeriod"/>
            </a:pPr>
            <a:r>
              <a:rPr lang="en-US" sz="1800" dirty="0">
                <a:solidFill>
                  <a:srgbClr val="000000"/>
                </a:solidFill>
                <a:ea typeface="Times New Roman" panose="02020603050405020304" pitchFamily="18" charset="0"/>
                <a:cs typeface="Times New Roman" panose="02020603050405020304" pitchFamily="18" charset="0"/>
              </a:rPr>
              <a:t>For 3Q and 4Q 2021, ERC limited to $50,000 total/</a:t>
            </a:r>
            <a:r>
              <a:rPr lang="en-US" sz="1800" dirty="0" err="1">
                <a:solidFill>
                  <a:srgbClr val="000000"/>
                </a:solidFill>
                <a:ea typeface="Times New Roman" panose="02020603050405020304" pitchFamily="18" charset="0"/>
                <a:cs typeface="Times New Roman" panose="02020603050405020304" pitchFamily="18" charset="0"/>
              </a:rPr>
              <a:t>qtr</a:t>
            </a:r>
            <a:r>
              <a:rPr lang="en-US" sz="1800" dirty="0">
                <a:solidFill>
                  <a:srgbClr val="000000"/>
                </a:solidFill>
                <a:ea typeface="Times New Roman" panose="02020603050405020304" pitchFamily="18" charset="0"/>
                <a:cs typeface="Times New Roman" panose="02020603050405020304" pitchFamily="18" charset="0"/>
              </a:rPr>
              <a:t> for a RSB</a:t>
            </a:r>
            <a:endParaRPr lang="en-US" sz="1800" dirty="0">
              <a:ea typeface="Calibri" panose="020F0502020204030204" pitchFamily="34" charset="0"/>
              <a:cs typeface="Times New Roman" panose="02020603050405020304" pitchFamily="18" charset="0"/>
            </a:endParaRPr>
          </a:p>
          <a:p>
            <a:pPr marL="428625" lvl="1" indent="-342900">
              <a:spcBef>
                <a:spcPts val="750"/>
              </a:spcBef>
              <a:buAutoNum type="alphaLcPeriod"/>
            </a:pPr>
            <a:r>
              <a:rPr lang="en-US" sz="1800" dirty="0">
                <a:ea typeface="Calibri" panose="020F0502020204030204" pitchFamily="34" charset="0"/>
                <a:cs typeface="Times New Roman" panose="02020603050405020304" pitchFamily="18" charset="0"/>
              </a:rPr>
              <a:t>F</a:t>
            </a:r>
            <a:r>
              <a:rPr lang="en-US" sz="1800" dirty="0">
                <a:solidFill>
                  <a:srgbClr val="000000"/>
                </a:solidFill>
                <a:ea typeface="Times New Roman" panose="02020603050405020304" pitchFamily="18" charset="0"/>
                <a:cs typeface="Times New Roman" panose="02020603050405020304" pitchFamily="18" charset="0"/>
              </a:rPr>
              <a:t>or 4Q 2021, ERC only available if recovery startup business (RSB) </a:t>
            </a:r>
            <a:endParaRPr lang="en-US" sz="1800" dirty="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B1CB084-2A6A-1C4C-9538-B14997A45BFE}"/>
              </a:ext>
            </a:extLst>
          </p:cNvPr>
          <p:cNvSpPr>
            <a:spLocks noGrp="1"/>
          </p:cNvSpPr>
          <p:nvPr>
            <p:ph type="sldNum" sz="quarter" idx="12"/>
          </p:nvPr>
        </p:nvSpPr>
        <p:spPr/>
        <p:txBody>
          <a:bodyPr/>
          <a:lstStyle/>
          <a:p>
            <a:fld id="{AC2F4551-78D6-D543-A22A-97E5D94F7029}" type="slidenum">
              <a:rPr lang="en-US" smtClean="0"/>
              <a:t>124</a:t>
            </a:fld>
            <a:endParaRPr lang="en-US"/>
          </a:p>
        </p:txBody>
      </p:sp>
      <p:pic>
        <p:nvPicPr>
          <p:cNvPr id="4" name="Picture 3">
            <a:extLst>
              <a:ext uri="{FF2B5EF4-FFF2-40B4-BE49-F238E27FC236}">
                <a16:creationId xmlns:a16="http://schemas.microsoft.com/office/drawing/2014/main" id="{10527016-653C-3638-C40B-F0B323098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6970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349C-1EB5-3D48-B4B8-CE618C0C1E50}"/>
              </a:ext>
            </a:extLst>
          </p:cNvPr>
          <p:cNvSpPr>
            <a:spLocks noGrp="1"/>
          </p:cNvSpPr>
          <p:nvPr>
            <p:ph type="title"/>
          </p:nvPr>
        </p:nvSpPr>
        <p:spPr/>
        <p:txBody>
          <a:bodyPr>
            <a:normAutofit/>
          </a:bodyPr>
          <a:lstStyle/>
          <a:p>
            <a:pPr algn="ctr"/>
            <a:r>
              <a:rPr lang="en-US" sz="3200" dirty="0"/>
              <a:t>Computing ERC for 2020</a:t>
            </a:r>
            <a:br>
              <a:rPr lang="en-US" sz="3200" dirty="0"/>
            </a:br>
            <a:r>
              <a:rPr lang="en-US" sz="3200" dirty="0"/>
              <a:t>Example</a:t>
            </a:r>
          </a:p>
        </p:txBody>
      </p:sp>
      <p:sp>
        <p:nvSpPr>
          <p:cNvPr id="3" name="Content Placeholder 2">
            <a:extLst>
              <a:ext uri="{FF2B5EF4-FFF2-40B4-BE49-F238E27FC236}">
                <a16:creationId xmlns:a16="http://schemas.microsoft.com/office/drawing/2014/main" id="{B139C0EB-202E-3346-A1D3-74D05F6C452F}"/>
              </a:ext>
            </a:extLst>
          </p:cNvPr>
          <p:cNvSpPr>
            <a:spLocks noGrp="1"/>
          </p:cNvSpPr>
          <p:nvPr>
            <p:ph idx="1"/>
          </p:nvPr>
        </p:nvSpPr>
        <p:spPr/>
        <p:txBody>
          <a:bodyPr>
            <a:normAutofit/>
          </a:bodyPr>
          <a:lstStyle/>
          <a:p>
            <a:pPr marL="0"/>
            <a:r>
              <a:rPr lang="en-US" sz="2325" u="sng" dirty="0">
                <a:solidFill>
                  <a:srgbClr val="000000"/>
                </a:solidFill>
                <a:ea typeface="Times New Roman" panose="02020603050405020304" pitchFamily="18" charset="0"/>
                <a:cs typeface="Times New Roman" panose="02020603050405020304" pitchFamily="18" charset="0"/>
              </a:rPr>
              <a:t>Example: Computing 2020 ERC Credit for Johnny</a:t>
            </a:r>
            <a:endParaRPr lang="en-US" sz="2325" dirty="0">
              <a:ea typeface="Calibri" panose="020F0502020204030204" pitchFamily="34" charset="0"/>
              <a:cs typeface="Times New Roman" panose="02020603050405020304" pitchFamily="18" charset="0"/>
            </a:endParaRPr>
          </a:p>
          <a:p>
            <a:pPr marL="0" indent="0">
              <a:buNone/>
            </a:pPr>
            <a:endParaRPr lang="en-US" sz="675" dirty="0">
              <a:ea typeface="Calibri" panose="020F0502020204030204" pitchFamily="34" charset="0"/>
              <a:cs typeface="Times New Roman" panose="02020603050405020304" pitchFamily="18" charset="0"/>
            </a:endParaRPr>
          </a:p>
          <a:p>
            <a:pPr marL="0" indent="0">
              <a:buNone/>
            </a:pPr>
            <a:r>
              <a:rPr lang="en-US" sz="1800" dirty="0">
                <a:solidFill>
                  <a:srgbClr val="000000"/>
                </a:solidFill>
                <a:ea typeface="Times New Roman" panose="02020603050405020304" pitchFamily="18" charset="0"/>
                <a:cs typeface="Times New Roman" panose="02020603050405020304" pitchFamily="18" charset="0"/>
              </a:rPr>
              <a:t>Wages* (including health insurance*) 1Q 2020                                      </a:t>
            </a:r>
            <a:endParaRPr lang="en-US" sz="1800" dirty="0">
              <a:ea typeface="Calibri" panose="020F0502020204030204" pitchFamily="34" charset="0"/>
              <a:cs typeface="Times New Roman" panose="02020603050405020304" pitchFamily="18" charset="0"/>
            </a:endParaRPr>
          </a:p>
          <a:p>
            <a:pPr marL="0" indent="0">
              <a:buNone/>
            </a:pPr>
            <a:r>
              <a:rPr lang="en-US" sz="1800" dirty="0">
                <a:solidFill>
                  <a:srgbClr val="000000"/>
                </a:solidFill>
                <a:ea typeface="Times New Roman" panose="02020603050405020304" pitchFamily="18" charset="0"/>
                <a:cs typeface="Times New Roman" panose="02020603050405020304" pitchFamily="18" charset="0"/>
              </a:rPr>
              <a:t>  (but only wages paid 03/13/20 - 03/31/20)                          $             0</a:t>
            </a:r>
            <a:endParaRPr lang="en-US" sz="1800" dirty="0">
              <a:ea typeface="Calibri" panose="020F0502020204030204" pitchFamily="34" charset="0"/>
              <a:cs typeface="Times New Roman" panose="02020603050405020304" pitchFamily="18" charset="0"/>
            </a:endParaRPr>
          </a:p>
          <a:p>
            <a:pPr marL="0" indent="0">
              <a:buNone/>
            </a:pPr>
            <a:r>
              <a:rPr lang="en-US" sz="1800" dirty="0">
                <a:solidFill>
                  <a:srgbClr val="000000"/>
                </a:solidFill>
                <a:ea typeface="Times New Roman" panose="02020603050405020304" pitchFamily="18" charset="0"/>
                <a:cs typeface="Times New Roman" panose="02020603050405020304" pitchFamily="18" charset="0"/>
              </a:rPr>
              <a:t>Wages 2Q 2020                                                                            </a:t>
            </a:r>
            <a:r>
              <a:rPr lang="en-US" sz="1800" u="sng" dirty="0">
                <a:solidFill>
                  <a:srgbClr val="000000"/>
                </a:solidFill>
                <a:ea typeface="Times New Roman" panose="02020603050405020304" pitchFamily="18" charset="0"/>
                <a:cs typeface="Times New Roman" panose="02020603050405020304" pitchFamily="18" charset="0"/>
              </a:rPr>
              <a:t>+    12,000</a:t>
            </a:r>
            <a:endParaRPr lang="en-US" sz="1800" dirty="0">
              <a:ea typeface="Calibri" panose="020F0502020204030204" pitchFamily="34" charset="0"/>
              <a:cs typeface="Times New Roman" panose="02020603050405020304" pitchFamily="18" charset="0"/>
            </a:endParaRPr>
          </a:p>
          <a:p>
            <a:pPr marL="0" indent="0">
              <a:buNone/>
            </a:pPr>
            <a:r>
              <a:rPr lang="en-US" sz="1800" dirty="0">
                <a:solidFill>
                  <a:srgbClr val="000000"/>
                </a:solidFill>
                <a:ea typeface="Times New Roman" panose="02020603050405020304" pitchFamily="18" charset="0"/>
                <a:cs typeface="Times New Roman" panose="02020603050405020304" pitchFamily="18" charset="0"/>
              </a:rPr>
              <a:t>Total ERC potential wages (so far for 2020)                                  12,000</a:t>
            </a:r>
            <a:endParaRPr lang="en-US" sz="1800" dirty="0">
              <a:ea typeface="Calibri" panose="020F0502020204030204" pitchFamily="34" charset="0"/>
              <a:cs typeface="Times New Roman" panose="02020603050405020304" pitchFamily="18" charset="0"/>
            </a:endParaRPr>
          </a:p>
          <a:p>
            <a:pPr marL="0" indent="0">
              <a:buNone/>
            </a:pPr>
            <a:r>
              <a:rPr lang="en-US" sz="1800" dirty="0">
                <a:solidFill>
                  <a:srgbClr val="000000"/>
                </a:solidFill>
                <a:ea typeface="Times New Roman" panose="02020603050405020304" pitchFamily="18" charset="0"/>
                <a:cs typeface="Times New Roman" panose="02020603050405020304" pitchFamily="18" charset="0"/>
              </a:rPr>
              <a:t>Less: 2Q 2020 wages allocable to PPP forgiveness               </a:t>
            </a:r>
            <a:r>
              <a:rPr lang="en-US" sz="1800" u="sng" dirty="0">
                <a:solidFill>
                  <a:srgbClr val="000000"/>
                </a:solidFill>
                <a:ea typeface="Times New Roman" panose="02020603050405020304" pitchFamily="18" charset="0"/>
                <a:cs typeface="Times New Roman" panose="02020603050405020304" pitchFamily="18" charset="0"/>
              </a:rPr>
              <a:t>-       4,000</a:t>
            </a:r>
            <a:r>
              <a:rPr lang="en-US" sz="1800" dirty="0">
                <a:solidFill>
                  <a:srgbClr val="000000"/>
                </a:solidFill>
                <a:ea typeface="Times New Roman" panose="02020603050405020304" pitchFamily="18" charset="0"/>
                <a:cs typeface="Times New Roman" panose="02020603050405020304" pitchFamily="18" charset="0"/>
              </a:rPr>
              <a:t>       </a:t>
            </a:r>
            <a:endParaRPr lang="en-US" sz="1800" dirty="0">
              <a:ea typeface="Calibri" panose="020F0502020204030204" pitchFamily="34" charset="0"/>
              <a:cs typeface="Times New Roman" panose="02020603050405020304" pitchFamily="18" charset="0"/>
            </a:endParaRPr>
          </a:p>
          <a:p>
            <a:pPr marL="0" indent="0">
              <a:buNone/>
            </a:pPr>
            <a:r>
              <a:rPr lang="en-US" sz="1800" dirty="0">
                <a:solidFill>
                  <a:srgbClr val="000000"/>
                </a:solidFill>
                <a:ea typeface="Times New Roman" panose="02020603050405020304" pitchFamily="18" charset="0"/>
                <a:cs typeface="Times New Roman" panose="02020603050405020304" pitchFamily="18" charset="0"/>
              </a:rPr>
              <a:t>2Q 2020 ERC eligible wages (after PPP)                                  $      8,000**</a:t>
            </a:r>
            <a:endParaRPr lang="en-US" sz="1800" dirty="0">
              <a:ea typeface="Times New Roman" panose="02020603050405020304" pitchFamily="18" charset="0"/>
              <a:cs typeface="Times New Roman" panose="02020603050405020304" pitchFamily="18" charset="0"/>
            </a:endParaRPr>
          </a:p>
          <a:p>
            <a:pPr marL="0" indent="0">
              <a:buNone/>
            </a:pPr>
            <a:r>
              <a:rPr lang="en-US" sz="1800" dirty="0">
                <a:solidFill>
                  <a:srgbClr val="000000"/>
                </a:solidFill>
                <a:ea typeface="Times New Roman" panose="02020603050405020304" pitchFamily="18" charset="0"/>
                <a:cs typeface="Times New Roman" panose="02020603050405020304" pitchFamily="18" charset="0"/>
              </a:rPr>
              <a:t>2Q 2020 ERC re: Johnny </a:t>
            </a:r>
            <a:r>
              <a:rPr lang="en-US" sz="1725" dirty="0">
                <a:solidFill>
                  <a:srgbClr val="000000"/>
                </a:solidFill>
                <a:ea typeface="Times New Roman" panose="02020603050405020304" pitchFamily="18" charset="0"/>
                <a:cs typeface="Times New Roman" panose="02020603050405020304" pitchFamily="18" charset="0"/>
              </a:rPr>
              <a:t>($8,000 x 50% rate)                           </a:t>
            </a:r>
            <a:r>
              <a:rPr lang="en-US" sz="1950" dirty="0">
                <a:solidFill>
                  <a:srgbClr val="000000"/>
                </a:solidFill>
                <a:ea typeface="Times New Roman" panose="02020603050405020304" pitchFamily="18" charset="0"/>
                <a:cs typeface="Times New Roman" panose="02020603050405020304" pitchFamily="18" charset="0"/>
              </a:rPr>
              <a:t>$      4,000</a:t>
            </a:r>
          </a:p>
          <a:p>
            <a:pPr marL="0" indent="0">
              <a:buNone/>
            </a:pPr>
            <a:endParaRPr lang="en-US" sz="900" dirty="0">
              <a:solidFill>
                <a:srgbClr val="000000"/>
              </a:solidFill>
              <a:ea typeface="Times New Roman" panose="02020603050405020304" pitchFamily="18" charset="0"/>
              <a:cs typeface="Times New Roman" panose="02020603050405020304" pitchFamily="18" charset="0"/>
            </a:endParaRPr>
          </a:p>
          <a:p>
            <a:pPr marL="0" indent="0">
              <a:buNone/>
            </a:pPr>
            <a:r>
              <a:rPr lang="en-US" sz="1800" dirty="0">
                <a:solidFill>
                  <a:srgbClr val="000000"/>
                </a:solidFill>
                <a:ea typeface="Times New Roman" panose="02020603050405020304" pitchFamily="18" charset="0"/>
                <a:cs typeface="Times New Roman" panose="02020603050405020304" pitchFamily="18" charset="0"/>
              </a:rPr>
              <a:t>** Look to 3Q '20 for $2,000 more wages to complete $10,000 for Johnny for 2020</a:t>
            </a:r>
          </a:p>
          <a:p>
            <a:pPr marL="0" indent="0">
              <a:buNone/>
            </a:pPr>
            <a:endParaRPr lang="en-US" sz="750" dirty="0">
              <a:ea typeface="Calibri" panose="020F0502020204030204" pitchFamily="34" charset="0"/>
              <a:cs typeface="Times New Roman" panose="02020603050405020304" pitchFamily="18" charset="0"/>
            </a:endParaRPr>
          </a:p>
          <a:p>
            <a:pPr>
              <a:buAutoNum type="arabicPeriod"/>
            </a:pPr>
            <a:r>
              <a:rPr lang="en-US" sz="1800" dirty="0">
                <a:solidFill>
                  <a:srgbClr val="000000"/>
                </a:solidFill>
                <a:ea typeface="Times New Roman" panose="02020603050405020304" pitchFamily="18" charset="0"/>
                <a:cs typeface="Times New Roman" panose="02020603050405020304" pitchFamily="18" charset="0"/>
              </a:rPr>
              <a:t>Compute for each employee. Total for all '</a:t>
            </a:r>
            <a:r>
              <a:rPr lang="en-US" sz="1800" dirty="0" err="1">
                <a:solidFill>
                  <a:srgbClr val="000000"/>
                </a:solidFill>
                <a:ea typeface="Times New Roman" panose="02020603050405020304" pitchFamily="18" charset="0"/>
                <a:cs typeface="Times New Roman" panose="02020603050405020304" pitchFamily="18" charset="0"/>
              </a:rPr>
              <a:t>ees</a:t>
            </a:r>
            <a:r>
              <a:rPr lang="en-US" sz="1800" dirty="0">
                <a:solidFill>
                  <a:srgbClr val="000000"/>
                </a:solidFill>
                <a:ea typeface="Times New Roman" panose="02020603050405020304" pitchFamily="18" charset="0"/>
                <a:cs typeface="Times New Roman" panose="02020603050405020304" pitchFamily="18" charset="0"/>
              </a:rPr>
              <a:t> is total ERC for business.</a:t>
            </a:r>
          </a:p>
          <a:p>
            <a:pPr>
              <a:buAutoNum type="arabicPeriod"/>
            </a:pPr>
            <a:r>
              <a:rPr lang="en-US" sz="1800" dirty="0">
                <a:ea typeface="Calibri" panose="020F0502020204030204" pitchFamily="34" charset="0"/>
                <a:cs typeface="Times New Roman" panose="02020603050405020304" pitchFamily="18" charset="0"/>
              </a:rPr>
              <a:t>In </a:t>
            </a:r>
            <a:r>
              <a:rPr lang="en-US" sz="1800" dirty="0">
                <a:solidFill>
                  <a:srgbClr val="000000"/>
                </a:solidFill>
                <a:ea typeface="Times New Roman" panose="02020603050405020304" pitchFamily="18" charset="0"/>
                <a:cs typeface="Times New Roman" panose="02020603050405020304" pitchFamily="18" charset="0"/>
              </a:rPr>
              <a:t>this example, no aggregation </a:t>
            </a:r>
            <a:r>
              <a:rPr lang="en-US" sz="1575" dirty="0">
                <a:solidFill>
                  <a:srgbClr val="000000"/>
                </a:solidFill>
                <a:ea typeface="Times New Roman" panose="02020603050405020304" pitchFamily="18" charset="0"/>
                <a:cs typeface="Times New Roman" panose="02020603050405020304" pitchFamily="18" charset="0"/>
              </a:rPr>
              <a:t>(thus, ERC for each '</a:t>
            </a:r>
            <a:r>
              <a:rPr lang="en-US" sz="1575" dirty="0" err="1">
                <a:solidFill>
                  <a:srgbClr val="000000"/>
                </a:solidFill>
                <a:ea typeface="Times New Roman" panose="02020603050405020304" pitchFamily="18" charset="0"/>
                <a:cs typeface="Times New Roman" panose="02020603050405020304" pitchFamily="18" charset="0"/>
              </a:rPr>
              <a:t>ee</a:t>
            </a:r>
            <a:r>
              <a:rPr lang="en-US" sz="1575" dirty="0">
                <a:solidFill>
                  <a:srgbClr val="000000"/>
                </a:solidFill>
                <a:ea typeface="Times New Roman" panose="02020603050405020304" pitchFamily="18" charset="0"/>
                <a:cs typeface="Times New Roman" panose="02020603050405020304" pitchFamily="18" charset="0"/>
              </a:rPr>
              <a:t> not allocated among all grouped businesses) </a:t>
            </a:r>
            <a:endParaRPr lang="en-US" sz="1575" dirty="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1B381CD-D7E4-0248-A384-AAE2394D169A}"/>
              </a:ext>
            </a:extLst>
          </p:cNvPr>
          <p:cNvSpPr>
            <a:spLocks noGrp="1"/>
          </p:cNvSpPr>
          <p:nvPr>
            <p:ph type="sldNum" sz="quarter" idx="12"/>
          </p:nvPr>
        </p:nvSpPr>
        <p:spPr/>
        <p:txBody>
          <a:bodyPr/>
          <a:lstStyle/>
          <a:p>
            <a:fld id="{AC2F4551-78D6-D543-A22A-97E5D94F7029}" type="slidenum">
              <a:rPr lang="en-US" smtClean="0"/>
              <a:t>125</a:t>
            </a:fld>
            <a:endParaRPr lang="en-US"/>
          </a:p>
        </p:txBody>
      </p:sp>
      <p:pic>
        <p:nvPicPr>
          <p:cNvPr id="4" name="Picture 3">
            <a:extLst>
              <a:ext uri="{FF2B5EF4-FFF2-40B4-BE49-F238E27FC236}">
                <a16:creationId xmlns:a16="http://schemas.microsoft.com/office/drawing/2014/main" id="{AF3DC143-CD75-D9C3-6D67-4928D3AA5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5061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349C-1EB5-3D48-B4B8-CE618C0C1E50}"/>
              </a:ext>
            </a:extLst>
          </p:cNvPr>
          <p:cNvSpPr>
            <a:spLocks noGrp="1"/>
          </p:cNvSpPr>
          <p:nvPr>
            <p:ph type="title"/>
          </p:nvPr>
        </p:nvSpPr>
        <p:spPr/>
        <p:txBody>
          <a:bodyPr>
            <a:normAutofit/>
          </a:bodyPr>
          <a:lstStyle/>
          <a:p>
            <a:pPr algn="ctr"/>
            <a:r>
              <a:rPr lang="en-US" sz="3200" dirty="0"/>
              <a:t>Computing ERC for 2021</a:t>
            </a:r>
            <a:br>
              <a:rPr lang="en-US" sz="3200" dirty="0"/>
            </a:br>
            <a:r>
              <a:rPr lang="en-US" sz="3200" dirty="0"/>
              <a:t>Example</a:t>
            </a:r>
          </a:p>
        </p:txBody>
      </p:sp>
      <p:sp>
        <p:nvSpPr>
          <p:cNvPr id="3" name="Content Placeholder 2">
            <a:extLst>
              <a:ext uri="{FF2B5EF4-FFF2-40B4-BE49-F238E27FC236}">
                <a16:creationId xmlns:a16="http://schemas.microsoft.com/office/drawing/2014/main" id="{B139C0EB-202E-3346-A1D3-74D05F6C452F}"/>
              </a:ext>
            </a:extLst>
          </p:cNvPr>
          <p:cNvSpPr>
            <a:spLocks noGrp="1"/>
          </p:cNvSpPr>
          <p:nvPr>
            <p:ph idx="1"/>
          </p:nvPr>
        </p:nvSpPr>
        <p:spPr>
          <a:xfrm>
            <a:off x="628650" y="1387366"/>
            <a:ext cx="8058150" cy="3921305"/>
          </a:xfrm>
        </p:spPr>
        <p:txBody>
          <a:bodyPr>
            <a:noAutofit/>
          </a:bodyPr>
          <a:lstStyle/>
          <a:p>
            <a:pPr marL="0">
              <a:spcBef>
                <a:spcPts val="0"/>
              </a:spcBef>
            </a:pPr>
            <a:r>
              <a:rPr lang="en-US" sz="2400" u="sng" dirty="0">
                <a:solidFill>
                  <a:srgbClr val="000000"/>
                </a:solidFill>
                <a:ea typeface="Times New Roman" panose="02020603050405020304" pitchFamily="18" charset="0"/>
                <a:cs typeface="Times New Roman" panose="02020603050405020304" pitchFamily="18" charset="0"/>
              </a:rPr>
              <a:t>Example: Computing 2021 ERC Credit for Susie    </a:t>
            </a:r>
            <a:endParaRPr lang="en-US" sz="2400" dirty="0">
              <a:ea typeface="Calibri" panose="020F0502020204030204" pitchFamily="34" charset="0"/>
              <a:cs typeface="Times New Roman" panose="02020603050405020304" pitchFamily="18" charset="0"/>
            </a:endParaRPr>
          </a:p>
          <a:p>
            <a:pPr marL="0" indent="0">
              <a:spcBef>
                <a:spcPts val="0"/>
              </a:spcBef>
              <a:buNone/>
            </a:pPr>
            <a:endParaRPr lang="en-US" sz="600" dirty="0">
              <a:ea typeface="Calibri" panose="020F0502020204030204" pitchFamily="34" charset="0"/>
              <a:cs typeface="Times New Roman" panose="02020603050405020304" pitchFamily="18" charset="0"/>
            </a:endParaRPr>
          </a:p>
          <a:p>
            <a:pPr marL="0" indent="0">
              <a:spcBef>
                <a:spcPts val="300"/>
              </a:spcBef>
              <a:buNone/>
            </a:pPr>
            <a:r>
              <a:rPr lang="en-US" sz="2000" dirty="0">
                <a:solidFill>
                  <a:srgbClr val="000000"/>
                </a:solidFill>
                <a:ea typeface="Times New Roman" panose="02020603050405020304" pitchFamily="18" charset="0"/>
                <a:cs typeface="Times New Roman" panose="02020603050405020304" pitchFamily="18" charset="0"/>
              </a:rPr>
              <a:t>Wages* (including health insurance*) 1Q 2021                         $    15,000</a:t>
            </a:r>
            <a:endParaRPr lang="en-US" sz="2000" dirty="0">
              <a:ea typeface="Calibri" panose="020F0502020204030204" pitchFamily="34" charset="0"/>
              <a:cs typeface="Times New Roman" panose="02020603050405020304" pitchFamily="18" charset="0"/>
            </a:endParaRPr>
          </a:p>
          <a:p>
            <a:pPr marL="0" indent="0">
              <a:spcBef>
                <a:spcPts val="300"/>
              </a:spcBef>
              <a:buNone/>
            </a:pPr>
            <a:r>
              <a:rPr lang="en-US" sz="2000" dirty="0">
                <a:solidFill>
                  <a:srgbClr val="000000"/>
                </a:solidFill>
                <a:ea typeface="Times New Roman" panose="02020603050405020304" pitchFamily="18" charset="0"/>
                <a:cs typeface="Times New Roman" panose="02020603050405020304" pitchFamily="18" charset="0"/>
              </a:rPr>
              <a:t>Less: 1Q 2021 wages allocable to PPP                                          </a:t>
            </a:r>
            <a:r>
              <a:rPr lang="en-US" sz="2000" u="sng" dirty="0">
                <a:solidFill>
                  <a:srgbClr val="000000"/>
                </a:solidFill>
                <a:ea typeface="Times New Roman" panose="02020603050405020304" pitchFamily="18" charset="0"/>
                <a:cs typeface="Times New Roman" panose="02020603050405020304" pitchFamily="18" charset="0"/>
              </a:rPr>
              <a:t>-       3,000</a:t>
            </a:r>
            <a:r>
              <a:rPr lang="en-US" sz="2000" dirty="0">
                <a:solidFill>
                  <a:srgbClr val="000000"/>
                </a:solidFill>
                <a:ea typeface="Times New Roman" panose="02020603050405020304" pitchFamily="18" charset="0"/>
                <a:cs typeface="Times New Roman" panose="02020603050405020304" pitchFamily="18" charset="0"/>
              </a:rPr>
              <a:t>       </a:t>
            </a:r>
            <a:endParaRPr lang="en-US" sz="2000" dirty="0">
              <a:ea typeface="Calibri" panose="020F0502020204030204" pitchFamily="34" charset="0"/>
              <a:cs typeface="Times New Roman" panose="02020603050405020304" pitchFamily="18" charset="0"/>
            </a:endParaRPr>
          </a:p>
          <a:p>
            <a:pPr marL="0" indent="0">
              <a:spcBef>
                <a:spcPts val="300"/>
              </a:spcBef>
              <a:buNone/>
            </a:pPr>
            <a:r>
              <a:rPr lang="en-US" sz="2000" dirty="0">
                <a:solidFill>
                  <a:srgbClr val="000000"/>
                </a:solidFill>
                <a:ea typeface="Times New Roman" panose="02020603050405020304" pitchFamily="18" charset="0"/>
                <a:cs typeface="Times New Roman" panose="02020603050405020304" pitchFamily="18" charset="0"/>
              </a:rPr>
              <a:t>1Q 2021 wages (after reduction for PPP)                                     $    12,000</a:t>
            </a:r>
          </a:p>
          <a:p>
            <a:pPr marL="0" indent="0">
              <a:spcBef>
                <a:spcPts val="300"/>
              </a:spcBef>
              <a:buNone/>
            </a:pPr>
            <a:r>
              <a:rPr lang="en-US" sz="2000" dirty="0">
                <a:solidFill>
                  <a:srgbClr val="000000"/>
                </a:solidFill>
                <a:ea typeface="Calibri" panose="020F0502020204030204" pitchFamily="34" charset="0"/>
                <a:cs typeface="Times New Roman" panose="02020603050405020304" pitchFamily="18" charset="0"/>
              </a:rPr>
              <a:t>Excess wages not utilizable for ERC                                               </a:t>
            </a:r>
            <a:r>
              <a:rPr lang="en-US" sz="2000" u="sng" dirty="0">
                <a:solidFill>
                  <a:srgbClr val="000000"/>
                </a:solidFill>
                <a:ea typeface="Times New Roman" panose="02020603050405020304" pitchFamily="18" charset="0"/>
                <a:cs typeface="Times New Roman" panose="02020603050405020304" pitchFamily="18" charset="0"/>
              </a:rPr>
              <a:t>-       2,000</a:t>
            </a:r>
            <a:r>
              <a:rPr lang="en-US" sz="2000" dirty="0">
                <a:solidFill>
                  <a:srgbClr val="000000"/>
                </a:solidFill>
                <a:ea typeface="Times New Roman" panose="02020603050405020304" pitchFamily="18" charset="0"/>
                <a:cs typeface="Times New Roman" panose="02020603050405020304" pitchFamily="18" charset="0"/>
              </a:rPr>
              <a:t>       </a:t>
            </a:r>
            <a:endParaRPr lang="en-US" sz="2000" dirty="0">
              <a:ea typeface="Calibri" panose="020F0502020204030204" pitchFamily="34" charset="0"/>
              <a:cs typeface="Times New Roman" panose="02020603050405020304" pitchFamily="18" charset="0"/>
            </a:endParaRPr>
          </a:p>
          <a:p>
            <a:pPr marL="0" indent="0">
              <a:spcBef>
                <a:spcPts val="300"/>
              </a:spcBef>
              <a:buNone/>
            </a:pPr>
            <a:r>
              <a:rPr lang="en-US" sz="2000" dirty="0">
                <a:solidFill>
                  <a:srgbClr val="000000"/>
                </a:solidFill>
                <a:ea typeface="Times New Roman" panose="02020603050405020304" pitchFamily="18" charset="0"/>
                <a:cs typeface="Times New Roman" panose="02020603050405020304" pitchFamily="18" charset="0"/>
              </a:rPr>
              <a:t>1Q 2021 ERC wages (limit $10,000/</a:t>
            </a:r>
            <a:r>
              <a:rPr lang="en-US" sz="2000" dirty="0" err="1">
                <a:solidFill>
                  <a:srgbClr val="000000"/>
                </a:solidFill>
                <a:ea typeface="Times New Roman" panose="02020603050405020304" pitchFamily="18" charset="0"/>
                <a:cs typeface="Times New Roman" panose="02020603050405020304" pitchFamily="18" charset="0"/>
              </a:rPr>
              <a:t>qtr</a:t>
            </a:r>
            <a:r>
              <a:rPr lang="en-US" sz="2000" dirty="0">
                <a:solidFill>
                  <a:srgbClr val="000000"/>
                </a:solidFill>
                <a:ea typeface="Times New Roman" panose="02020603050405020304" pitchFamily="18" charset="0"/>
                <a:cs typeface="Times New Roman" panose="02020603050405020304" pitchFamily="18" charset="0"/>
              </a:rPr>
              <a:t>/’</a:t>
            </a:r>
            <a:r>
              <a:rPr lang="en-US" sz="2000" dirty="0" err="1">
                <a:solidFill>
                  <a:srgbClr val="000000"/>
                </a:solidFill>
                <a:ea typeface="Times New Roman" panose="02020603050405020304" pitchFamily="18" charset="0"/>
                <a:cs typeface="Times New Roman" panose="02020603050405020304" pitchFamily="18" charset="0"/>
              </a:rPr>
              <a:t>ee</a:t>
            </a:r>
            <a:r>
              <a:rPr lang="en-US" sz="2000" dirty="0">
                <a:solidFill>
                  <a:srgbClr val="000000"/>
                </a:solidFill>
                <a:ea typeface="Times New Roman" panose="02020603050405020304" pitchFamily="18" charset="0"/>
                <a:cs typeface="Times New Roman" panose="02020603050405020304" pitchFamily="18" charset="0"/>
              </a:rPr>
              <a:t>)                                 $    10,000</a:t>
            </a:r>
          </a:p>
          <a:p>
            <a:pPr marL="0" indent="0">
              <a:spcBef>
                <a:spcPts val="300"/>
              </a:spcBef>
              <a:buNone/>
            </a:pPr>
            <a:r>
              <a:rPr lang="en-US" sz="2000" dirty="0">
                <a:solidFill>
                  <a:srgbClr val="000000"/>
                </a:solidFill>
                <a:ea typeface="Calibri" panose="020F0502020204030204" pitchFamily="34" charset="0"/>
                <a:cs typeface="Times New Roman" panose="02020603050405020304" pitchFamily="18" charset="0"/>
              </a:rPr>
              <a:t>1Q 2021 ERC re: Susie ($10,000 x 70% rate)                                $      7,000</a:t>
            </a:r>
            <a:endParaRPr lang="en-US" sz="2000" dirty="0">
              <a:ea typeface="Calibri" panose="020F0502020204030204" pitchFamily="34" charset="0"/>
              <a:cs typeface="Times New Roman" panose="02020603050405020304" pitchFamily="18" charset="0"/>
            </a:endParaRPr>
          </a:p>
          <a:p>
            <a:pPr marL="0" indent="0">
              <a:spcBef>
                <a:spcPts val="300"/>
              </a:spcBef>
              <a:buNone/>
            </a:pPr>
            <a:endParaRPr lang="en-US" sz="800" dirty="0">
              <a:ea typeface="Calibri" panose="020F0502020204030204" pitchFamily="34" charset="0"/>
              <a:cs typeface="Times New Roman" panose="02020603050405020304" pitchFamily="18" charset="0"/>
            </a:endParaRPr>
          </a:p>
          <a:p>
            <a:pPr>
              <a:spcBef>
                <a:spcPts val="300"/>
              </a:spcBef>
              <a:buAutoNum type="arabicPeriod"/>
            </a:pPr>
            <a:r>
              <a:rPr lang="en-US" sz="1800" dirty="0">
                <a:solidFill>
                  <a:srgbClr val="000000"/>
                </a:solidFill>
                <a:ea typeface="Times New Roman" panose="02020603050405020304" pitchFamily="18" charset="0"/>
                <a:cs typeface="Times New Roman" panose="02020603050405020304" pitchFamily="18" charset="0"/>
              </a:rPr>
              <a:t>Compute for each employee for qtr. Total of all '</a:t>
            </a:r>
            <a:r>
              <a:rPr lang="en-US" sz="1800" dirty="0" err="1">
                <a:solidFill>
                  <a:srgbClr val="000000"/>
                </a:solidFill>
                <a:ea typeface="Times New Roman" panose="02020603050405020304" pitchFamily="18" charset="0"/>
                <a:cs typeface="Times New Roman" panose="02020603050405020304" pitchFamily="18" charset="0"/>
              </a:rPr>
              <a:t>ees</a:t>
            </a:r>
            <a:r>
              <a:rPr lang="en-US" sz="1800" dirty="0">
                <a:solidFill>
                  <a:srgbClr val="000000"/>
                </a:solidFill>
                <a:ea typeface="Times New Roman" panose="02020603050405020304" pitchFamily="18" charset="0"/>
                <a:cs typeface="Times New Roman" panose="02020603050405020304" pitchFamily="18" charset="0"/>
              </a:rPr>
              <a:t> is total ERC for the quarter for the business.</a:t>
            </a:r>
          </a:p>
          <a:p>
            <a:pPr>
              <a:spcBef>
                <a:spcPts val="300"/>
              </a:spcBef>
              <a:buAutoNum type="arabicPeriod"/>
            </a:pPr>
            <a:r>
              <a:rPr lang="en-US" sz="1800" dirty="0">
                <a:solidFill>
                  <a:srgbClr val="000000"/>
                </a:solidFill>
                <a:ea typeface="Times New Roman" panose="02020603050405020304" pitchFamily="18" charset="0"/>
                <a:cs typeface="Times New Roman" panose="02020603050405020304" pitchFamily="18" charset="0"/>
              </a:rPr>
              <a:t>For 2021, each quarter stands alone. E.g., for 2Q 2021, repeat above process from scratch.</a:t>
            </a:r>
          </a:p>
          <a:p>
            <a:pPr>
              <a:spcBef>
                <a:spcPts val="300"/>
              </a:spcBef>
              <a:buAutoNum type="arabicPeriod"/>
            </a:pPr>
            <a:r>
              <a:rPr lang="en-US" sz="1800" dirty="0">
                <a:solidFill>
                  <a:srgbClr val="000000"/>
                </a:solidFill>
                <a:ea typeface="Calibri" panose="020F0502020204030204" pitchFamily="34" charset="0"/>
                <a:cs typeface="Times New Roman" panose="02020603050405020304" pitchFamily="18" charset="0"/>
              </a:rPr>
              <a:t>Fo</a:t>
            </a:r>
            <a:r>
              <a:rPr lang="en-US" sz="1800" dirty="0">
                <a:solidFill>
                  <a:srgbClr val="000000"/>
                </a:solidFill>
                <a:ea typeface="Times New Roman" panose="02020603050405020304" pitchFamily="18" charset="0"/>
                <a:cs typeface="Times New Roman" panose="02020603050405020304" pitchFamily="18" charset="0"/>
              </a:rPr>
              <a:t>r 4Q 2021, ERC only available if recovery startup business (RSB)</a:t>
            </a:r>
          </a:p>
          <a:p>
            <a:pPr>
              <a:spcBef>
                <a:spcPts val="300"/>
              </a:spcBef>
              <a:buAutoNum type="arabicPeriod"/>
            </a:pPr>
            <a:r>
              <a:rPr lang="en-US" sz="1800" dirty="0">
                <a:solidFill>
                  <a:srgbClr val="000000"/>
                </a:solidFill>
                <a:ea typeface="Calibri" panose="020F0502020204030204" pitchFamily="34" charset="0"/>
                <a:cs typeface="Times New Roman" panose="02020603050405020304" pitchFamily="18" charset="0"/>
              </a:rPr>
              <a:t>F</a:t>
            </a:r>
            <a:r>
              <a:rPr lang="en-US" sz="1800" dirty="0">
                <a:solidFill>
                  <a:srgbClr val="000000"/>
                </a:solidFill>
                <a:ea typeface="Times New Roman" panose="02020603050405020304" pitchFamily="18" charset="0"/>
                <a:cs typeface="Times New Roman" panose="02020603050405020304" pitchFamily="18" charset="0"/>
              </a:rPr>
              <a:t>or 3Q 2021 and 4Q 2021, ERC limited to $50,000 total/</a:t>
            </a:r>
            <a:r>
              <a:rPr lang="en-US" sz="1800" dirty="0" err="1">
                <a:solidFill>
                  <a:srgbClr val="000000"/>
                </a:solidFill>
                <a:ea typeface="Times New Roman" panose="02020603050405020304" pitchFamily="18" charset="0"/>
                <a:cs typeface="Times New Roman" panose="02020603050405020304" pitchFamily="18" charset="0"/>
              </a:rPr>
              <a:t>qtr</a:t>
            </a:r>
            <a:r>
              <a:rPr lang="en-US" sz="1800" dirty="0">
                <a:solidFill>
                  <a:srgbClr val="000000"/>
                </a:solidFill>
                <a:ea typeface="Times New Roman" panose="02020603050405020304" pitchFamily="18" charset="0"/>
                <a:cs typeface="Times New Roman" panose="02020603050405020304" pitchFamily="18" charset="0"/>
              </a:rPr>
              <a:t> for a RSB (for entire business)</a:t>
            </a:r>
            <a:endParaRPr lang="en-US" sz="1800" dirty="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67F8705-D88E-2744-868E-0E9EBA1838A9}"/>
              </a:ext>
            </a:extLst>
          </p:cNvPr>
          <p:cNvSpPr>
            <a:spLocks noGrp="1"/>
          </p:cNvSpPr>
          <p:nvPr>
            <p:ph type="sldNum" sz="quarter" idx="12"/>
          </p:nvPr>
        </p:nvSpPr>
        <p:spPr/>
        <p:txBody>
          <a:bodyPr/>
          <a:lstStyle/>
          <a:p>
            <a:fld id="{AC2F4551-78D6-D543-A22A-97E5D94F7029}" type="slidenum">
              <a:rPr lang="en-US" smtClean="0"/>
              <a:t>126</a:t>
            </a:fld>
            <a:endParaRPr lang="en-US"/>
          </a:p>
        </p:txBody>
      </p:sp>
      <p:pic>
        <p:nvPicPr>
          <p:cNvPr id="4" name="Picture 3">
            <a:extLst>
              <a:ext uri="{FF2B5EF4-FFF2-40B4-BE49-F238E27FC236}">
                <a16:creationId xmlns:a16="http://schemas.microsoft.com/office/drawing/2014/main" id="{3A935351-BEC5-D0F3-52CA-D9D849385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9378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Congress</a:t>
            </a:r>
            <a:br>
              <a:rPr lang="en-US" sz="3200" dirty="0"/>
            </a:br>
            <a:r>
              <a:rPr lang="en-US" sz="3200" dirty="0"/>
              <a:t>and 4Q 2021 ERC </a:t>
            </a:r>
          </a:p>
        </p:txBody>
      </p:sp>
      <p:pic>
        <p:nvPicPr>
          <p:cNvPr id="7" name="Content Placeholder 6" descr="BreadChainsaw.jpg"/>
          <p:cNvPicPr>
            <a:picLocks noGrp="1" noChangeAspect="1"/>
          </p:cNvPicPr>
          <p:nvPr>
            <p:ph idx="1"/>
          </p:nvPr>
        </p:nvPicPr>
        <p:blipFill>
          <a:blip r:embed="rId2">
            <a:extLst>
              <a:ext uri="{28A0092B-C50C-407E-A947-70E740481C1C}">
                <a14:useLocalDpi xmlns:a14="http://schemas.microsoft.com/office/drawing/2010/main" val="0"/>
              </a:ext>
            </a:extLst>
          </a:blip>
          <a:srcRect l="-10516" r="-10516"/>
          <a:stretch>
            <a:fillRect/>
          </a:stretch>
        </p:blipFill>
        <p:spPr/>
      </p:pic>
      <p:sp>
        <p:nvSpPr>
          <p:cNvPr id="6" name="Slide Number Placeholder 5">
            <a:extLst>
              <a:ext uri="{FF2B5EF4-FFF2-40B4-BE49-F238E27FC236}">
                <a16:creationId xmlns:a16="http://schemas.microsoft.com/office/drawing/2014/main" id="{0D7341A1-CF93-114B-A126-07DA9F9B7266}"/>
              </a:ext>
            </a:extLst>
          </p:cNvPr>
          <p:cNvSpPr>
            <a:spLocks noGrp="1"/>
          </p:cNvSpPr>
          <p:nvPr>
            <p:ph type="sldNum" sz="quarter" idx="12"/>
          </p:nvPr>
        </p:nvSpPr>
        <p:spPr/>
        <p:txBody>
          <a:bodyPr/>
          <a:lstStyle/>
          <a:p>
            <a:fld id="{54AAE21D-1E9D-1047-BD42-883DA1A9BFEE}" type="slidenum">
              <a:rPr lang="en-US" smtClean="0"/>
              <a:t>127</a:t>
            </a:fld>
            <a:endParaRPr lang="en-US"/>
          </a:p>
        </p:txBody>
      </p:sp>
      <p:pic>
        <p:nvPicPr>
          <p:cNvPr id="3" name="Picture 2">
            <a:extLst>
              <a:ext uri="{FF2B5EF4-FFF2-40B4-BE49-F238E27FC236}">
                <a16:creationId xmlns:a16="http://schemas.microsoft.com/office/drawing/2014/main" id="{1FF949B8-742D-C603-F415-9B6D79A8D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28396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Infrastructure Act </a:t>
            </a:r>
            <a:br>
              <a:rPr lang="en-US" sz="3200" dirty="0"/>
            </a:br>
            <a:r>
              <a:rPr lang="en-US" sz="3200" dirty="0"/>
              <a:t> Mostly Eliminates 4Q 2021 ERC</a:t>
            </a:r>
          </a:p>
        </p:txBody>
      </p:sp>
      <p:sp>
        <p:nvSpPr>
          <p:cNvPr id="8" name="Content Placeholder 7"/>
          <p:cNvSpPr>
            <a:spLocks noGrp="1"/>
          </p:cNvSpPr>
          <p:nvPr>
            <p:ph idx="1"/>
          </p:nvPr>
        </p:nvSpPr>
        <p:spPr/>
        <p:txBody>
          <a:bodyPr>
            <a:normAutofit/>
          </a:bodyPr>
          <a:lstStyle/>
          <a:p>
            <a:r>
              <a:rPr lang="en-US" sz="2400" dirty="0"/>
              <a:t>Senate Infrastructure Bill </a:t>
            </a:r>
            <a:r>
              <a:rPr lang="en-US" sz="2000" dirty="0"/>
              <a:t>(H.R. 3684, Infrastructure Investment and Jobs Act, Division H, Title V1, §80604 (11/15/21))</a:t>
            </a:r>
            <a:r>
              <a:rPr lang="en-US" sz="2400" dirty="0"/>
              <a:t> eliminates most of 4Q 2021 </a:t>
            </a:r>
            <a:r>
              <a:rPr lang="en-US" sz="2400" dirty="0" err="1"/>
              <a:t>Covid</a:t>
            </a:r>
            <a:r>
              <a:rPr lang="en-US" sz="2400" dirty="0"/>
              <a:t> ERC </a:t>
            </a:r>
          </a:p>
          <a:p>
            <a:pPr marL="457200" indent="-457200">
              <a:buAutoNum type="arabicPeriod"/>
            </a:pPr>
            <a:r>
              <a:rPr lang="en-US" sz="2000" dirty="0"/>
              <a:t>Cuts away 4Q 2021 (except for recovery startup businesses) and leaves 1Q 2020 through 3Q 2021 general ERC on table</a:t>
            </a:r>
          </a:p>
          <a:p>
            <a:pPr marL="457200" indent="-457200">
              <a:buAutoNum type="arabicPeriod"/>
            </a:pPr>
            <a:r>
              <a:rPr lang="en-US" sz="2000" dirty="0"/>
              <a:t>Does not accelerate statute of limitations for applying for ERC for any qualifying quarter    </a:t>
            </a:r>
          </a:p>
        </p:txBody>
      </p:sp>
      <p:sp>
        <p:nvSpPr>
          <p:cNvPr id="6" name="Slide Number Placeholder 5">
            <a:extLst>
              <a:ext uri="{FF2B5EF4-FFF2-40B4-BE49-F238E27FC236}">
                <a16:creationId xmlns:a16="http://schemas.microsoft.com/office/drawing/2014/main" id="{FA718668-A229-7240-9034-7BE6B99966B0}"/>
              </a:ext>
            </a:extLst>
          </p:cNvPr>
          <p:cNvSpPr>
            <a:spLocks noGrp="1"/>
          </p:cNvSpPr>
          <p:nvPr>
            <p:ph type="sldNum" sz="quarter" idx="12"/>
          </p:nvPr>
        </p:nvSpPr>
        <p:spPr/>
        <p:txBody>
          <a:bodyPr/>
          <a:lstStyle/>
          <a:p>
            <a:fld id="{54AAE21D-1E9D-1047-BD42-883DA1A9BFEE}" type="slidenum">
              <a:rPr lang="en-US" smtClean="0"/>
              <a:t>128</a:t>
            </a:fld>
            <a:endParaRPr lang="en-US"/>
          </a:p>
        </p:txBody>
      </p:sp>
      <p:pic>
        <p:nvPicPr>
          <p:cNvPr id="3" name="Picture 2">
            <a:extLst>
              <a:ext uri="{FF2B5EF4-FFF2-40B4-BE49-F238E27FC236}">
                <a16:creationId xmlns:a16="http://schemas.microsoft.com/office/drawing/2014/main" id="{17C09FA6-80A0-D5F4-930B-CFF88455A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64782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(After Infrastructure Act)</a:t>
            </a:r>
            <a:br>
              <a:rPr lang="en-US" sz="3200" dirty="0"/>
            </a:br>
            <a:r>
              <a:rPr lang="en-US" sz="3200" dirty="0"/>
              <a:t>Basic Example</a:t>
            </a:r>
          </a:p>
        </p:txBody>
      </p:sp>
      <p:sp>
        <p:nvSpPr>
          <p:cNvPr id="3" name="Content Placeholder 2"/>
          <p:cNvSpPr>
            <a:spLocks noGrp="1"/>
          </p:cNvSpPr>
          <p:nvPr>
            <p:ph idx="1"/>
          </p:nvPr>
        </p:nvSpPr>
        <p:spPr/>
        <p:txBody>
          <a:bodyPr>
            <a:normAutofit fontScale="92500" lnSpcReduction="20000"/>
          </a:bodyPr>
          <a:lstStyle/>
          <a:p>
            <a:r>
              <a:rPr lang="en-US" sz="2000" dirty="0"/>
              <a:t>ABC Co. has 10 employees. Each employee earns $40,000. Gross receipts dropped 55% for each quarter in 2020 (from 2019), and dropped 30% for each </a:t>
            </a:r>
            <a:r>
              <a:rPr lang="en-US" sz="2000" dirty="0" err="1"/>
              <a:t>qtr</a:t>
            </a:r>
            <a:r>
              <a:rPr lang="en-US" sz="2000" dirty="0"/>
              <a:t> in 2021 (from 2019).</a:t>
            </a:r>
          </a:p>
          <a:p>
            <a:pPr marL="0" indent="0">
              <a:buNone/>
            </a:pPr>
            <a:endParaRPr lang="en-US" sz="900" dirty="0"/>
          </a:p>
          <a:p>
            <a:pPr marL="457200" indent="-457200">
              <a:buAutoNum type="arabicPeriod"/>
            </a:pPr>
            <a:r>
              <a:rPr lang="en-US" sz="2000" dirty="0"/>
              <a:t>2020: Assuming no competing PPP loan, ERC = $50,000. [Computation: For each employee, wages of $10,000/</a:t>
            </a:r>
            <a:r>
              <a:rPr lang="en-US" sz="2000" dirty="0" err="1"/>
              <a:t>yr</a:t>
            </a:r>
            <a:r>
              <a:rPr lang="en-US" sz="2000" dirty="0"/>
              <a:t> x 50% credit rate = $5,000. 10 employees x $5,000 = $50,000.] </a:t>
            </a:r>
          </a:p>
          <a:p>
            <a:pPr marL="457200" indent="-457200">
              <a:buFont typeface="Arial"/>
              <a:buAutoNum type="arabicPeriod"/>
            </a:pPr>
            <a:r>
              <a:rPr lang="en-US" sz="2000" dirty="0"/>
              <a:t>2021: Assuming no competing PPP loan, ERC = $140,000. [Computation: </a:t>
            </a:r>
          </a:p>
          <a:p>
            <a:pPr marL="457200" indent="-457200">
              <a:buAutoNum type="alphaLcPeriod"/>
            </a:pPr>
            <a:r>
              <a:rPr lang="en-US" sz="2000" dirty="0">
                <a:solidFill>
                  <a:srgbClr val="008000"/>
                </a:solidFill>
              </a:rPr>
              <a:t>Pre-Rescue Act: For each employee, wages of $10,000/</a:t>
            </a:r>
            <a:r>
              <a:rPr lang="en-US" sz="2000" dirty="0" err="1">
                <a:solidFill>
                  <a:srgbClr val="008000"/>
                </a:solidFill>
              </a:rPr>
              <a:t>qtr</a:t>
            </a:r>
            <a:r>
              <a:rPr lang="en-US" sz="2000" dirty="0">
                <a:solidFill>
                  <a:srgbClr val="008000"/>
                </a:solidFill>
              </a:rPr>
              <a:t> x 2 </a:t>
            </a:r>
            <a:r>
              <a:rPr lang="en-US" sz="2000" dirty="0" err="1">
                <a:solidFill>
                  <a:srgbClr val="008000"/>
                </a:solidFill>
              </a:rPr>
              <a:t>qtrs</a:t>
            </a:r>
            <a:r>
              <a:rPr lang="en-US" sz="2000" dirty="0">
                <a:solidFill>
                  <a:srgbClr val="008000"/>
                </a:solidFill>
              </a:rPr>
              <a:t> x 70% credit rate = $14,000. 10 employees x $14,000 = $140,000. </a:t>
            </a:r>
          </a:p>
          <a:p>
            <a:pPr marL="457200" indent="-457200">
              <a:buAutoNum type="alphaLcPeriod"/>
            </a:pPr>
            <a:r>
              <a:rPr lang="en-US" sz="2000" dirty="0">
                <a:solidFill>
                  <a:srgbClr val="FF0000"/>
                </a:solidFill>
              </a:rPr>
              <a:t>Wages of $10,000/</a:t>
            </a:r>
            <a:r>
              <a:rPr lang="en-US" sz="2000" dirty="0" err="1">
                <a:solidFill>
                  <a:srgbClr val="FF0000"/>
                </a:solidFill>
              </a:rPr>
              <a:t>qtr</a:t>
            </a:r>
            <a:r>
              <a:rPr lang="en-US" sz="2000" dirty="0">
                <a:solidFill>
                  <a:srgbClr val="FF0000"/>
                </a:solidFill>
              </a:rPr>
              <a:t> x 3 (generally not 4) </a:t>
            </a:r>
            <a:r>
              <a:rPr lang="en-US" sz="2000" dirty="0" err="1">
                <a:solidFill>
                  <a:srgbClr val="FF0000"/>
                </a:solidFill>
              </a:rPr>
              <a:t>qtrs</a:t>
            </a:r>
            <a:r>
              <a:rPr lang="en-US" sz="2000" dirty="0">
                <a:solidFill>
                  <a:srgbClr val="FF0000"/>
                </a:solidFill>
              </a:rPr>
              <a:t> x 70% credit rate = $21,000. 10 employees x $21,000 = $210,000.]* (not RSB)</a:t>
            </a:r>
            <a:endParaRPr lang="en-US" sz="800" dirty="0"/>
          </a:p>
          <a:p>
            <a:pPr marL="457200" indent="-457200">
              <a:buAutoNum type="arabicPeriod" startAt="3"/>
            </a:pPr>
            <a:r>
              <a:rPr lang="en-US" sz="2000" dirty="0"/>
              <a:t>Even if received PPP loan, if plenty of wages to go around, may get full ERC and also full PPP forgiveness</a:t>
            </a:r>
          </a:p>
          <a:p>
            <a:pPr marL="0" indent="0">
              <a:buNone/>
            </a:pPr>
            <a:endParaRPr lang="en-US" sz="900" dirty="0"/>
          </a:p>
          <a:p>
            <a:pPr marL="0" indent="0">
              <a:buNone/>
            </a:pPr>
            <a:r>
              <a:rPr lang="en-US" sz="2000" dirty="0">
                <a:solidFill>
                  <a:srgbClr val="FF0000"/>
                </a:solidFill>
              </a:rPr>
              <a:t>*  Infrastructure Bill </a:t>
            </a:r>
            <a:r>
              <a:rPr lang="en-US" sz="1900" dirty="0">
                <a:solidFill>
                  <a:srgbClr val="FF0000"/>
                </a:solidFill>
              </a:rPr>
              <a:t>(HR 3684, §80604, signed into law on 11/15/21)</a:t>
            </a:r>
            <a:r>
              <a:rPr lang="en-US" sz="2000" dirty="0">
                <a:solidFill>
                  <a:srgbClr val="FF0000"/>
                </a:solidFill>
              </a:rPr>
              <a:t>, eliminates ERC for 4Q 2021, except for recovery startup businesses (RSBs) (business began after 02/15/20 and &lt; $1M historical average annual gross receipts)  </a:t>
            </a:r>
          </a:p>
        </p:txBody>
      </p:sp>
      <p:sp>
        <p:nvSpPr>
          <p:cNvPr id="7" name="Slide Number Placeholder 6">
            <a:extLst>
              <a:ext uri="{FF2B5EF4-FFF2-40B4-BE49-F238E27FC236}">
                <a16:creationId xmlns:a16="http://schemas.microsoft.com/office/drawing/2014/main" id="{084AA6C0-8E82-304C-9762-37547F5462A5}"/>
              </a:ext>
            </a:extLst>
          </p:cNvPr>
          <p:cNvSpPr>
            <a:spLocks noGrp="1"/>
          </p:cNvSpPr>
          <p:nvPr>
            <p:ph type="sldNum" sz="quarter" idx="12"/>
          </p:nvPr>
        </p:nvSpPr>
        <p:spPr/>
        <p:txBody>
          <a:bodyPr/>
          <a:lstStyle/>
          <a:p>
            <a:fld id="{54AAE21D-1E9D-1047-BD42-883DA1A9BFEE}" type="slidenum">
              <a:rPr lang="en-US" smtClean="0"/>
              <a:t>129</a:t>
            </a:fld>
            <a:endParaRPr lang="en-US"/>
          </a:p>
        </p:txBody>
      </p:sp>
      <p:pic>
        <p:nvPicPr>
          <p:cNvPr id="4" name="Picture 3">
            <a:extLst>
              <a:ext uri="{FF2B5EF4-FFF2-40B4-BE49-F238E27FC236}">
                <a16:creationId xmlns:a16="http://schemas.microsoft.com/office/drawing/2014/main" id="{8E626FCF-A0A0-5AC6-A179-699DE5A74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871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Once Upon a Time</a:t>
            </a:r>
            <a:br>
              <a:rPr lang="en-US" sz="3200" dirty="0"/>
            </a:br>
            <a:r>
              <a:rPr lang="en-US" sz="3200" dirty="0" err="1"/>
              <a:t>Covid</a:t>
            </a:r>
            <a:r>
              <a:rPr lang="en-US" sz="3200" dirty="0"/>
              <a:t> Employee Retention Credit (ERC)</a:t>
            </a:r>
          </a:p>
        </p:txBody>
      </p:sp>
      <p:sp>
        <p:nvSpPr>
          <p:cNvPr id="3" name="Content Placeholder 2"/>
          <p:cNvSpPr>
            <a:spLocks noGrp="1"/>
          </p:cNvSpPr>
          <p:nvPr>
            <p:ph idx="1"/>
          </p:nvPr>
        </p:nvSpPr>
        <p:spPr/>
        <p:txBody>
          <a:bodyPr>
            <a:normAutofit/>
          </a:bodyPr>
          <a:lstStyle/>
          <a:p>
            <a:r>
              <a:rPr lang="en-US" sz="2400" dirty="0"/>
              <a:t>Let’s gather round the campfire for a story</a:t>
            </a:r>
          </a:p>
          <a:p>
            <a:pPr marL="457200" indent="-457200">
              <a:buAutoNum type="arabicPeriod"/>
            </a:pPr>
            <a:r>
              <a:rPr lang="en-US" sz="2400" dirty="0"/>
              <a:t>In late 2019 and early January 2020, America was more or less doing its own thing and not hunkering down to defend against a worldwide pandemic</a:t>
            </a:r>
          </a:p>
          <a:p>
            <a:pPr marL="457200" indent="-457200">
              <a:buAutoNum type="arabicPeriod"/>
            </a:pPr>
            <a:r>
              <a:rPr lang="en-US" sz="2400" dirty="0"/>
              <a:t>In January or February or so of 2020, the </a:t>
            </a:r>
            <a:r>
              <a:rPr lang="en-US" sz="2400" dirty="0" err="1"/>
              <a:t>Covid</a:t>
            </a:r>
            <a:r>
              <a:rPr lang="en-US" sz="2400" dirty="0"/>
              <a:t> virus hit America </a:t>
            </a:r>
            <a:r>
              <a:rPr lang="en-US" sz="2000" dirty="0"/>
              <a:t>(and the world)</a:t>
            </a:r>
          </a:p>
          <a:p>
            <a:pPr marL="457200" indent="-457200">
              <a:buAutoNum type="arabicPeriod"/>
            </a:pPr>
            <a:r>
              <a:rPr lang="en-US" sz="2400" dirty="0"/>
              <a:t>In response, people stopped going out and about and became increasingly isolated in an effort to reduce exposure </a:t>
            </a:r>
          </a:p>
          <a:p>
            <a:pPr marL="457200" indent="-457200">
              <a:buAutoNum type="arabicPeriod"/>
            </a:pPr>
            <a:r>
              <a:rPr lang="en-US" sz="2400" dirty="0"/>
              <a:t>(It followed that) most state and local governments restricted the movement of people and locked down or limited the operation of many businesses  </a:t>
            </a:r>
          </a:p>
        </p:txBody>
      </p:sp>
      <p:sp>
        <p:nvSpPr>
          <p:cNvPr id="7" name="Slide Number Placeholder 6">
            <a:extLst>
              <a:ext uri="{FF2B5EF4-FFF2-40B4-BE49-F238E27FC236}">
                <a16:creationId xmlns:a16="http://schemas.microsoft.com/office/drawing/2014/main" id="{F6329A58-2124-274C-8E25-1840CC7B6DA0}"/>
              </a:ext>
            </a:extLst>
          </p:cNvPr>
          <p:cNvSpPr>
            <a:spLocks noGrp="1"/>
          </p:cNvSpPr>
          <p:nvPr>
            <p:ph type="sldNum" sz="quarter" idx="12"/>
          </p:nvPr>
        </p:nvSpPr>
        <p:spPr/>
        <p:txBody>
          <a:bodyPr/>
          <a:lstStyle/>
          <a:p>
            <a:fld id="{54AAE21D-1E9D-1047-BD42-883DA1A9BFEE}" type="slidenum">
              <a:rPr lang="en-US" smtClean="0"/>
              <a:t>13</a:t>
            </a:fld>
            <a:endParaRPr lang="en-US"/>
          </a:p>
        </p:txBody>
      </p:sp>
      <p:pic>
        <p:nvPicPr>
          <p:cNvPr id="4" name="Picture 3">
            <a:extLst>
              <a:ext uri="{FF2B5EF4-FFF2-40B4-BE49-F238E27FC236}">
                <a16:creationId xmlns:a16="http://schemas.microsoft.com/office/drawing/2014/main" id="{72351AA8-CD88-AA63-E3CE-64E6842F3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919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How to Fix 4Q Repeal Problems?</a:t>
            </a:r>
          </a:p>
        </p:txBody>
      </p:sp>
      <p:sp>
        <p:nvSpPr>
          <p:cNvPr id="3" name="Content Placeholder 2"/>
          <p:cNvSpPr>
            <a:spLocks noGrp="1"/>
          </p:cNvSpPr>
          <p:nvPr>
            <p:ph idx="1"/>
          </p:nvPr>
        </p:nvSpPr>
        <p:spPr/>
        <p:txBody>
          <a:bodyPr>
            <a:normAutofit/>
          </a:bodyPr>
          <a:lstStyle/>
          <a:p>
            <a:r>
              <a:rPr lang="en-US" sz="2400" dirty="0"/>
              <a:t>In response to Congress’ repeal of ERC for 4Q 2021 for most businesses, what does a business do now that (in reliance on the promise of 4Q ERC) refrained from making 4Q 2021 employment tax deposits?  </a:t>
            </a:r>
            <a:r>
              <a:rPr lang="en-US" sz="2000" dirty="0"/>
              <a:t>(Notice 2021-65 (12/06/21))</a:t>
            </a:r>
            <a:endParaRPr lang="en-US" sz="2400" dirty="0"/>
          </a:p>
          <a:p>
            <a:pPr marL="457200" indent="-457200">
              <a:buAutoNum type="arabicPeriod"/>
            </a:pPr>
            <a:r>
              <a:rPr lang="en-US" sz="2000" dirty="0"/>
              <a:t>Employers that are not recovery startup businesses (RSB) and received advance payments (via Form 7200) for 4Q 2021 wages avoid failure to pay penalties if they repay those amounts by due date of 4Q 2021 Form 941 </a:t>
            </a:r>
          </a:p>
        </p:txBody>
      </p:sp>
      <p:sp>
        <p:nvSpPr>
          <p:cNvPr id="7" name="Slide Number Placeholder 6">
            <a:extLst>
              <a:ext uri="{FF2B5EF4-FFF2-40B4-BE49-F238E27FC236}">
                <a16:creationId xmlns:a16="http://schemas.microsoft.com/office/drawing/2014/main" id="{A50F5DF3-B3F8-8844-BE82-43E6D2448F92}"/>
              </a:ext>
            </a:extLst>
          </p:cNvPr>
          <p:cNvSpPr>
            <a:spLocks noGrp="1"/>
          </p:cNvSpPr>
          <p:nvPr>
            <p:ph type="sldNum" sz="quarter" idx="12"/>
          </p:nvPr>
        </p:nvSpPr>
        <p:spPr/>
        <p:txBody>
          <a:bodyPr/>
          <a:lstStyle/>
          <a:p>
            <a:fld id="{54AAE21D-1E9D-1047-BD42-883DA1A9BFEE}" type="slidenum">
              <a:rPr lang="en-US" smtClean="0"/>
              <a:t>130</a:t>
            </a:fld>
            <a:endParaRPr lang="en-US"/>
          </a:p>
        </p:txBody>
      </p:sp>
      <p:pic>
        <p:nvPicPr>
          <p:cNvPr id="4" name="Picture 3">
            <a:extLst>
              <a:ext uri="{FF2B5EF4-FFF2-40B4-BE49-F238E27FC236}">
                <a16:creationId xmlns:a16="http://schemas.microsoft.com/office/drawing/2014/main" id="{2F7FEB03-69A7-2F59-B40A-C32D39CFA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627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How to Fix 4Q Repeal Problems?</a:t>
            </a:r>
          </a:p>
        </p:txBody>
      </p:sp>
      <p:sp>
        <p:nvSpPr>
          <p:cNvPr id="3" name="Content Placeholder 2"/>
          <p:cNvSpPr>
            <a:spLocks noGrp="1"/>
          </p:cNvSpPr>
          <p:nvPr>
            <p:ph idx="1"/>
          </p:nvPr>
        </p:nvSpPr>
        <p:spPr/>
        <p:txBody>
          <a:bodyPr>
            <a:normAutofit/>
          </a:bodyPr>
          <a:lstStyle/>
          <a:p>
            <a:r>
              <a:rPr lang="en-US" sz="2000" dirty="0"/>
              <a:t>(Notice 2021-65 (12/06/21))</a:t>
            </a:r>
            <a:endParaRPr lang="en-US" sz="2400" dirty="0"/>
          </a:p>
          <a:p>
            <a:pPr marL="457200" indent="-457200">
              <a:buAutoNum type="arabicPeriod" startAt="2"/>
            </a:pPr>
            <a:r>
              <a:rPr lang="en-US" sz="2400" dirty="0"/>
              <a:t>No failure to deposit (FTD) penalty for non-RSB employers that reduced deposits on or before 12/20/21, for 4Q 2021 wages in anticipation of ERC if</a:t>
            </a:r>
          </a:p>
          <a:p>
            <a:pPr marL="457200" indent="-457200">
              <a:buAutoNum type="alphaLcPeriod"/>
            </a:pPr>
            <a:r>
              <a:rPr lang="en-US" sz="2000" dirty="0">
                <a:solidFill>
                  <a:srgbClr val="0000FF"/>
                </a:solidFill>
              </a:rPr>
              <a:t>Employer deposits the amounts initially retained </a:t>
            </a:r>
            <a:r>
              <a:rPr lang="en-US" sz="2000" dirty="0"/>
              <a:t>by due date of deposit for wages as if such wages paid by 12/31/21 (regardless of whether ‘</a:t>
            </a:r>
            <a:r>
              <a:rPr lang="en-US" sz="2000" dirty="0" err="1"/>
              <a:t>er</a:t>
            </a:r>
            <a:r>
              <a:rPr lang="en-US" sz="2000" dirty="0"/>
              <a:t> actually pays wages on such date), and</a:t>
            </a:r>
          </a:p>
          <a:p>
            <a:pPr marL="457200" indent="-457200">
              <a:buAutoNum type="alphaLcPeriod"/>
            </a:pPr>
            <a:r>
              <a:rPr lang="en-US" sz="2000" dirty="0">
                <a:solidFill>
                  <a:srgbClr val="008000"/>
                </a:solidFill>
              </a:rPr>
              <a:t>Employer reports tax liability from termination </a:t>
            </a:r>
            <a:r>
              <a:rPr lang="en-US" sz="2000" dirty="0"/>
              <a:t>of ERC on 4Q 2021 Form 941 – Report tax liability associated w/ termination of ERC on:</a:t>
            </a:r>
          </a:p>
          <a:p>
            <a:pPr marL="457200" indent="-457200">
              <a:buAutoNum type="arabicParenR"/>
            </a:pPr>
            <a:r>
              <a:rPr lang="en-US" sz="2000" dirty="0"/>
              <a:t>Form 941, line 16, month 3, or </a:t>
            </a:r>
          </a:p>
          <a:p>
            <a:pPr marL="457200" indent="-457200">
              <a:buAutoNum type="arabicParenR"/>
            </a:pPr>
            <a:r>
              <a:rPr lang="en-US" sz="2000" dirty="0"/>
              <a:t>If a semiweekly schedule depositor, on Schedule B (Form 941) for the applicable day or days in December (month 3) for 4Q 2021  </a:t>
            </a:r>
          </a:p>
        </p:txBody>
      </p:sp>
      <p:sp>
        <p:nvSpPr>
          <p:cNvPr id="7" name="Slide Number Placeholder 6">
            <a:extLst>
              <a:ext uri="{FF2B5EF4-FFF2-40B4-BE49-F238E27FC236}">
                <a16:creationId xmlns:a16="http://schemas.microsoft.com/office/drawing/2014/main" id="{3FA224B6-E70D-8242-A45D-18C78F0A45CD}"/>
              </a:ext>
            </a:extLst>
          </p:cNvPr>
          <p:cNvSpPr>
            <a:spLocks noGrp="1"/>
          </p:cNvSpPr>
          <p:nvPr>
            <p:ph type="sldNum" sz="quarter" idx="12"/>
          </p:nvPr>
        </p:nvSpPr>
        <p:spPr/>
        <p:txBody>
          <a:bodyPr/>
          <a:lstStyle/>
          <a:p>
            <a:fld id="{54AAE21D-1E9D-1047-BD42-883DA1A9BFEE}" type="slidenum">
              <a:rPr lang="en-US" smtClean="0"/>
              <a:t>131</a:t>
            </a:fld>
            <a:endParaRPr lang="en-US"/>
          </a:p>
        </p:txBody>
      </p:sp>
      <p:pic>
        <p:nvPicPr>
          <p:cNvPr id="4" name="Picture 3">
            <a:extLst>
              <a:ext uri="{FF2B5EF4-FFF2-40B4-BE49-F238E27FC236}">
                <a16:creationId xmlns:a16="http://schemas.microsoft.com/office/drawing/2014/main" id="{CBAFCB6A-C392-6EFA-0FA9-1CF7E0D14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1426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Cutting a Path</a:t>
            </a:r>
          </a:p>
        </p:txBody>
      </p:sp>
      <p:pic>
        <p:nvPicPr>
          <p:cNvPr id="7" name="Content Placeholder 6" descr="RoadMountainRidge.jpg"/>
          <p:cNvPicPr>
            <a:picLocks noGrp="1" noChangeAspect="1"/>
          </p:cNvPicPr>
          <p:nvPr>
            <p:ph idx="1"/>
          </p:nvPr>
        </p:nvPicPr>
        <p:blipFill>
          <a:blip r:embed="rId2">
            <a:extLst>
              <a:ext uri="{28A0092B-C50C-407E-A947-70E740481C1C}">
                <a14:useLocalDpi xmlns:a14="http://schemas.microsoft.com/office/drawing/2010/main" val="0"/>
              </a:ext>
            </a:extLst>
          </a:blip>
          <a:srcRect l="-7485" r="-7485"/>
          <a:stretch>
            <a:fillRect/>
          </a:stretch>
        </p:blipFill>
        <p:spPr/>
      </p:pic>
      <p:sp>
        <p:nvSpPr>
          <p:cNvPr id="3" name="Slide Number Placeholder 2">
            <a:extLst>
              <a:ext uri="{FF2B5EF4-FFF2-40B4-BE49-F238E27FC236}">
                <a16:creationId xmlns:a16="http://schemas.microsoft.com/office/drawing/2014/main" id="{0B6F88BE-7456-3349-99D3-01081D060E91}"/>
              </a:ext>
            </a:extLst>
          </p:cNvPr>
          <p:cNvSpPr>
            <a:spLocks noGrp="1"/>
          </p:cNvSpPr>
          <p:nvPr>
            <p:ph type="sldNum" sz="quarter" idx="12"/>
          </p:nvPr>
        </p:nvSpPr>
        <p:spPr/>
        <p:txBody>
          <a:bodyPr/>
          <a:lstStyle/>
          <a:p>
            <a:fld id="{54AAE21D-1E9D-1047-BD42-883DA1A9BFEE}" type="slidenum">
              <a:rPr lang="en-US" smtClean="0"/>
              <a:t>132</a:t>
            </a:fld>
            <a:endParaRPr lang="en-US"/>
          </a:p>
        </p:txBody>
      </p:sp>
      <p:pic>
        <p:nvPicPr>
          <p:cNvPr id="4" name="Picture 3">
            <a:extLst>
              <a:ext uri="{FF2B5EF4-FFF2-40B4-BE49-F238E27FC236}">
                <a16:creationId xmlns:a16="http://schemas.microsoft.com/office/drawing/2014/main" id="{131D48A7-B384-95DA-267F-61C42A207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5584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How and When to Apply </a:t>
            </a:r>
            <a:r>
              <a:rPr lang="en-US" sz="2800" dirty="0"/>
              <a:t>(File) </a:t>
            </a:r>
            <a:r>
              <a:rPr lang="en-US" sz="3200" dirty="0"/>
              <a:t>for ERC?</a:t>
            </a:r>
          </a:p>
        </p:txBody>
      </p:sp>
      <p:sp>
        <p:nvSpPr>
          <p:cNvPr id="3" name="Content Placeholder 2"/>
          <p:cNvSpPr>
            <a:spLocks noGrp="1"/>
          </p:cNvSpPr>
          <p:nvPr>
            <p:ph idx="1"/>
          </p:nvPr>
        </p:nvSpPr>
        <p:spPr/>
        <p:txBody>
          <a:bodyPr>
            <a:normAutofit/>
          </a:bodyPr>
          <a:lstStyle/>
          <a:p>
            <a:r>
              <a:rPr lang="en-US" sz="2800" dirty="0"/>
              <a:t>Question 6: How to apply (file) for ERC?</a:t>
            </a:r>
          </a:p>
          <a:p>
            <a:pPr marL="457200" indent="-457200">
              <a:buAutoNum type="arabicPeriod"/>
            </a:pPr>
            <a:r>
              <a:rPr lang="en-US" sz="2400" dirty="0"/>
              <a:t>Apply via the employer’s original federal employment tax return  </a:t>
            </a:r>
            <a:r>
              <a:rPr lang="en-US" sz="2000" dirty="0"/>
              <a:t>(Form 941 for most, Form 943 for agriculture, CT-1 for railroad) (currently, this option is only available for late-filed returns)</a:t>
            </a:r>
          </a:p>
          <a:p>
            <a:pPr marL="457200" indent="-457200">
              <a:buAutoNum type="arabicPeriod"/>
            </a:pPr>
            <a:r>
              <a:rPr lang="en-US" sz="2400" dirty="0"/>
              <a:t>Apply via employer’s amended federal employment tax return if original return prior filed  </a:t>
            </a:r>
            <a:r>
              <a:rPr lang="en-US" sz="2000" dirty="0"/>
              <a:t>(Form 941-X for most, Form 943-X for agriculture, CT-1-X for railroad)   </a:t>
            </a:r>
          </a:p>
        </p:txBody>
      </p:sp>
      <p:sp>
        <p:nvSpPr>
          <p:cNvPr id="7" name="Slide Number Placeholder 6">
            <a:extLst>
              <a:ext uri="{FF2B5EF4-FFF2-40B4-BE49-F238E27FC236}">
                <a16:creationId xmlns:a16="http://schemas.microsoft.com/office/drawing/2014/main" id="{A31D6741-ACE5-0642-9113-AE8146DB54DA}"/>
              </a:ext>
            </a:extLst>
          </p:cNvPr>
          <p:cNvSpPr>
            <a:spLocks noGrp="1"/>
          </p:cNvSpPr>
          <p:nvPr>
            <p:ph type="sldNum" sz="quarter" idx="12"/>
          </p:nvPr>
        </p:nvSpPr>
        <p:spPr/>
        <p:txBody>
          <a:bodyPr/>
          <a:lstStyle/>
          <a:p>
            <a:fld id="{54AAE21D-1E9D-1047-BD42-883DA1A9BFEE}" type="slidenum">
              <a:rPr lang="en-US" smtClean="0"/>
              <a:t>133</a:t>
            </a:fld>
            <a:endParaRPr lang="en-US"/>
          </a:p>
        </p:txBody>
      </p:sp>
      <p:pic>
        <p:nvPicPr>
          <p:cNvPr id="4" name="Picture 3">
            <a:extLst>
              <a:ext uri="{FF2B5EF4-FFF2-40B4-BE49-F238E27FC236}">
                <a16:creationId xmlns:a16="http://schemas.microsoft.com/office/drawing/2014/main" id="{CE48BFD0-AFD5-B793-90F8-CF35F2182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6382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How Much Longer Can I Wait to File for Refund?</a:t>
            </a:r>
          </a:p>
        </p:txBody>
      </p:sp>
      <p:pic>
        <p:nvPicPr>
          <p:cNvPr id="7" name="Content Placeholder 6" descr="Waiting.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3" name="Slide Number Placeholder 2">
            <a:extLst>
              <a:ext uri="{FF2B5EF4-FFF2-40B4-BE49-F238E27FC236}">
                <a16:creationId xmlns:a16="http://schemas.microsoft.com/office/drawing/2014/main" id="{2C18357E-4B23-9947-BDE0-8E442E791B3B}"/>
              </a:ext>
            </a:extLst>
          </p:cNvPr>
          <p:cNvSpPr>
            <a:spLocks noGrp="1"/>
          </p:cNvSpPr>
          <p:nvPr>
            <p:ph type="sldNum" sz="quarter" idx="12"/>
          </p:nvPr>
        </p:nvSpPr>
        <p:spPr/>
        <p:txBody>
          <a:bodyPr/>
          <a:lstStyle/>
          <a:p>
            <a:fld id="{54AAE21D-1E9D-1047-BD42-883DA1A9BFEE}" type="slidenum">
              <a:rPr lang="en-US" smtClean="0"/>
              <a:t>134</a:t>
            </a:fld>
            <a:endParaRPr lang="en-US"/>
          </a:p>
        </p:txBody>
      </p:sp>
      <p:pic>
        <p:nvPicPr>
          <p:cNvPr id="4" name="Picture 3">
            <a:extLst>
              <a:ext uri="{FF2B5EF4-FFF2-40B4-BE49-F238E27FC236}">
                <a16:creationId xmlns:a16="http://schemas.microsoft.com/office/drawing/2014/main" id="{EF9FD1F2-DDB6-F0CB-BB3A-330D214DC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26393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Put the Truth (BS) Meter on</a:t>
            </a:r>
            <a:br>
              <a:rPr lang="en-US" sz="3200" dirty="0"/>
            </a:br>
            <a:r>
              <a:rPr lang="en-US" sz="3200" dirty="0"/>
              <a:t>Outside ERC Solicitor Sales Pitches</a:t>
            </a:r>
          </a:p>
        </p:txBody>
      </p:sp>
      <p:pic>
        <p:nvPicPr>
          <p:cNvPr id="7" name="Content Placeholder 6" descr="BSMeter.png"/>
          <p:cNvPicPr>
            <a:picLocks noGrp="1" noChangeAspect="1"/>
          </p:cNvPicPr>
          <p:nvPr>
            <p:ph idx="1"/>
          </p:nvPr>
        </p:nvPicPr>
        <p:blipFill>
          <a:blip r:embed="rId2">
            <a:extLst>
              <a:ext uri="{28A0092B-C50C-407E-A947-70E740481C1C}">
                <a14:useLocalDpi xmlns:a14="http://schemas.microsoft.com/office/drawing/2010/main" val="0"/>
              </a:ext>
            </a:extLst>
          </a:blip>
          <a:srcRect t="21932" b="21932"/>
          <a:stretch>
            <a:fillRect/>
          </a:stretch>
        </p:blipFill>
        <p:spPr/>
      </p:pic>
      <p:sp>
        <p:nvSpPr>
          <p:cNvPr id="3" name="Slide Number Placeholder 2">
            <a:extLst>
              <a:ext uri="{FF2B5EF4-FFF2-40B4-BE49-F238E27FC236}">
                <a16:creationId xmlns:a16="http://schemas.microsoft.com/office/drawing/2014/main" id="{3AA6B840-A235-154F-8486-2F00F44D5996}"/>
              </a:ext>
            </a:extLst>
          </p:cNvPr>
          <p:cNvSpPr>
            <a:spLocks noGrp="1"/>
          </p:cNvSpPr>
          <p:nvPr>
            <p:ph type="sldNum" sz="quarter" idx="12"/>
          </p:nvPr>
        </p:nvSpPr>
        <p:spPr/>
        <p:txBody>
          <a:bodyPr/>
          <a:lstStyle/>
          <a:p>
            <a:fld id="{54AAE21D-1E9D-1047-BD42-883DA1A9BFEE}" type="slidenum">
              <a:rPr lang="en-US" smtClean="0"/>
              <a:t>135</a:t>
            </a:fld>
            <a:endParaRPr lang="en-US"/>
          </a:p>
        </p:txBody>
      </p:sp>
      <p:pic>
        <p:nvPicPr>
          <p:cNvPr id="4" name="Picture 3">
            <a:extLst>
              <a:ext uri="{FF2B5EF4-FFF2-40B4-BE49-F238E27FC236}">
                <a16:creationId xmlns:a16="http://schemas.microsoft.com/office/drawing/2014/main" id="{135DC8C7-A540-AC76-E078-BDDCE9E50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469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58977867"/>
              </p:ext>
            </p:extLst>
          </p:nvPr>
        </p:nvGraphicFramePr>
        <p:xfrm>
          <a:off x="457200" y="1600200"/>
          <a:ext cx="8229600" cy="3596640"/>
        </p:xfrm>
        <a:graphic>
          <a:graphicData uri="http://schemas.openxmlformats.org/drawingml/2006/table">
            <a:tbl>
              <a:tblPr firstRow="1" bandRow="1">
                <a:tableStyleId>{5C22544A-7EE6-4342-B048-85BDC9FD1C3A}</a:tableStyleId>
              </a:tblPr>
              <a:tblGrid>
                <a:gridCol w="1669578">
                  <a:extLst>
                    <a:ext uri="{9D8B030D-6E8A-4147-A177-3AD203B41FA5}">
                      <a16:colId xmlns:a16="http://schemas.microsoft.com/office/drawing/2014/main" val="20000"/>
                    </a:ext>
                  </a:extLst>
                </a:gridCol>
                <a:gridCol w="2445222">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rowSpan="3">
                  <a:txBody>
                    <a:bodyPr/>
                    <a:lstStyle/>
                    <a:p>
                      <a:pPr algn="ctr"/>
                      <a:r>
                        <a:rPr lang="en-US" dirty="0"/>
                        <a:t>Time limit on applying fo</a:t>
                      </a:r>
                      <a:r>
                        <a:rPr lang="en-US" baseline="0" dirty="0"/>
                        <a:t>r ERC?</a:t>
                      </a:r>
                      <a:endParaRPr lang="en-US" dirty="0"/>
                    </a:p>
                  </a:txBody>
                  <a:tcPr/>
                </a:tc>
                <a:tc>
                  <a:txBody>
                    <a:bodyPr/>
                    <a:lstStyle/>
                    <a:p>
                      <a:pPr algn="ctr"/>
                      <a:r>
                        <a:rPr lang="en-US" dirty="0"/>
                        <a:t>Time is of essence</a:t>
                      </a:r>
                    </a:p>
                  </a:txBody>
                  <a:tcPr/>
                </a:tc>
                <a:tc>
                  <a:txBody>
                    <a:bodyPr/>
                    <a:lstStyle/>
                    <a:p>
                      <a:pPr algn="ctr"/>
                      <a:r>
                        <a:rPr lang="en-US" dirty="0"/>
                        <a:t>Pass</a:t>
                      </a:r>
                    </a:p>
                  </a:txBody>
                  <a:tcPr/>
                </a:tc>
                <a:tc>
                  <a:txBody>
                    <a:bodyPr/>
                    <a:lstStyle/>
                    <a:p>
                      <a:pPr algn="ctr"/>
                      <a:r>
                        <a:rPr lang="en-US" dirty="0"/>
                        <a:t>There is a statute</a:t>
                      </a:r>
                      <a:r>
                        <a:rPr lang="en-US" baseline="0" dirty="0"/>
                        <a:t> of limitations (S/L) to file an ERC claim. 3 years for 1Q 2020 through 4Q 2021*</a:t>
                      </a:r>
                      <a:endParaRPr lang="en-US" dirty="0"/>
                    </a:p>
                  </a:txBody>
                  <a:tcPr/>
                </a:tc>
                <a:extLst>
                  <a:ext uri="{0D108BD9-81ED-4DB2-BD59-A6C34878D82A}">
                    <a16:rowId xmlns:a16="http://schemas.microsoft.com/office/drawing/2014/main" val="10001"/>
                  </a:ext>
                </a:extLst>
              </a:tr>
              <a:tr h="370840">
                <a:tc vMerge="1">
                  <a:txBody>
                    <a:bodyPr/>
                    <a:lstStyle/>
                    <a:p>
                      <a:pPr algn="ctr"/>
                      <a:endParaRPr lang="en-US"/>
                    </a:p>
                  </a:txBody>
                  <a:tcPr/>
                </a:tc>
                <a:tc>
                  <a:txBody>
                    <a:bodyPr/>
                    <a:lstStyle/>
                    <a:p>
                      <a:pPr algn="ctr"/>
                      <a:r>
                        <a:rPr lang="en-US" dirty="0"/>
                        <a:t>The program has technically expired</a:t>
                      </a:r>
                    </a:p>
                  </a:txBody>
                  <a:tcPr/>
                </a:tc>
                <a:tc>
                  <a:txBody>
                    <a:bodyPr/>
                    <a:lstStyle/>
                    <a:p>
                      <a:pPr algn="ctr"/>
                      <a:r>
                        <a:rPr lang="en-US" dirty="0"/>
                        <a:t>Fail</a:t>
                      </a:r>
                    </a:p>
                  </a:txBody>
                  <a:tcPr/>
                </a:tc>
                <a:tc>
                  <a:txBody>
                    <a:bodyPr/>
                    <a:lstStyle/>
                    <a:p>
                      <a:pPr algn="ctr"/>
                      <a:r>
                        <a:rPr lang="en-US" dirty="0"/>
                        <a:t>While wages</a:t>
                      </a:r>
                      <a:r>
                        <a:rPr lang="en-US" baseline="0" dirty="0"/>
                        <a:t> paid after 4Q 2021 do not qualify for ERC, the program remains open until S/L for refund ends</a:t>
                      </a:r>
                      <a:endParaRPr lang="en-US" dirty="0"/>
                    </a:p>
                  </a:txBody>
                  <a:tcPr/>
                </a:tc>
                <a:extLst>
                  <a:ext uri="{0D108BD9-81ED-4DB2-BD59-A6C34878D82A}">
                    <a16:rowId xmlns:a16="http://schemas.microsoft.com/office/drawing/2014/main" val="10002"/>
                  </a:ext>
                </a:extLst>
              </a:tr>
              <a:tr h="370840">
                <a:tc vMerge="1">
                  <a:txBody>
                    <a:bodyPr/>
                    <a:lstStyle/>
                    <a:p>
                      <a:pPr algn="ctr"/>
                      <a:endParaRPr lang="en-US" dirty="0"/>
                    </a:p>
                  </a:txBody>
                  <a:tcPr/>
                </a:tc>
                <a:tc>
                  <a:txBody>
                    <a:bodyPr/>
                    <a:lstStyle/>
                    <a:p>
                      <a:pPr algn="ctr"/>
                      <a:r>
                        <a:rPr lang="en-US" dirty="0"/>
                        <a:t>ERC</a:t>
                      </a:r>
                      <a:r>
                        <a:rPr lang="en-US" baseline="0" dirty="0"/>
                        <a:t> could run out of allocated funds anytime</a:t>
                      </a:r>
                      <a:endParaRPr lang="en-US" dirty="0"/>
                    </a:p>
                  </a:txBody>
                  <a:tcPr/>
                </a:tc>
                <a:tc>
                  <a:txBody>
                    <a:bodyPr/>
                    <a:lstStyle/>
                    <a:p>
                      <a:pPr algn="ctr"/>
                      <a:r>
                        <a:rPr lang="en-US" dirty="0"/>
                        <a:t>Fail</a:t>
                      </a:r>
                    </a:p>
                  </a:txBody>
                  <a:tcPr/>
                </a:tc>
                <a:tc>
                  <a:txBody>
                    <a:bodyPr/>
                    <a:lstStyle/>
                    <a:p>
                      <a:pPr algn="ctr"/>
                      <a:r>
                        <a:rPr lang="en-US" dirty="0"/>
                        <a:t>Assertion is wholly incorrect</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1116941" y="5710019"/>
            <a:ext cx="7147960" cy="369332"/>
          </a:xfrm>
          <a:prstGeom prst="rect">
            <a:avLst/>
          </a:prstGeom>
          <a:noFill/>
        </p:spPr>
        <p:txBody>
          <a:bodyPr wrap="none" rtlCol="0">
            <a:spAutoFit/>
          </a:bodyPr>
          <a:lstStyle/>
          <a:p>
            <a:r>
              <a:rPr lang="en-US" dirty="0"/>
              <a:t>* 3 years after April 15 following close of tax year in which ERC wages paid</a:t>
            </a:r>
          </a:p>
        </p:txBody>
      </p:sp>
      <p:sp>
        <p:nvSpPr>
          <p:cNvPr id="8" name="Slide Number Placeholder 7">
            <a:extLst>
              <a:ext uri="{FF2B5EF4-FFF2-40B4-BE49-F238E27FC236}">
                <a16:creationId xmlns:a16="http://schemas.microsoft.com/office/drawing/2014/main" id="{6A6CB6B5-EA08-704F-B188-59168F0E8C5B}"/>
              </a:ext>
            </a:extLst>
          </p:cNvPr>
          <p:cNvSpPr>
            <a:spLocks noGrp="1"/>
          </p:cNvSpPr>
          <p:nvPr>
            <p:ph type="sldNum" sz="quarter" idx="12"/>
          </p:nvPr>
        </p:nvSpPr>
        <p:spPr/>
        <p:txBody>
          <a:bodyPr/>
          <a:lstStyle/>
          <a:p>
            <a:fld id="{54AAE21D-1E9D-1047-BD42-883DA1A9BFEE}" type="slidenum">
              <a:rPr lang="en-US" smtClean="0"/>
              <a:t>136</a:t>
            </a:fld>
            <a:endParaRPr lang="en-US"/>
          </a:p>
        </p:txBody>
      </p:sp>
      <p:pic>
        <p:nvPicPr>
          <p:cNvPr id="4" name="Picture 3">
            <a:extLst>
              <a:ext uri="{FF2B5EF4-FFF2-40B4-BE49-F238E27FC236}">
                <a16:creationId xmlns:a16="http://schemas.microsoft.com/office/drawing/2014/main" id="{E749C686-A7B4-63FA-9E35-F1CCEB2F7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48699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How and When to Apply </a:t>
            </a:r>
            <a:r>
              <a:rPr lang="en-US" sz="2800" dirty="0"/>
              <a:t>(File) </a:t>
            </a:r>
            <a:r>
              <a:rPr lang="en-US" sz="3200" dirty="0"/>
              <a:t>for ERC?</a:t>
            </a:r>
          </a:p>
        </p:txBody>
      </p:sp>
      <p:sp>
        <p:nvSpPr>
          <p:cNvPr id="3" name="Content Placeholder 2"/>
          <p:cNvSpPr>
            <a:spLocks noGrp="1"/>
          </p:cNvSpPr>
          <p:nvPr>
            <p:ph idx="1"/>
          </p:nvPr>
        </p:nvSpPr>
        <p:spPr/>
        <p:txBody>
          <a:bodyPr>
            <a:normAutofit/>
          </a:bodyPr>
          <a:lstStyle/>
          <a:p>
            <a:r>
              <a:rPr lang="en-US" sz="2800" dirty="0"/>
              <a:t>Question 6: When to apply (file) for ERC?</a:t>
            </a:r>
          </a:p>
          <a:p>
            <a:pPr marL="457200" indent="-457200">
              <a:buAutoNum type="arabicPeriod" startAt="3"/>
            </a:pPr>
            <a:r>
              <a:rPr lang="en-US" sz="2400" dirty="0"/>
              <a:t>Deadline for filing to obtain refund: Within 3 years following April 15 following the relevant tax year </a:t>
            </a:r>
          </a:p>
          <a:p>
            <a:pPr marL="457200" indent="-457200">
              <a:buAutoNum type="alphaLcPeriod"/>
            </a:pPr>
            <a:r>
              <a:rPr lang="en-US" sz="2000" dirty="0"/>
              <a:t>For </a:t>
            </a:r>
            <a:r>
              <a:rPr lang="en-US" sz="2000" dirty="0">
                <a:solidFill>
                  <a:srgbClr val="0000FF"/>
                </a:solidFill>
              </a:rPr>
              <a:t>2020</a:t>
            </a:r>
            <a:r>
              <a:rPr lang="en-US" sz="2000" dirty="0"/>
              <a:t>, </a:t>
            </a:r>
            <a:r>
              <a:rPr lang="en-US" sz="2000" dirty="0">
                <a:solidFill>
                  <a:srgbClr val="0000FF"/>
                </a:solidFill>
              </a:rPr>
              <a:t>last day to file claim </a:t>
            </a:r>
            <a:r>
              <a:rPr lang="en-US" sz="2000" dirty="0"/>
              <a:t>for ERC refund </a:t>
            </a:r>
            <a:r>
              <a:rPr lang="en-US" sz="2000" dirty="0">
                <a:solidFill>
                  <a:srgbClr val="0000FF"/>
                </a:solidFill>
              </a:rPr>
              <a:t>04/15/24*</a:t>
            </a:r>
          </a:p>
          <a:p>
            <a:pPr marL="457200" indent="-457200">
              <a:buFont typeface="Arial"/>
              <a:buAutoNum type="alphaLcPeriod"/>
            </a:pPr>
            <a:r>
              <a:rPr lang="en-US" sz="2000" dirty="0"/>
              <a:t>For </a:t>
            </a:r>
            <a:r>
              <a:rPr lang="en-US" sz="2000" dirty="0">
                <a:solidFill>
                  <a:srgbClr val="008000"/>
                </a:solidFill>
              </a:rPr>
              <a:t>2021, last day to file claim </a:t>
            </a:r>
            <a:r>
              <a:rPr lang="en-US" sz="2000" dirty="0"/>
              <a:t>for ERC refund </a:t>
            </a:r>
            <a:r>
              <a:rPr lang="en-US" sz="2000" dirty="0">
                <a:solidFill>
                  <a:srgbClr val="008000"/>
                </a:solidFill>
              </a:rPr>
              <a:t>04/15/25*</a:t>
            </a:r>
          </a:p>
          <a:p>
            <a:pPr marL="457200" indent="-457200">
              <a:buFont typeface="Arial"/>
              <a:buAutoNum type="alphaLcPeriod"/>
            </a:pPr>
            <a:r>
              <a:rPr lang="en-US" sz="2000" dirty="0"/>
              <a:t>Note: While the ARPA legislation gave IRS an extra 2 years (for 5 years total) (until 04/15/27) to examine 3Q and 4Q 2021 ERC claims, the taxpayer only has 3 years to file a claim for refund </a:t>
            </a:r>
          </a:p>
          <a:p>
            <a:pPr marL="0" indent="0">
              <a:buNone/>
            </a:pPr>
            <a:endParaRPr lang="en-US" sz="800" dirty="0"/>
          </a:p>
          <a:p>
            <a:pPr marL="0" indent="0">
              <a:buNone/>
            </a:pPr>
            <a:r>
              <a:rPr lang="en-US" sz="1800" dirty="0"/>
              <a:t>*  (IRC §6511(</a:t>
            </a:r>
            <a:r>
              <a:rPr lang="en-US" sz="1800" dirty="0" err="1"/>
              <a:t>i</a:t>
            </a:r>
            <a:r>
              <a:rPr lang="en-US" sz="1800" dirty="0"/>
              <a:t>)(1), IRC §6513(c), Instructions Form 941-X (04/2022))</a:t>
            </a:r>
          </a:p>
        </p:txBody>
      </p:sp>
      <p:sp>
        <p:nvSpPr>
          <p:cNvPr id="7" name="Slide Number Placeholder 6">
            <a:extLst>
              <a:ext uri="{FF2B5EF4-FFF2-40B4-BE49-F238E27FC236}">
                <a16:creationId xmlns:a16="http://schemas.microsoft.com/office/drawing/2014/main" id="{E6021DA2-6940-2944-8E1A-AD23818BDD81}"/>
              </a:ext>
            </a:extLst>
          </p:cNvPr>
          <p:cNvSpPr>
            <a:spLocks noGrp="1"/>
          </p:cNvSpPr>
          <p:nvPr>
            <p:ph type="sldNum" sz="quarter" idx="12"/>
          </p:nvPr>
        </p:nvSpPr>
        <p:spPr/>
        <p:txBody>
          <a:bodyPr/>
          <a:lstStyle/>
          <a:p>
            <a:fld id="{54AAE21D-1E9D-1047-BD42-883DA1A9BFEE}" type="slidenum">
              <a:rPr lang="en-US" smtClean="0"/>
              <a:t>137</a:t>
            </a:fld>
            <a:endParaRPr lang="en-US"/>
          </a:p>
        </p:txBody>
      </p:sp>
      <p:pic>
        <p:nvPicPr>
          <p:cNvPr id="4" name="Picture 3">
            <a:extLst>
              <a:ext uri="{FF2B5EF4-FFF2-40B4-BE49-F238E27FC236}">
                <a16:creationId xmlns:a16="http://schemas.microsoft.com/office/drawing/2014/main" id="{DFDB2B54-9534-FEAF-A760-00F7EE3E9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2988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It Is Still Possible to Apply</a:t>
            </a:r>
          </a:p>
        </p:txBody>
      </p:sp>
      <p:pic>
        <p:nvPicPr>
          <p:cNvPr id="7" name="Content Placeholder 6" descr="RoadRedRocks.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3" name="Slide Number Placeholder 2">
            <a:extLst>
              <a:ext uri="{FF2B5EF4-FFF2-40B4-BE49-F238E27FC236}">
                <a16:creationId xmlns:a16="http://schemas.microsoft.com/office/drawing/2014/main" id="{6BDAEB63-57CD-6949-B1D1-AF54421F1D95}"/>
              </a:ext>
            </a:extLst>
          </p:cNvPr>
          <p:cNvSpPr>
            <a:spLocks noGrp="1"/>
          </p:cNvSpPr>
          <p:nvPr>
            <p:ph type="sldNum" sz="quarter" idx="12"/>
          </p:nvPr>
        </p:nvSpPr>
        <p:spPr/>
        <p:txBody>
          <a:bodyPr/>
          <a:lstStyle/>
          <a:p>
            <a:fld id="{54AAE21D-1E9D-1047-BD42-883DA1A9BFEE}" type="slidenum">
              <a:rPr lang="en-US" smtClean="0"/>
              <a:t>138</a:t>
            </a:fld>
            <a:endParaRPr lang="en-US"/>
          </a:p>
        </p:txBody>
      </p:sp>
      <p:pic>
        <p:nvPicPr>
          <p:cNvPr id="4" name="Picture 3">
            <a:extLst>
              <a:ext uri="{FF2B5EF4-FFF2-40B4-BE49-F238E27FC236}">
                <a16:creationId xmlns:a16="http://schemas.microsoft.com/office/drawing/2014/main" id="{456BA0E9-88F1-5B8D-5072-E3E5265F8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0540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Put the Truth (BS) Meter on</a:t>
            </a:r>
            <a:br>
              <a:rPr lang="en-US" sz="3200" dirty="0"/>
            </a:br>
            <a:r>
              <a:rPr lang="en-US" sz="3200" dirty="0"/>
              <a:t>Outside ERC Solicitor Sales Pitches</a:t>
            </a:r>
          </a:p>
        </p:txBody>
      </p:sp>
      <p:pic>
        <p:nvPicPr>
          <p:cNvPr id="7" name="Content Placeholder 6" descr="BSMeter.png"/>
          <p:cNvPicPr>
            <a:picLocks noGrp="1" noChangeAspect="1"/>
          </p:cNvPicPr>
          <p:nvPr>
            <p:ph idx="1"/>
          </p:nvPr>
        </p:nvPicPr>
        <p:blipFill>
          <a:blip r:embed="rId2">
            <a:extLst>
              <a:ext uri="{28A0092B-C50C-407E-A947-70E740481C1C}">
                <a14:useLocalDpi xmlns:a14="http://schemas.microsoft.com/office/drawing/2010/main" val="0"/>
              </a:ext>
            </a:extLst>
          </a:blip>
          <a:srcRect t="21932" b="21932"/>
          <a:stretch>
            <a:fillRect/>
          </a:stretch>
        </p:blipFill>
        <p:spPr/>
      </p:pic>
      <p:sp>
        <p:nvSpPr>
          <p:cNvPr id="3" name="Slide Number Placeholder 2">
            <a:extLst>
              <a:ext uri="{FF2B5EF4-FFF2-40B4-BE49-F238E27FC236}">
                <a16:creationId xmlns:a16="http://schemas.microsoft.com/office/drawing/2014/main" id="{3DEE9DF7-E5FA-9C42-BC6F-3E211550D83D}"/>
              </a:ext>
            </a:extLst>
          </p:cNvPr>
          <p:cNvSpPr>
            <a:spLocks noGrp="1"/>
          </p:cNvSpPr>
          <p:nvPr>
            <p:ph type="sldNum" sz="quarter" idx="12"/>
          </p:nvPr>
        </p:nvSpPr>
        <p:spPr/>
        <p:txBody>
          <a:bodyPr/>
          <a:lstStyle/>
          <a:p>
            <a:fld id="{54AAE21D-1E9D-1047-BD42-883DA1A9BFEE}" type="slidenum">
              <a:rPr lang="en-US" smtClean="0"/>
              <a:t>139</a:t>
            </a:fld>
            <a:endParaRPr lang="en-US"/>
          </a:p>
        </p:txBody>
      </p:sp>
      <p:pic>
        <p:nvPicPr>
          <p:cNvPr id="4" name="Picture 3">
            <a:extLst>
              <a:ext uri="{FF2B5EF4-FFF2-40B4-BE49-F238E27FC236}">
                <a16:creationId xmlns:a16="http://schemas.microsoft.com/office/drawing/2014/main" id="{2CE5671C-7961-C986-651E-859EE50F8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2776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Once Upon a Time</a:t>
            </a:r>
            <a:br>
              <a:rPr lang="en-US" sz="3200" dirty="0"/>
            </a:br>
            <a:r>
              <a:rPr lang="en-US" sz="3200" dirty="0" err="1"/>
              <a:t>Covid</a:t>
            </a:r>
            <a:r>
              <a:rPr lang="en-US" sz="3200" dirty="0"/>
              <a:t> Employee Retention Credit (ERC)</a:t>
            </a:r>
          </a:p>
        </p:txBody>
      </p:sp>
      <p:sp>
        <p:nvSpPr>
          <p:cNvPr id="3" name="Content Placeholder 2"/>
          <p:cNvSpPr>
            <a:spLocks noGrp="1"/>
          </p:cNvSpPr>
          <p:nvPr>
            <p:ph idx="1"/>
          </p:nvPr>
        </p:nvSpPr>
        <p:spPr/>
        <p:txBody>
          <a:bodyPr>
            <a:normAutofit lnSpcReduction="10000"/>
          </a:bodyPr>
          <a:lstStyle/>
          <a:p>
            <a:pPr marL="457200" indent="-457200">
              <a:buFont typeface="Arial"/>
              <a:buAutoNum type="arabicPeriod" startAt="5"/>
            </a:pPr>
            <a:r>
              <a:rPr lang="en-US" sz="2400" dirty="0"/>
              <a:t>Congress became concerned about the financial well-being of the economy, businesses and people  </a:t>
            </a:r>
          </a:p>
          <a:p>
            <a:pPr marL="457200" indent="-457200">
              <a:buAutoNum type="arabicPeriod" startAt="5"/>
            </a:pPr>
            <a:r>
              <a:rPr lang="en-US" sz="2400" dirty="0"/>
              <a:t>In response, Congress threw hoards of money </a:t>
            </a:r>
            <a:r>
              <a:rPr lang="en-US" sz="2000" dirty="0"/>
              <a:t>(that America did not have) </a:t>
            </a:r>
            <a:r>
              <a:rPr lang="en-US" sz="2400" dirty="0"/>
              <a:t>at businesses and the people in an effort to keep all afloat</a:t>
            </a:r>
          </a:p>
          <a:p>
            <a:pPr marL="457200" indent="-457200">
              <a:buAutoNum type="arabicPeriod" startAt="5"/>
            </a:pPr>
            <a:r>
              <a:rPr lang="en-US" sz="2400" dirty="0"/>
              <a:t>One of the batches of money Congress threw at businesses was the Employee Retention Credit (ERC)</a:t>
            </a:r>
          </a:p>
          <a:p>
            <a:pPr marL="457200" indent="-457200">
              <a:buAutoNum type="arabicPeriod" startAt="5"/>
            </a:pPr>
            <a:r>
              <a:rPr lang="en-US" sz="2400" dirty="0"/>
              <a:t>ERC is a credit against federal payroll tax </a:t>
            </a:r>
            <a:r>
              <a:rPr lang="en-US" sz="2200" dirty="0"/>
              <a:t>(for qualifying wages paid from 03/13/20 though 12/31/21) (1Q 2020 thru 4Q 2021 w/ limitation) </a:t>
            </a:r>
          </a:p>
          <a:p>
            <a:pPr marL="457200" indent="-457200">
              <a:buAutoNum type="arabicPeriod" startAt="5"/>
            </a:pPr>
            <a:r>
              <a:rPr lang="en-US" sz="2400" dirty="0">
                <a:solidFill>
                  <a:srgbClr val="0000FF"/>
                </a:solidFill>
              </a:rPr>
              <a:t>Purpose</a:t>
            </a:r>
            <a:r>
              <a:rPr lang="en-US" sz="2400" dirty="0"/>
              <a:t> of Covid ERC: To help </a:t>
            </a:r>
            <a:r>
              <a:rPr lang="en-US" sz="2400" dirty="0">
                <a:solidFill>
                  <a:srgbClr val="0000FF"/>
                </a:solidFill>
              </a:rPr>
              <a:t>qualifying employers </a:t>
            </a:r>
            <a:r>
              <a:rPr lang="en-US" sz="2400" dirty="0"/>
              <a:t>be able to </a:t>
            </a:r>
            <a:r>
              <a:rPr lang="en-US" sz="2400" dirty="0">
                <a:solidFill>
                  <a:srgbClr val="008000"/>
                </a:solidFill>
              </a:rPr>
              <a:t>keep employees on payroll</a:t>
            </a:r>
            <a:endParaRPr lang="en-US" sz="2000" dirty="0">
              <a:solidFill>
                <a:srgbClr val="008000"/>
              </a:solidFill>
            </a:endParaRPr>
          </a:p>
        </p:txBody>
      </p:sp>
      <p:sp>
        <p:nvSpPr>
          <p:cNvPr id="7" name="Slide Number Placeholder 6">
            <a:extLst>
              <a:ext uri="{FF2B5EF4-FFF2-40B4-BE49-F238E27FC236}">
                <a16:creationId xmlns:a16="http://schemas.microsoft.com/office/drawing/2014/main" id="{24384FD8-CE5B-8946-B9C9-AE51EB7F4CF1}"/>
              </a:ext>
            </a:extLst>
          </p:cNvPr>
          <p:cNvSpPr>
            <a:spLocks noGrp="1"/>
          </p:cNvSpPr>
          <p:nvPr>
            <p:ph type="sldNum" sz="quarter" idx="12"/>
          </p:nvPr>
        </p:nvSpPr>
        <p:spPr/>
        <p:txBody>
          <a:bodyPr/>
          <a:lstStyle/>
          <a:p>
            <a:fld id="{54AAE21D-1E9D-1047-BD42-883DA1A9BFEE}" type="slidenum">
              <a:rPr lang="en-US" smtClean="0"/>
              <a:t>14</a:t>
            </a:fld>
            <a:endParaRPr lang="en-US"/>
          </a:p>
        </p:txBody>
      </p:sp>
      <p:pic>
        <p:nvPicPr>
          <p:cNvPr id="4" name="Picture 3">
            <a:extLst>
              <a:ext uri="{FF2B5EF4-FFF2-40B4-BE49-F238E27FC236}">
                <a16:creationId xmlns:a16="http://schemas.microsoft.com/office/drawing/2014/main" id="{6FB9308D-1DD3-01A6-023F-EC5C90B0E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9922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60077602"/>
              </p:ext>
            </p:extLst>
          </p:nvPr>
        </p:nvGraphicFramePr>
        <p:xfrm>
          <a:off x="457200" y="1600200"/>
          <a:ext cx="8229600" cy="3870960"/>
        </p:xfrm>
        <a:graphic>
          <a:graphicData uri="http://schemas.openxmlformats.org/drawingml/2006/table">
            <a:tbl>
              <a:tblPr firstRow="1" bandRow="1">
                <a:tableStyleId>{5C22544A-7EE6-4342-B048-85BDC9FD1C3A}</a:tableStyleId>
              </a:tblPr>
              <a:tblGrid>
                <a:gridCol w="1669578">
                  <a:extLst>
                    <a:ext uri="{9D8B030D-6E8A-4147-A177-3AD203B41FA5}">
                      <a16:colId xmlns:a16="http://schemas.microsoft.com/office/drawing/2014/main" val="20000"/>
                    </a:ext>
                  </a:extLst>
                </a:gridCol>
                <a:gridCol w="2445222">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rowSpan="2">
                  <a:txBody>
                    <a:bodyPr/>
                    <a:lstStyle/>
                    <a:p>
                      <a:pPr algn="ctr"/>
                      <a:r>
                        <a:rPr lang="en-US" dirty="0"/>
                        <a:t>Does</a:t>
                      </a:r>
                      <a:r>
                        <a:rPr lang="en-US" baseline="0" dirty="0"/>
                        <a:t> </a:t>
                      </a:r>
                      <a:r>
                        <a:rPr lang="en-US" baseline="0" dirty="0" err="1"/>
                        <a:t>tp</a:t>
                      </a:r>
                      <a:r>
                        <a:rPr lang="en-US" dirty="0"/>
                        <a:t> have</a:t>
                      </a:r>
                      <a:r>
                        <a:rPr lang="en-US" baseline="0" dirty="0"/>
                        <a:t> to pay ERC back?</a:t>
                      </a:r>
                      <a:endParaRPr lang="en-US" dirty="0"/>
                    </a:p>
                  </a:txBody>
                  <a:tcPr/>
                </a:tc>
                <a:tc rowSpan="2">
                  <a:txBody>
                    <a:bodyPr/>
                    <a:lstStyle/>
                    <a:p>
                      <a:pPr algn="ctr"/>
                      <a:r>
                        <a:rPr lang="en-US" dirty="0"/>
                        <a:t>It’s a refund</a:t>
                      </a:r>
                      <a:r>
                        <a:rPr lang="en-US" baseline="0" dirty="0"/>
                        <a:t> of payroll tax – It’s your money</a:t>
                      </a:r>
                      <a:endParaRPr lang="en-US" dirty="0"/>
                    </a:p>
                  </a:txBody>
                  <a:tcPr/>
                </a:tc>
                <a:tc rowSpan="2">
                  <a:txBody>
                    <a:bodyPr/>
                    <a:lstStyle/>
                    <a:p>
                      <a:pPr algn="ctr"/>
                      <a:r>
                        <a:rPr lang="en-US" dirty="0"/>
                        <a:t>Fail</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If </a:t>
                      </a:r>
                      <a:r>
                        <a:rPr lang="en-US" dirty="0" err="1"/>
                        <a:t>tp</a:t>
                      </a:r>
                      <a:r>
                        <a:rPr lang="en-US" dirty="0"/>
                        <a:t> claims </a:t>
                      </a:r>
                      <a:r>
                        <a:rPr lang="en-US" baseline="0" dirty="0"/>
                        <a:t>ERC, but no qualifies for it, must pay back to IRS w/ penalty and interest.</a:t>
                      </a:r>
                      <a:endParaRPr lang="en-US" dirty="0"/>
                    </a:p>
                  </a:txBody>
                  <a:tcPr/>
                </a:tc>
                <a:extLst>
                  <a:ext uri="{0D108BD9-81ED-4DB2-BD59-A6C34878D82A}">
                    <a16:rowId xmlns:a16="http://schemas.microsoft.com/office/drawing/2014/main" val="10001"/>
                  </a:ext>
                </a:extLst>
              </a:tr>
              <a:tr h="370840">
                <a:tc vMerge="1">
                  <a:txBody>
                    <a:bodyPr/>
                    <a:lstStyle/>
                    <a:p>
                      <a:pPr algn="ctr"/>
                      <a:endParaRPr lang="en-US" dirty="0"/>
                    </a:p>
                  </a:txBody>
                  <a:tcPr/>
                </a:tc>
                <a:tc vMerge="1">
                  <a:txBody>
                    <a:bodyPr/>
                    <a:lstStyle/>
                    <a:p>
                      <a:pPr algn="ctr"/>
                      <a:endParaRPr lang="en-US" dirty="0"/>
                    </a:p>
                  </a:txBody>
                  <a:tcPr/>
                </a:tc>
                <a:tc vMerge="1">
                  <a:txBody>
                    <a:bodyPr/>
                    <a:lstStyle/>
                    <a:p>
                      <a:pPr algn="ctr"/>
                      <a:endParaRPr lang="en-US" dirty="0"/>
                    </a:p>
                  </a:txBody>
                  <a:tcPr/>
                </a:tc>
                <a:tc>
                  <a:txBody>
                    <a:bodyPr/>
                    <a:lstStyle/>
                    <a:p>
                      <a:pPr algn="ctr"/>
                      <a:r>
                        <a:rPr lang="en-US" dirty="0"/>
                        <a:t>IRS has launched ERC recapture </a:t>
                      </a:r>
                      <a:r>
                        <a:rPr lang="en-US" dirty="0" err="1"/>
                        <a:t>regs</a:t>
                      </a:r>
                      <a:r>
                        <a:rPr lang="en-US" dirty="0"/>
                        <a:t> and IRS audit</a:t>
                      </a:r>
                      <a:r>
                        <a:rPr lang="en-US" baseline="0" dirty="0"/>
                        <a:t> initiative to snare </a:t>
                      </a:r>
                      <a:r>
                        <a:rPr lang="en-US" sz="1600" baseline="0" dirty="0" err="1"/>
                        <a:t>nonqualifiers</a:t>
                      </a:r>
                      <a:endParaRPr lang="en-US" sz="1600" dirty="0"/>
                    </a:p>
                  </a:txBody>
                  <a:tcPr/>
                </a:tc>
                <a:extLst>
                  <a:ext uri="{0D108BD9-81ED-4DB2-BD59-A6C34878D82A}">
                    <a16:rowId xmlns:a16="http://schemas.microsoft.com/office/drawing/2014/main" val="10002"/>
                  </a:ext>
                </a:extLst>
              </a:tr>
              <a:tr h="370840">
                <a:tc>
                  <a:txBody>
                    <a:bodyPr/>
                    <a:lstStyle/>
                    <a:p>
                      <a:pPr algn="ctr"/>
                      <a:r>
                        <a:rPr lang="en-US" dirty="0"/>
                        <a:t>Fee for services</a:t>
                      </a:r>
                    </a:p>
                  </a:txBody>
                  <a:tcPr/>
                </a:tc>
                <a:tc>
                  <a:txBody>
                    <a:bodyPr/>
                    <a:lstStyle/>
                    <a:p>
                      <a:pPr algn="ctr"/>
                      <a:r>
                        <a:rPr lang="en-US" dirty="0"/>
                        <a:t>% of refund contingent fee payable only when refund rec’d from IRS – You’re never</a:t>
                      </a:r>
                      <a:r>
                        <a:rPr lang="en-US" baseline="0" dirty="0"/>
                        <a:t> out of pocket to pay fee</a:t>
                      </a:r>
                      <a:endParaRPr lang="en-US" dirty="0"/>
                    </a:p>
                  </a:txBody>
                  <a:tcPr/>
                </a:tc>
                <a:tc>
                  <a:txBody>
                    <a:bodyPr/>
                    <a:lstStyle/>
                    <a:p>
                      <a:pPr algn="ctr"/>
                      <a:r>
                        <a:rPr lang="en-US" dirty="0"/>
                        <a:t>-</a:t>
                      </a:r>
                    </a:p>
                  </a:txBody>
                  <a:tcPr/>
                </a:tc>
                <a:tc>
                  <a:txBody>
                    <a:bodyPr/>
                    <a:lstStyle/>
                    <a:p>
                      <a:pPr algn="ctr"/>
                      <a:r>
                        <a:rPr lang="en-US" dirty="0"/>
                        <a:t>Wait a minute. I thought the payroll tax money the ERC solicitor recovered was my money.</a:t>
                      </a:r>
                    </a:p>
                  </a:txBody>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916E827D-0B80-0041-B092-459EB8D0F944}"/>
              </a:ext>
            </a:extLst>
          </p:cNvPr>
          <p:cNvSpPr>
            <a:spLocks noGrp="1"/>
          </p:cNvSpPr>
          <p:nvPr>
            <p:ph type="sldNum" sz="quarter" idx="12"/>
          </p:nvPr>
        </p:nvSpPr>
        <p:spPr/>
        <p:txBody>
          <a:bodyPr/>
          <a:lstStyle/>
          <a:p>
            <a:fld id="{54AAE21D-1E9D-1047-BD42-883DA1A9BFEE}" type="slidenum">
              <a:rPr lang="en-US" smtClean="0"/>
              <a:t>140</a:t>
            </a:fld>
            <a:endParaRPr lang="en-US"/>
          </a:p>
        </p:txBody>
      </p:sp>
      <p:pic>
        <p:nvPicPr>
          <p:cNvPr id="4" name="Picture 3">
            <a:extLst>
              <a:ext uri="{FF2B5EF4-FFF2-40B4-BE49-F238E27FC236}">
                <a16:creationId xmlns:a16="http://schemas.microsoft.com/office/drawing/2014/main" id="{B3BF4B56-C71C-EDFF-49D2-E5A2994CF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5007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May Claw Back Tax Credits</a:t>
            </a:r>
            <a:br>
              <a:rPr lang="en-US" sz="3200" dirty="0"/>
            </a:br>
            <a:r>
              <a:rPr lang="en-US" sz="3200" dirty="0"/>
              <a:t>Granted in Error</a:t>
            </a:r>
          </a:p>
        </p:txBody>
      </p:sp>
      <p:pic>
        <p:nvPicPr>
          <p:cNvPr id="7" name="Content Placeholder 6" descr="OceanBreakwater.jpg"/>
          <p:cNvPicPr>
            <a:picLocks noGrp="1" noChangeAspect="1"/>
          </p:cNvPicPr>
          <p:nvPr>
            <p:ph idx="1"/>
          </p:nvPr>
        </p:nvPicPr>
        <p:blipFill>
          <a:blip r:embed="rId2">
            <a:extLst>
              <a:ext uri="{28A0092B-C50C-407E-A947-70E740481C1C}">
                <a14:useLocalDpi xmlns:a14="http://schemas.microsoft.com/office/drawing/2010/main" val="0"/>
              </a:ext>
            </a:extLst>
          </a:blip>
          <a:srcRect t="7729" b="7729"/>
          <a:stretch>
            <a:fillRect/>
          </a:stretch>
        </p:blipFill>
        <p:spPr/>
      </p:pic>
      <p:sp>
        <p:nvSpPr>
          <p:cNvPr id="4" name="Slide Number Placeholder 3">
            <a:extLst>
              <a:ext uri="{FF2B5EF4-FFF2-40B4-BE49-F238E27FC236}">
                <a16:creationId xmlns:a16="http://schemas.microsoft.com/office/drawing/2014/main" id="{C7437B2A-0585-894D-902E-6DF9CE0D5F5D}"/>
              </a:ext>
            </a:extLst>
          </p:cNvPr>
          <p:cNvSpPr>
            <a:spLocks noGrp="1"/>
          </p:cNvSpPr>
          <p:nvPr>
            <p:ph type="sldNum" sz="quarter" idx="12"/>
          </p:nvPr>
        </p:nvSpPr>
        <p:spPr/>
        <p:txBody>
          <a:bodyPr/>
          <a:lstStyle/>
          <a:p>
            <a:fld id="{54AAE21D-1E9D-1047-BD42-883DA1A9BFEE}" type="slidenum">
              <a:rPr lang="en-US" smtClean="0"/>
              <a:t>141</a:t>
            </a:fld>
            <a:endParaRPr lang="en-US"/>
          </a:p>
        </p:txBody>
      </p:sp>
      <p:pic>
        <p:nvPicPr>
          <p:cNvPr id="3" name="Picture 2">
            <a:extLst>
              <a:ext uri="{FF2B5EF4-FFF2-40B4-BE49-F238E27FC236}">
                <a16:creationId xmlns:a16="http://schemas.microsoft.com/office/drawing/2014/main" id="{04BFD07E-A5B8-8583-B5CA-E137BA0C4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4627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May Claw Back Tax Credits</a:t>
            </a:r>
            <a:br>
              <a:rPr lang="en-US" sz="3200" dirty="0"/>
            </a:br>
            <a:r>
              <a:rPr lang="en-US" sz="3200" dirty="0"/>
              <a:t>Granted in Error</a:t>
            </a:r>
          </a:p>
        </p:txBody>
      </p:sp>
      <p:sp>
        <p:nvSpPr>
          <p:cNvPr id="3" name="Content Placeholder 2"/>
          <p:cNvSpPr>
            <a:spLocks noGrp="1"/>
          </p:cNvSpPr>
          <p:nvPr>
            <p:ph idx="1"/>
          </p:nvPr>
        </p:nvSpPr>
        <p:spPr/>
        <p:txBody>
          <a:bodyPr>
            <a:normAutofit/>
          </a:bodyPr>
          <a:lstStyle/>
          <a:p>
            <a:r>
              <a:rPr lang="en-US" sz="2400" dirty="0"/>
              <a:t>After Originally Granting Tax Credit, IRS Allowed to Recover </a:t>
            </a:r>
            <a:r>
              <a:rPr lang="en-US" sz="2000" dirty="0"/>
              <a:t>(Erroneously Granted Credit)  (</a:t>
            </a:r>
            <a:r>
              <a:rPr lang="en-US" sz="2000" i="1" dirty="0"/>
              <a:t>Affordable Bio Feedstock Inc. v. U.S</a:t>
            </a:r>
            <a:r>
              <a:rPr lang="en-US" sz="2000" dirty="0"/>
              <a:t>., 11</a:t>
            </a:r>
            <a:r>
              <a:rPr lang="en-US" sz="2000" baseline="30000" dirty="0"/>
              <a:t>th</a:t>
            </a:r>
            <a:r>
              <a:rPr lang="en-US" sz="2000" dirty="0"/>
              <a:t> Cir., No. 21-11850 (07/26/22)) </a:t>
            </a:r>
          </a:p>
          <a:p>
            <a:pPr marL="457200" indent="-457200">
              <a:buAutoNum type="arabicPeriod"/>
            </a:pPr>
            <a:r>
              <a:rPr lang="en-US" sz="2000" dirty="0"/>
              <a:t>After IRS originally allowed in a compliance review and paid $465,000 (alternative fuel) tax credit, IRS after full examination allowed to claw the credit back in full  </a:t>
            </a:r>
          </a:p>
          <a:p>
            <a:pPr marL="457200" indent="-457200">
              <a:buAutoNum type="arabicPeriod"/>
            </a:pPr>
            <a:r>
              <a:rPr lang="en-US" sz="2000" dirty="0"/>
              <a:t>Despite being repeatedly told by IRS that its refund claim was valid, taxpayer’s detrimental reliance claim (in equity) denied</a:t>
            </a:r>
          </a:p>
          <a:p>
            <a:pPr marL="457200" indent="-457200">
              <a:buAutoNum type="arabicPeriod"/>
            </a:pPr>
            <a:r>
              <a:rPr lang="en-US" sz="2000" dirty="0"/>
              <a:t>Relying on </a:t>
            </a:r>
            <a:r>
              <a:rPr lang="en-US" sz="2000" i="1" dirty="0"/>
              <a:t>Office of Personnel Management v. Richmond</a:t>
            </a:r>
            <a:r>
              <a:rPr lang="en-US" sz="2000" dirty="0"/>
              <a:t> (496 U.S. 414 (1990)), the 11</a:t>
            </a:r>
            <a:r>
              <a:rPr lang="en-US" sz="2000" baseline="30000" dirty="0"/>
              <a:t>th</a:t>
            </a:r>
            <a:r>
              <a:rPr lang="en-US" sz="2000" dirty="0"/>
              <a:t> Circuit held that IRS could indeed claw back the money despite IRS’s original approval of the credit claim  </a:t>
            </a:r>
          </a:p>
        </p:txBody>
      </p:sp>
      <p:sp>
        <p:nvSpPr>
          <p:cNvPr id="4" name="Slide Number Placeholder 3">
            <a:extLst>
              <a:ext uri="{FF2B5EF4-FFF2-40B4-BE49-F238E27FC236}">
                <a16:creationId xmlns:a16="http://schemas.microsoft.com/office/drawing/2014/main" id="{DF1EE2AA-B85F-DD4E-B772-BDEF09024611}"/>
              </a:ext>
            </a:extLst>
          </p:cNvPr>
          <p:cNvSpPr>
            <a:spLocks noGrp="1"/>
          </p:cNvSpPr>
          <p:nvPr>
            <p:ph type="sldNum" sz="quarter" idx="12"/>
          </p:nvPr>
        </p:nvSpPr>
        <p:spPr/>
        <p:txBody>
          <a:bodyPr/>
          <a:lstStyle/>
          <a:p>
            <a:fld id="{54AAE21D-1E9D-1047-BD42-883DA1A9BFEE}" type="slidenum">
              <a:rPr lang="en-US" smtClean="0"/>
              <a:t>142</a:t>
            </a:fld>
            <a:endParaRPr lang="en-US"/>
          </a:p>
        </p:txBody>
      </p:sp>
      <p:pic>
        <p:nvPicPr>
          <p:cNvPr id="6" name="Picture 5">
            <a:extLst>
              <a:ext uri="{FF2B5EF4-FFF2-40B4-BE49-F238E27FC236}">
                <a16:creationId xmlns:a16="http://schemas.microsoft.com/office/drawing/2014/main" id="{EABD9AB0-BA51-9773-6EC6-BC58D480A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8332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Best to Not Go Off the Edge</a:t>
            </a:r>
          </a:p>
        </p:txBody>
      </p:sp>
      <p:pic>
        <p:nvPicPr>
          <p:cNvPr id="7" name="Content Placeholder 6" descr="RoadCoastCliff.jpg"/>
          <p:cNvPicPr>
            <a:picLocks noGrp="1" noChangeAspect="1"/>
          </p:cNvPicPr>
          <p:nvPr>
            <p:ph idx="1"/>
          </p:nvPr>
        </p:nvPicPr>
        <p:blipFill>
          <a:blip r:embed="rId2">
            <a:extLst>
              <a:ext uri="{28A0092B-C50C-407E-A947-70E740481C1C}">
                <a14:useLocalDpi xmlns:a14="http://schemas.microsoft.com/office/drawing/2010/main" val="0"/>
              </a:ext>
            </a:extLst>
          </a:blip>
          <a:srcRect t="8785" b="8785"/>
          <a:stretch>
            <a:fillRect/>
          </a:stretch>
        </p:blipFill>
        <p:spPr/>
      </p:pic>
      <p:sp>
        <p:nvSpPr>
          <p:cNvPr id="3" name="Slide Number Placeholder 2">
            <a:extLst>
              <a:ext uri="{FF2B5EF4-FFF2-40B4-BE49-F238E27FC236}">
                <a16:creationId xmlns:a16="http://schemas.microsoft.com/office/drawing/2014/main" id="{E33929B3-F731-2149-B237-D3C8582DF823}"/>
              </a:ext>
            </a:extLst>
          </p:cNvPr>
          <p:cNvSpPr>
            <a:spLocks noGrp="1"/>
          </p:cNvSpPr>
          <p:nvPr>
            <p:ph type="sldNum" sz="quarter" idx="12"/>
          </p:nvPr>
        </p:nvSpPr>
        <p:spPr/>
        <p:txBody>
          <a:bodyPr/>
          <a:lstStyle/>
          <a:p>
            <a:fld id="{54AAE21D-1E9D-1047-BD42-883DA1A9BFEE}" type="slidenum">
              <a:rPr lang="en-US" smtClean="0"/>
              <a:t>143</a:t>
            </a:fld>
            <a:endParaRPr lang="en-US"/>
          </a:p>
        </p:txBody>
      </p:sp>
      <p:pic>
        <p:nvPicPr>
          <p:cNvPr id="4" name="Picture 3">
            <a:extLst>
              <a:ext uri="{FF2B5EF4-FFF2-40B4-BE49-F238E27FC236}">
                <a16:creationId xmlns:a16="http://schemas.microsoft.com/office/drawing/2014/main" id="{22833A51-31E8-EB27-88E7-AD0A134FF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4148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a:t>
            </a:r>
            <a:br>
              <a:rPr lang="en-US" sz="3200" dirty="0"/>
            </a:br>
            <a:r>
              <a:rPr lang="en-US" sz="3200" dirty="0"/>
              <a:t>What is Cost and Risk of Applying for ERC?</a:t>
            </a:r>
          </a:p>
        </p:txBody>
      </p:sp>
      <p:sp>
        <p:nvSpPr>
          <p:cNvPr id="3" name="Content Placeholder 2"/>
          <p:cNvSpPr>
            <a:spLocks noGrp="1"/>
          </p:cNvSpPr>
          <p:nvPr>
            <p:ph idx="1"/>
          </p:nvPr>
        </p:nvSpPr>
        <p:spPr/>
        <p:txBody>
          <a:bodyPr>
            <a:normAutofit/>
          </a:bodyPr>
          <a:lstStyle/>
          <a:p>
            <a:r>
              <a:rPr lang="en-US" sz="2800" dirty="0"/>
              <a:t>Question 7: What is the cost </a:t>
            </a:r>
            <a:r>
              <a:rPr lang="en-US" sz="2400" dirty="0"/>
              <a:t>(in fees) </a:t>
            </a:r>
            <a:r>
              <a:rPr lang="en-US" sz="2800" dirty="0"/>
              <a:t>of applying for ERC?</a:t>
            </a:r>
          </a:p>
          <a:p>
            <a:pPr marL="457200" indent="-457200">
              <a:buAutoNum type="arabicPeriod"/>
            </a:pPr>
            <a:r>
              <a:rPr lang="en-US" sz="2400" dirty="0"/>
              <a:t>Outside ERC retrieval companies reportedly charge between 15 and 35% of the ERC refund </a:t>
            </a:r>
          </a:p>
          <a:p>
            <a:pPr marL="457200" indent="-457200">
              <a:buAutoNum type="alphaLcPeriod"/>
            </a:pPr>
            <a:r>
              <a:rPr lang="en-US" sz="2000" dirty="0"/>
              <a:t>Some charge 10-15% down and the balance later </a:t>
            </a:r>
          </a:p>
          <a:p>
            <a:pPr marL="457200" indent="-457200">
              <a:buAutoNum type="alphaLcPeriod"/>
            </a:pPr>
            <a:r>
              <a:rPr lang="en-US" sz="2000" dirty="0"/>
              <a:t>Others charge 15% or more upon receipt of refund</a:t>
            </a:r>
            <a:r>
              <a:rPr lang="en-US" sz="2400" dirty="0"/>
              <a:t>  </a:t>
            </a:r>
          </a:p>
          <a:p>
            <a:pPr marL="457200" indent="-457200">
              <a:buAutoNum type="arabicPeriod" startAt="2"/>
            </a:pPr>
            <a:r>
              <a:rPr lang="en-US" sz="2400" dirty="0"/>
              <a:t>Client’s CPA, bookkeeper or law firm charges vary  </a:t>
            </a:r>
          </a:p>
        </p:txBody>
      </p:sp>
      <p:sp>
        <p:nvSpPr>
          <p:cNvPr id="7" name="Slide Number Placeholder 6">
            <a:extLst>
              <a:ext uri="{FF2B5EF4-FFF2-40B4-BE49-F238E27FC236}">
                <a16:creationId xmlns:a16="http://schemas.microsoft.com/office/drawing/2014/main" id="{2C054188-48CC-724E-A95C-52DCF010BF1D}"/>
              </a:ext>
            </a:extLst>
          </p:cNvPr>
          <p:cNvSpPr>
            <a:spLocks noGrp="1"/>
          </p:cNvSpPr>
          <p:nvPr>
            <p:ph type="sldNum" sz="quarter" idx="12"/>
          </p:nvPr>
        </p:nvSpPr>
        <p:spPr/>
        <p:txBody>
          <a:bodyPr/>
          <a:lstStyle/>
          <a:p>
            <a:fld id="{54AAE21D-1E9D-1047-BD42-883DA1A9BFEE}" type="slidenum">
              <a:rPr lang="en-US" smtClean="0"/>
              <a:t>144</a:t>
            </a:fld>
            <a:endParaRPr lang="en-US"/>
          </a:p>
        </p:txBody>
      </p:sp>
      <p:pic>
        <p:nvPicPr>
          <p:cNvPr id="4" name="Picture 3">
            <a:extLst>
              <a:ext uri="{FF2B5EF4-FFF2-40B4-BE49-F238E27FC236}">
                <a16:creationId xmlns:a16="http://schemas.microsoft.com/office/drawing/2014/main" id="{D712BBAD-5FCE-4EC0-A147-D55188866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34304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What is Cost and Risk of Applying for ERC?</a:t>
            </a:r>
          </a:p>
        </p:txBody>
      </p:sp>
      <p:sp>
        <p:nvSpPr>
          <p:cNvPr id="3" name="Content Placeholder 2"/>
          <p:cNvSpPr>
            <a:spLocks noGrp="1"/>
          </p:cNvSpPr>
          <p:nvPr>
            <p:ph idx="1"/>
          </p:nvPr>
        </p:nvSpPr>
        <p:spPr/>
        <p:txBody>
          <a:bodyPr>
            <a:normAutofit/>
          </a:bodyPr>
          <a:lstStyle/>
          <a:p>
            <a:pPr marL="457200" indent="-457200">
              <a:buAutoNum type="arabicPeriod" startAt="3"/>
            </a:pPr>
            <a:r>
              <a:rPr lang="en-US" sz="2400" dirty="0"/>
              <a:t>What is the risk of applying for ERC?  </a:t>
            </a:r>
          </a:p>
          <a:p>
            <a:pPr marL="457200" indent="-457200">
              <a:buAutoNum type="alphaLcPeriod"/>
            </a:pPr>
            <a:r>
              <a:rPr lang="en-US" sz="2000" dirty="0"/>
              <a:t>Depends on how aggressive a position is taken on the ERC claim </a:t>
            </a:r>
          </a:p>
          <a:p>
            <a:pPr marL="457200" indent="-457200">
              <a:buAutoNum type="alphaLcPeriod"/>
            </a:pPr>
            <a:r>
              <a:rPr lang="en-US" sz="2000" dirty="0"/>
              <a:t>It’s possible (now that IRS has a whole lot more funding) IRS will challenge ERC claims that take positions outside of existing IRS guidance </a:t>
            </a:r>
          </a:p>
          <a:p>
            <a:pPr>
              <a:buFontTx/>
              <a:buChar char="-"/>
            </a:pPr>
            <a:r>
              <a:rPr lang="en-US" sz="2000" dirty="0"/>
              <a:t>This would result in taxpayer owing tax, penalties and interest back to IRS</a:t>
            </a:r>
          </a:p>
          <a:p>
            <a:pPr marL="457200" indent="-457200">
              <a:buAutoNum type="alphaLcPeriod" startAt="3"/>
            </a:pPr>
            <a:r>
              <a:rPr lang="en-US" sz="2000" dirty="0"/>
              <a:t>Fraud charges</a:t>
            </a:r>
            <a:r>
              <a:rPr lang="en-US" sz="1800" dirty="0"/>
              <a:t> (75% civil fraud penalty and criminal sanctions) </a:t>
            </a:r>
            <a:r>
              <a:rPr lang="en-US" sz="2000" dirty="0"/>
              <a:t>likely for criminally fabricated ERC claims </a:t>
            </a:r>
          </a:p>
        </p:txBody>
      </p:sp>
      <p:sp>
        <p:nvSpPr>
          <p:cNvPr id="7" name="Slide Number Placeholder 6">
            <a:extLst>
              <a:ext uri="{FF2B5EF4-FFF2-40B4-BE49-F238E27FC236}">
                <a16:creationId xmlns:a16="http://schemas.microsoft.com/office/drawing/2014/main" id="{E7FE1E49-DA1F-F046-B28D-717C4765AA1F}"/>
              </a:ext>
            </a:extLst>
          </p:cNvPr>
          <p:cNvSpPr>
            <a:spLocks noGrp="1"/>
          </p:cNvSpPr>
          <p:nvPr>
            <p:ph type="sldNum" sz="quarter" idx="12"/>
          </p:nvPr>
        </p:nvSpPr>
        <p:spPr/>
        <p:txBody>
          <a:bodyPr/>
          <a:lstStyle/>
          <a:p>
            <a:fld id="{54AAE21D-1E9D-1047-BD42-883DA1A9BFEE}" type="slidenum">
              <a:rPr lang="en-US" smtClean="0"/>
              <a:t>145</a:t>
            </a:fld>
            <a:endParaRPr lang="en-US"/>
          </a:p>
        </p:txBody>
      </p:sp>
      <p:pic>
        <p:nvPicPr>
          <p:cNvPr id="4" name="Picture 3">
            <a:extLst>
              <a:ext uri="{FF2B5EF4-FFF2-40B4-BE49-F238E27FC236}">
                <a16:creationId xmlns:a16="http://schemas.microsoft.com/office/drawing/2014/main" id="{01D4395F-254B-7A5D-F37A-4AAB3D133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7143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a:t>
            </a:r>
            <a:br>
              <a:rPr lang="en-US" sz="3200" dirty="0"/>
            </a:br>
            <a:r>
              <a:rPr lang="en-US" sz="3200" dirty="0"/>
              <a:t>What is Cost and Risk of Applying for ERC?</a:t>
            </a:r>
          </a:p>
        </p:txBody>
      </p:sp>
      <p:sp>
        <p:nvSpPr>
          <p:cNvPr id="3" name="Content Placeholder 2"/>
          <p:cNvSpPr>
            <a:spLocks noGrp="1"/>
          </p:cNvSpPr>
          <p:nvPr>
            <p:ph idx="1"/>
          </p:nvPr>
        </p:nvSpPr>
        <p:spPr/>
        <p:txBody>
          <a:bodyPr>
            <a:normAutofit/>
          </a:bodyPr>
          <a:lstStyle/>
          <a:p>
            <a:pPr marL="457200" indent="-457200">
              <a:buAutoNum type="arabicPeriod" startAt="3"/>
            </a:pPr>
            <a:r>
              <a:rPr lang="en-US" sz="2400" dirty="0"/>
              <a:t>What is the risk of applying for ERC?  </a:t>
            </a:r>
          </a:p>
          <a:p>
            <a:pPr marL="457200" indent="-457200">
              <a:buAutoNum type="alphaLcPeriod" startAt="4"/>
            </a:pPr>
            <a:r>
              <a:rPr lang="en-US" sz="2400" dirty="0"/>
              <a:t>How a court will rule, if ever, on ERC law is anyone’s guess </a:t>
            </a:r>
          </a:p>
          <a:p>
            <a:pPr marL="457200" indent="-457200">
              <a:buAutoNum type="arabicParenR"/>
            </a:pPr>
            <a:r>
              <a:rPr lang="en-US" sz="2000" dirty="0"/>
              <a:t>Congress did not direct </a:t>
            </a:r>
            <a:r>
              <a:rPr lang="en-US" sz="2000" dirty="0" err="1"/>
              <a:t>Treas</a:t>
            </a:r>
            <a:r>
              <a:rPr lang="en-US" sz="2000" dirty="0"/>
              <a:t>/IRS to issue guidance (e.g., legislative </a:t>
            </a:r>
            <a:r>
              <a:rPr lang="en-US" sz="2000" dirty="0" err="1"/>
              <a:t>regs</a:t>
            </a:r>
            <a:r>
              <a:rPr lang="en-US" sz="2000" dirty="0"/>
              <a:t>) on the ERC qualification rules</a:t>
            </a:r>
          </a:p>
          <a:p>
            <a:pPr marL="457200" indent="-457200">
              <a:buAutoNum type="arabicParenR"/>
            </a:pPr>
            <a:r>
              <a:rPr lang="en-US" sz="2000" dirty="0"/>
              <a:t>Since all of IRS’s guidance on ERC is low level guidance not promulgated in accordance with and under the rules of the APA, Courts may not smile on IRS’s guidance</a:t>
            </a:r>
          </a:p>
          <a:p>
            <a:pPr marL="457200" indent="-457200">
              <a:buAutoNum type="arabicParenR"/>
            </a:pPr>
            <a:r>
              <a:rPr lang="en-US" sz="2000" dirty="0"/>
              <a:t>How a court might view the matter depends on how reasonable IRS interpreted gaps in the statute (e.g., was IRS too narrow in granting relief to the taxpayer under the government suspension test?) </a:t>
            </a:r>
          </a:p>
          <a:p>
            <a:pPr marL="457200" indent="-457200">
              <a:buAutoNum type="arabicParenR"/>
            </a:pPr>
            <a:r>
              <a:rPr lang="en-US" sz="2000" dirty="0"/>
              <a:t>Ultimate resolution resides wholly within the discretion of the judge</a:t>
            </a:r>
          </a:p>
        </p:txBody>
      </p:sp>
      <p:sp>
        <p:nvSpPr>
          <p:cNvPr id="7" name="Slide Number Placeholder 6">
            <a:extLst>
              <a:ext uri="{FF2B5EF4-FFF2-40B4-BE49-F238E27FC236}">
                <a16:creationId xmlns:a16="http://schemas.microsoft.com/office/drawing/2014/main" id="{27C7B95D-CBFE-B34E-8EA1-CA08744B1F5C}"/>
              </a:ext>
            </a:extLst>
          </p:cNvPr>
          <p:cNvSpPr>
            <a:spLocks noGrp="1"/>
          </p:cNvSpPr>
          <p:nvPr>
            <p:ph type="sldNum" sz="quarter" idx="12"/>
          </p:nvPr>
        </p:nvSpPr>
        <p:spPr/>
        <p:txBody>
          <a:bodyPr/>
          <a:lstStyle/>
          <a:p>
            <a:fld id="{54AAE21D-1E9D-1047-BD42-883DA1A9BFEE}" type="slidenum">
              <a:rPr lang="en-US" smtClean="0"/>
              <a:t>146</a:t>
            </a:fld>
            <a:endParaRPr lang="en-US"/>
          </a:p>
        </p:txBody>
      </p:sp>
      <p:pic>
        <p:nvPicPr>
          <p:cNvPr id="4" name="Picture 3">
            <a:extLst>
              <a:ext uri="{FF2B5EF4-FFF2-40B4-BE49-F238E27FC236}">
                <a16:creationId xmlns:a16="http://schemas.microsoft.com/office/drawing/2014/main" id="{03C32EA1-21D9-F98A-D543-1E6A24E05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01301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Gears Up </a:t>
            </a:r>
            <a:br>
              <a:rPr lang="en-US" sz="3200" dirty="0"/>
            </a:br>
            <a:r>
              <a:rPr lang="en-US" sz="3200" dirty="0"/>
              <a:t>For Hard Look at ERC Claims</a:t>
            </a:r>
          </a:p>
        </p:txBody>
      </p:sp>
      <p:sp>
        <p:nvSpPr>
          <p:cNvPr id="3" name="Content Placeholder 2"/>
          <p:cNvSpPr>
            <a:spLocks noGrp="1"/>
          </p:cNvSpPr>
          <p:nvPr>
            <p:ph idx="1"/>
          </p:nvPr>
        </p:nvSpPr>
        <p:spPr/>
        <p:txBody>
          <a:bodyPr>
            <a:normAutofit/>
          </a:bodyPr>
          <a:lstStyle/>
          <a:p>
            <a:r>
              <a:rPr lang="en-US" sz="2400" dirty="0"/>
              <a:t>IRS announced on 10/27/22 its SB/SE division has newly trained IRS examiners to focus on Employee Retention Credit (ERC) claims </a:t>
            </a:r>
          </a:p>
          <a:p>
            <a:pPr marL="457200" indent="-457200">
              <a:buAutoNum type="arabicPeriod"/>
            </a:pPr>
            <a:r>
              <a:rPr lang="en-US" sz="2000" dirty="0"/>
              <a:t>Each IRS examiner has competed a 56 hour (7 day) ERC training course </a:t>
            </a:r>
          </a:p>
          <a:p>
            <a:pPr marL="457200" indent="-457200">
              <a:buAutoNum type="arabicPeriod"/>
            </a:pPr>
            <a:r>
              <a:rPr lang="en-US" sz="2000" dirty="0"/>
              <a:t>IRS is considering a soft letter campaign to flesh out those who claimed ERC along with a voluntary disclosure practice for those who pushed the margins in claiming ERC</a:t>
            </a:r>
          </a:p>
          <a:p>
            <a:pPr marL="457200" indent="-457200">
              <a:buAutoNum type="arabicPeriod"/>
            </a:pPr>
            <a:r>
              <a:rPr lang="en-US" sz="2000" dirty="0"/>
              <a:t>IRS CID (Criminal Investigation Division) continues to focus its agents on Covid-19 fraud, including ERC enablers and promoters</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400" dirty="0"/>
          </a:p>
        </p:txBody>
      </p:sp>
      <p:sp>
        <p:nvSpPr>
          <p:cNvPr id="7" name="Slide Number Placeholder 6">
            <a:extLst>
              <a:ext uri="{FF2B5EF4-FFF2-40B4-BE49-F238E27FC236}">
                <a16:creationId xmlns:a16="http://schemas.microsoft.com/office/drawing/2014/main" id="{F6316C7F-BE24-4145-9E56-3D03D5B8D691}"/>
              </a:ext>
            </a:extLst>
          </p:cNvPr>
          <p:cNvSpPr>
            <a:spLocks noGrp="1"/>
          </p:cNvSpPr>
          <p:nvPr>
            <p:ph type="sldNum" sz="quarter" idx="12"/>
          </p:nvPr>
        </p:nvSpPr>
        <p:spPr/>
        <p:txBody>
          <a:bodyPr/>
          <a:lstStyle/>
          <a:p>
            <a:fld id="{54AAE21D-1E9D-1047-BD42-883DA1A9BFEE}" type="slidenum">
              <a:rPr lang="en-US" smtClean="0"/>
              <a:t>147</a:t>
            </a:fld>
            <a:endParaRPr lang="en-US"/>
          </a:p>
        </p:txBody>
      </p:sp>
      <p:pic>
        <p:nvPicPr>
          <p:cNvPr id="4" name="Picture 3">
            <a:extLst>
              <a:ext uri="{FF2B5EF4-FFF2-40B4-BE49-F238E27FC236}">
                <a16:creationId xmlns:a16="http://schemas.microsoft.com/office/drawing/2014/main" id="{92F80DBA-111C-2B10-F487-EED2A6A6E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4196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First Round of Exams and IRS Info Document Requests (IDRs) re: ERC Start to Fly</a:t>
            </a:r>
          </a:p>
        </p:txBody>
      </p:sp>
      <p:pic>
        <p:nvPicPr>
          <p:cNvPr id="7" name="Content Placeholder 6" descr="OwlFlyLow.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3" name="Slide Number Placeholder 2">
            <a:extLst>
              <a:ext uri="{FF2B5EF4-FFF2-40B4-BE49-F238E27FC236}">
                <a16:creationId xmlns:a16="http://schemas.microsoft.com/office/drawing/2014/main" id="{4ADF4CFD-C8B9-E844-B4DB-33E699087F15}"/>
              </a:ext>
            </a:extLst>
          </p:cNvPr>
          <p:cNvSpPr>
            <a:spLocks noGrp="1"/>
          </p:cNvSpPr>
          <p:nvPr>
            <p:ph type="sldNum" sz="quarter" idx="12"/>
          </p:nvPr>
        </p:nvSpPr>
        <p:spPr/>
        <p:txBody>
          <a:bodyPr/>
          <a:lstStyle/>
          <a:p>
            <a:fld id="{54AAE21D-1E9D-1047-BD42-883DA1A9BFEE}" type="slidenum">
              <a:rPr lang="en-US" smtClean="0"/>
              <a:t>148</a:t>
            </a:fld>
            <a:endParaRPr lang="en-US"/>
          </a:p>
        </p:txBody>
      </p:sp>
      <p:pic>
        <p:nvPicPr>
          <p:cNvPr id="4" name="Picture 3">
            <a:extLst>
              <a:ext uri="{FF2B5EF4-FFF2-40B4-BE49-F238E27FC236}">
                <a16:creationId xmlns:a16="http://schemas.microsoft.com/office/drawing/2014/main" id="{F1DB8D8E-689C-5D49-DFBB-2A36E1387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4151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First Round of Exams and IRS Info Document Requests (IDRs) re: ERC Start to Fly</a:t>
            </a:r>
          </a:p>
        </p:txBody>
      </p:sp>
      <p:sp>
        <p:nvSpPr>
          <p:cNvPr id="3" name="Content Placeholder 2"/>
          <p:cNvSpPr>
            <a:spLocks noGrp="1"/>
          </p:cNvSpPr>
          <p:nvPr>
            <p:ph idx="1"/>
          </p:nvPr>
        </p:nvSpPr>
        <p:spPr/>
        <p:txBody>
          <a:bodyPr>
            <a:normAutofit lnSpcReduction="10000"/>
          </a:bodyPr>
          <a:lstStyle/>
          <a:p>
            <a:r>
              <a:rPr lang="en-US" sz="2400" dirty="0"/>
              <a:t>IRS Information Document Requests (IDRs) re: ERC  </a:t>
            </a:r>
            <a:r>
              <a:rPr lang="en-US" sz="2000" dirty="0"/>
              <a:t>(07/28/22) </a:t>
            </a:r>
            <a:r>
              <a:rPr lang="en-US" sz="2000" dirty="0">
                <a:hlinkClick r:id="rId2"/>
              </a:rPr>
              <a:t>https://www.withum.com/resources/irs-begins-auditing-the-employee-retention-credit/</a:t>
            </a:r>
            <a:endParaRPr lang="en-US" sz="2000" dirty="0"/>
          </a:p>
          <a:p>
            <a:pPr marL="457200" indent="-457200">
              <a:buAutoNum type="arabicPeriod"/>
            </a:pPr>
            <a:r>
              <a:rPr lang="en-US" sz="2200" dirty="0"/>
              <a:t>On what grounds are you eligible for ERC? Explain in detail how qualification tests met</a:t>
            </a:r>
          </a:p>
          <a:p>
            <a:pPr marL="457200" indent="-457200">
              <a:buAutoNum type="arabicPeriod"/>
            </a:pPr>
            <a:r>
              <a:rPr lang="en-US" sz="2200" dirty="0"/>
              <a:t>List government orders </a:t>
            </a:r>
            <a:r>
              <a:rPr lang="en-US" sz="2000" dirty="0"/>
              <a:t>(and </a:t>
            </a:r>
            <a:r>
              <a:rPr lang="en-US" sz="2000" dirty="0">
                <a:solidFill>
                  <a:srgbClr val="008000"/>
                </a:solidFill>
              </a:rPr>
              <a:t>dates of such order(s)</a:t>
            </a:r>
            <a:r>
              <a:rPr lang="en-US" sz="2000" dirty="0"/>
              <a:t>) </a:t>
            </a:r>
            <a:r>
              <a:rPr lang="en-US" sz="2200" dirty="0"/>
              <a:t>that either fully or partially suspended operations of business </a:t>
            </a:r>
            <a:r>
              <a:rPr lang="en-US" sz="2000" dirty="0"/>
              <a:t>(provide copy of order and highlight its specific provisions causing suspension) </a:t>
            </a:r>
            <a:endParaRPr lang="en-US" sz="2200" dirty="0"/>
          </a:p>
          <a:p>
            <a:pPr marL="457200" indent="-457200">
              <a:buAutoNum type="arabicPeriod"/>
            </a:pPr>
            <a:r>
              <a:rPr lang="en-US" sz="2200" dirty="0"/>
              <a:t>Provide gross receipts computations, spreadsheets and backup financial records for 2019, 2020 and 2021 by year and by all relevant quarters</a:t>
            </a:r>
          </a:p>
          <a:p>
            <a:pPr marL="457200" indent="-457200">
              <a:buAutoNum type="arabicPeriod"/>
            </a:pPr>
            <a:r>
              <a:rPr lang="en-US" sz="2200" dirty="0"/>
              <a:t>Submit your ERC calculation</a:t>
            </a:r>
          </a:p>
          <a:p>
            <a:pPr marL="457200" indent="-457200">
              <a:buAutoNum type="arabicPeriod"/>
            </a:pPr>
            <a:r>
              <a:rPr lang="en-US" sz="2200" dirty="0"/>
              <a:t>Submit payroll journals </a:t>
            </a:r>
            <a:r>
              <a:rPr lang="en-US" sz="2000" dirty="0"/>
              <a:t>(including pay dates for wages re: ERC claimed)</a:t>
            </a:r>
            <a:endParaRPr lang="en-US" sz="2200" dirty="0"/>
          </a:p>
          <a:p>
            <a:endParaRPr lang="en-US" sz="2400" dirty="0"/>
          </a:p>
        </p:txBody>
      </p:sp>
      <p:sp>
        <p:nvSpPr>
          <p:cNvPr id="7" name="Slide Number Placeholder 6">
            <a:extLst>
              <a:ext uri="{FF2B5EF4-FFF2-40B4-BE49-F238E27FC236}">
                <a16:creationId xmlns:a16="http://schemas.microsoft.com/office/drawing/2014/main" id="{47F20B99-9647-DF47-BBF8-D18ABA74D9BC}"/>
              </a:ext>
            </a:extLst>
          </p:cNvPr>
          <p:cNvSpPr>
            <a:spLocks noGrp="1"/>
          </p:cNvSpPr>
          <p:nvPr>
            <p:ph type="sldNum" sz="quarter" idx="12"/>
          </p:nvPr>
        </p:nvSpPr>
        <p:spPr/>
        <p:txBody>
          <a:bodyPr/>
          <a:lstStyle/>
          <a:p>
            <a:fld id="{54AAE21D-1E9D-1047-BD42-883DA1A9BFEE}" type="slidenum">
              <a:rPr lang="en-US" smtClean="0"/>
              <a:t>149</a:t>
            </a:fld>
            <a:endParaRPr lang="en-US"/>
          </a:p>
        </p:txBody>
      </p:sp>
      <p:pic>
        <p:nvPicPr>
          <p:cNvPr id="4" name="Picture 3">
            <a:extLst>
              <a:ext uri="{FF2B5EF4-FFF2-40B4-BE49-F238E27FC236}">
                <a16:creationId xmlns:a16="http://schemas.microsoft.com/office/drawing/2014/main" id="{E50CC291-1A1F-99F7-1F01-701A13A04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3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Once Upon a Time</a:t>
            </a:r>
            <a:br>
              <a:rPr lang="en-US" sz="3200" dirty="0"/>
            </a:br>
            <a:r>
              <a:rPr lang="en-US" sz="3200" dirty="0" err="1"/>
              <a:t>Covid</a:t>
            </a:r>
            <a:r>
              <a:rPr lang="en-US" sz="3200" dirty="0"/>
              <a:t> Employee Retention Credit (ERC)</a:t>
            </a:r>
          </a:p>
        </p:txBody>
      </p:sp>
      <p:sp>
        <p:nvSpPr>
          <p:cNvPr id="3" name="Content Placeholder 2"/>
          <p:cNvSpPr>
            <a:spLocks noGrp="1"/>
          </p:cNvSpPr>
          <p:nvPr>
            <p:ph idx="1"/>
          </p:nvPr>
        </p:nvSpPr>
        <p:spPr>
          <a:xfrm>
            <a:off x="457199" y="1600200"/>
            <a:ext cx="8355925" cy="4525963"/>
          </a:xfrm>
        </p:spPr>
        <p:txBody>
          <a:bodyPr>
            <a:normAutofit/>
          </a:bodyPr>
          <a:lstStyle/>
          <a:p>
            <a:pPr marL="457200" indent="-457200">
              <a:buAutoNum type="arabicPeriod" startAt="10"/>
            </a:pPr>
            <a:r>
              <a:rPr lang="en-US" sz="2400" dirty="0"/>
              <a:t>Some taxpayers claimed the ERC right away </a:t>
            </a:r>
            <a:r>
              <a:rPr lang="en-US" sz="2000" dirty="0"/>
              <a:t>(e.g., on Form 941)</a:t>
            </a:r>
            <a:r>
              <a:rPr lang="en-US" sz="2400" dirty="0"/>
              <a:t>, while others did not do so but still can </a:t>
            </a:r>
            <a:r>
              <a:rPr lang="en-US" sz="2000" dirty="0"/>
              <a:t>(e.g., via Form 941-X)</a:t>
            </a:r>
          </a:p>
          <a:p>
            <a:pPr marL="457200" indent="-457200">
              <a:buAutoNum type="arabicPeriod" startAt="10"/>
            </a:pPr>
            <a:r>
              <a:rPr lang="en-US" sz="2400" dirty="0"/>
              <a:t>IRS promised to get ERC money to employers fast, but instead IRS proved to pay out woefully slowly</a:t>
            </a:r>
          </a:p>
          <a:p>
            <a:pPr marL="457200" indent="-457200">
              <a:buAutoNum type="arabicPeriod" startAt="10"/>
            </a:pPr>
            <a:r>
              <a:rPr lang="en-US" sz="2400" dirty="0"/>
              <a:t>America in 2023 is milling around in a tizzy over ERC </a:t>
            </a:r>
          </a:p>
          <a:p>
            <a:pPr marL="457200" indent="-457200">
              <a:buAutoNum type="arabicPeriod" startAt="10"/>
            </a:pPr>
            <a:r>
              <a:rPr lang="en-US" sz="2400" dirty="0"/>
              <a:t>The purpose of this course is to enlighten the populate as to proper next ERC steps   </a:t>
            </a:r>
          </a:p>
        </p:txBody>
      </p:sp>
      <p:sp>
        <p:nvSpPr>
          <p:cNvPr id="7" name="Slide Number Placeholder 6">
            <a:extLst>
              <a:ext uri="{FF2B5EF4-FFF2-40B4-BE49-F238E27FC236}">
                <a16:creationId xmlns:a16="http://schemas.microsoft.com/office/drawing/2014/main" id="{2BAF1DA7-BCB3-A64A-8D28-F05A3A507DD6}"/>
              </a:ext>
            </a:extLst>
          </p:cNvPr>
          <p:cNvSpPr>
            <a:spLocks noGrp="1"/>
          </p:cNvSpPr>
          <p:nvPr>
            <p:ph type="sldNum" sz="quarter" idx="12"/>
          </p:nvPr>
        </p:nvSpPr>
        <p:spPr/>
        <p:txBody>
          <a:bodyPr/>
          <a:lstStyle/>
          <a:p>
            <a:fld id="{54AAE21D-1E9D-1047-BD42-883DA1A9BFEE}" type="slidenum">
              <a:rPr lang="en-US" smtClean="0"/>
              <a:t>15</a:t>
            </a:fld>
            <a:endParaRPr lang="en-US"/>
          </a:p>
        </p:txBody>
      </p:sp>
      <p:pic>
        <p:nvPicPr>
          <p:cNvPr id="4" name="Picture 3">
            <a:extLst>
              <a:ext uri="{FF2B5EF4-FFF2-40B4-BE49-F238E27FC236}">
                <a16:creationId xmlns:a16="http://schemas.microsoft.com/office/drawing/2014/main" id="{275DC300-0450-ED04-8B41-A8C90DBD5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10719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First Round of Exams and IRS Info Document Requests (IDRs) re: ERC Start to Fly</a:t>
            </a:r>
          </a:p>
        </p:txBody>
      </p:sp>
      <p:sp>
        <p:nvSpPr>
          <p:cNvPr id="3" name="Content Placeholder 2"/>
          <p:cNvSpPr>
            <a:spLocks noGrp="1"/>
          </p:cNvSpPr>
          <p:nvPr>
            <p:ph idx="1"/>
          </p:nvPr>
        </p:nvSpPr>
        <p:spPr/>
        <p:txBody>
          <a:bodyPr>
            <a:normAutofit/>
          </a:bodyPr>
          <a:lstStyle/>
          <a:p>
            <a:r>
              <a:rPr lang="en-US" sz="2400" dirty="0"/>
              <a:t>IRS Information Document Requests (IDRs) re: ERC  </a:t>
            </a:r>
            <a:r>
              <a:rPr lang="en-US" sz="2000" dirty="0"/>
              <a:t>(07/28/22) </a:t>
            </a:r>
            <a:r>
              <a:rPr lang="en-US" sz="1800" dirty="0">
                <a:hlinkClick r:id="rId3"/>
              </a:rPr>
              <a:t>https://www.withum.com/resources/irs-begins-auditing-the-employee-retention-credit/</a:t>
            </a:r>
            <a:endParaRPr lang="en-US" sz="1800" dirty="0"/>
          </a:p>
          <a:p>
            <a:pPr marL="457200" indent="-457200">
              <a:buAutoNum type="arabicPeriod" startAt="6"/>
            </a:pPr>
            <a:r>
              <a:rPr lang="en-US" sz="2400" dirty="0"/>
              <a:t>Submit records reflecting health plan expenses</a:t>
            </a:r>
          </a:p>
          <a:p>
            <a:pPr marL="457200" indent="-457200">
              <a:buAutoNum type="arabicPeriod" startAt="6"/>
            </a:pPr>
            <a:r>
              <a:rPr lang="en-US" sz="2400" dirty="0"/>
              <a:t>Submit all 2020 and 2021 payroll tax returns and income tax returns</a:t>
            </a:r>
          </a:p>
          <a:p>
            <a:pPr marL="457200" indent="-457200">
              <a:buAutoNum type="arabicPeriod" startAt="6"/>
            </a:pPr>
            <a:r>
              <a:rPr lang="en-US" sz="2400" dirty="0"/>
              <a:t>Submit lists of employees </a:t>
            </a:r>
            <a:r>
              <a:rPr lang="en-US" sz="2000" dirty="0"/>
              <a:t>(for which ERC claimed)</a:t>
            </a:r>
            <a:endParaRPr lang="en-US" sz="2400" dirty="0"/>
          </a:p>
          <a:p>
            <a:pPr marL="457200" indent="-457200">
              <a:buFont typeface="Arial"/>
              <a:buAutoNum type="arabicPeriod" startAt="6"/>
            </a:pPr>
            <a:r>
              <a:rPr lang="en-US" sz="2400" dirty="0"/>
              <a:t>Submit lists of owners </a:t>
            </a:r>
          </a:p>
          <a:p>
            <a:pPr marL="457200" indent="-457200">
              <a:buAutoNum type="arabicPeriod" startAt="6"/>
            </a:pPr>
            <a:r>
              <a:rPr lang="en-US" sz="2400" dirty="0"/>
              <a:t>Submit related party info</a:t>
            </a:r>
            <a:r>
              <a:rPr lang="en-US" sz="2000" dirty="0"/>
              <a:t> (including relatives of majority owners) </a:t>
            </a:r>
            <a:endParaRPr lang="en-US" sz="2400" dirty="0"/>
          </a:p>
          <a:p>
            <a:pPr marL="457200" indent="-457200">
              <a:buAutoNum type="arabicPeriod" startAt="6"/>
            </a:pPr>
            <a:r>
              <a:rPr lang="en-US" sz="2400" dirty="0"/>
              <a:t>Submit PPP loan forgiveness info </a:t>
            </a:r>
            <a:r>
              <a:rPr lang="en-US" sz="2000" dirty="0"/>
              <a:t>(forgive app, forgiveness letter)</a:t>
            </a:r>
            <a:endParaRPr lang="en-US" sz="2400" dirty="0"/>
          </a:p>
          <a:p>
            <a:pPr marL="457200" indent="-457200">
              <a:buAutoNum type="arabicPeriod" startAt="6"/>
            </a:pPr>
            <a:r>
              <a:rPr lang="en-US" sz="2400" dirty="0"/>
              <a:t>Submit proof of allocation of wages between PPP and ERC  </a:t>
            </a:r>
          </a:p>
          <a:p>
            <a:pPr marL="0" indent="0">
              <a:buNone/>
            </a:pPr>
            <a:endParaRPr lang="en-US" sz="2400" dirty="0"/>
          </a:p>
        </p:txBody>
      </p:sp>
      <p:sp>
        <p:nvSpPr>
          <p:cNvPr id="7" name="Slide Number Placeholder 6">
            <a:extLst>
              <a:ext uri="{FF2B5EF4-FFF2-40B4-BE49-F238E27FC236}">
                <a16:creationId xmlns:a16="http://schemas.microsoft.com/office/drawing/2014/main" id="{FED375C9-7698-B44E-A53A-E8299591289C}"/>
              </a:ext>
            </a:extLst>
          </p:cNvPr>
          <p:cNvSpPr>
            <a:spLocks noGrp="1"/>
          </p:cNvSpPr>
          <p:nvPr>
            <p:ph type="sldNum" sz="quarter" idx="12"/>
          </p:nvPr>
        </p:nvSpPr>
        <p:spPr/>
        <p:txBody>
          <a:bodyPr/>
          <a:lstStyle/>
          <a:p>
            <a:fld id="{54AAE21D-1E9D-1047-BD42-883DA1A9BFEE}" type="slidenum">
              <a:rPr lang="en-US" smtClean="0"/>
              <a:t>150</a:t>
            </a:fld>
            <a:endParaRPr lang="en-US"/>
          </a:p>
        </p:txBody>
      </p:sp>
      <p:pic>
        <p:nvPicPr>
          <p:cNvPr id="4" name="Picture 3">
            <a:extLst>
              <a:ext uri="{FF2B5EF4-FFF2-40B4-BE49-F238E27FC236}">
                <a16:creationId xmlns:a16="http://schemas.microsoft.com/office/drawing/2014/main" id="{D012FF9B-717D-5D39-0EEF-9A7569F73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7547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First Round of Exams and IRS Info Document Requests (IDRs) re: ERC Start to Fly</a:t>
            </a:r>
          </a:p>
        </p:txBody>
      </p:sp>
      <p:pic>
        <p:nvPicPr>
          <p:cNvPr id="8" name="Content Placeholder 7" descr="A picture containing text, screenshot, font, document&#10;&#10;Description automatically generated">
            <a:extLst>
              <a:ext uri="{FF2B5EF4-FFF2-40B4-BE49-F238E27FC236}">
                <a16:creationId xmlns:a16="http://schemas.microsoft.com/office/drawing/2014/main" id="{618B48E9-CF98-284C-9737-5E7A518EB0A4}"/>
              </a:ext>
            </a:extLst>
          </p:cNvPr>
          <p:cNvPicPr>
            <a:picLocks noGrp="1" noChangeAspect="1"/>
          </p:cNvPicPr>
          <p:nvPr>
            <p:ph idx="1"/>
          </p:nvPr>
        </p:nvPicPr>
        <p:blipFill>
          <a:blip r:embed="rId3"/>
          <a:stretch>
            <a:fillRect/>
          </a:stretch>
        </p:blipFill>
        <p:spPr>
          <a:xfrm>
            <a:off x="1082163" y="1600200"/>
            <a:ext cx="6979674" cy="4525963"/>
          </a:xfrm>
        </p:spPr>
      </p:pic>
      <p:sp>
        <p:nvSpPr>
          <p:cNvPr id="7" name="Slide Number Placeholder 6">
            <a:extLst>
              <a:ext uri="{FF2B5EF4-FFF2-40B4-BE49-F238E27FC236}">
                <a16:creationId xmlns:a16="http://schemas.microsoft.com/office/drawing/2014/main" id="{FED375C9-7698-B44E-A53A-E8299591289C}"/>
              </a:ext>
            </a:extLst>
          </p:cNvPr>
          <p:cNvSpPr>
            <a:spLocks noGrp="1"/>
          </p:cNvSpPr>
          <p:nvPr>
            <p:ph type="sldNum" sz="quarter" idx="12"/>
          </p:nvPr>
        </p:nvSpPr>
        <p:spPr/>
        <p:txBody>
          <a:bodyPr/>
          <a:lstStyle/>
          <a:p>
            <a:fld id="{54AAE21D-1E9D-1047-BD42-883DA1A9BFEE}" type="slidenum">
              <a:rPr lang="en-US" smtClean="0"/>
              <a:t>151</a:t>
            </a:fld>
            <a:endParaRPr lang="en-US"/>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FBE0D0E-F7CA-4148-86A3-135C8B4F76FD}"/>
                  </a:ext>
                </a:extLst>
              </p14:cNvPr>
              <p14:cNvContentPartPr/>
              <p14:nvPr/>
            </p14:nvContentPartPr>
            <p14:xfrm>
              <a:off x="1952684" y="2340316"/>
              <a:ext cx="764640" cy="35640"/>
            </p14:xfrm>
          </p:contentPart>
        </mc:Choice>
        <mc:Fallback xmlns="">
          <p:pic>
            <p:nvPicPr>
              <p:cNvPr id="9" name="Ink 8">
                <a:extLst>
                  <a:ext uri="{FF2B5EF4-FFF2-40B4-BE49-F238E27FC236}">
                    <a16:creationId xmlns:a16="http://schemas.microsoft.com/office/drawing/2014/main" id="{0FBE0D0E-F7CA-4148-86A3-135C8B4F76FD}"/>
                  </a:ext>
                </a:extLst>
              </p:cNvPr>
              <p:cNvPicPr/>
              <p:nvPr/>
            </p:nvPicPr>
            <p:blipFill>
              <a:blip r:embed="rId5"/>
              <a:stretch>
                <a:fillRect/>
              </a:stretch>
            </p:blipFill>
            <p:spPr>
              <a:xfrm>
                <a:off x="1898684" y="2232316"/>
                <a:ext cx="872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9F3B45D-0D23-1544-B819-FBB661B721A8}"/>
                  </a:ext>
                </a:extLst>
              </p14:cNvPr>
              <p14:cNvContentPartPr/>
              <p14:nvPr/>
            </p14:nvContentPartPr>
            <p14:xfrm>
              <a:off x="3086684" y="2364076"/>
              <a:ext cx="768600" cy="12600"/>
            </p14:xfrm>
          </p:contentPart>
        </mc:Choice>
        <mc:Fallback xmlns="">
          <p:pic>
            <p:nvPicPr>
              <p:cNvPr id="10" name="Ink 9">
                <a:extLst>
                  <a:ext uri="{FF2B5EF4-FFF2-40B4-BE49-F238E27FC236}">
                    <a16:creationId xmlns:a16="http://schemas.microsoft.com/office/drawing/2014/main" id="{E9F3B45D-0D23-1544-B819-FBB661B721A8}"/>
                  </a:ext>
                </a:extLst>
              </p:cNvPr>
              <p:cNvPicPr/>
              <p:nvPr/>
            </p:nvPicPr>
            <p:blipFill>
              <a:blip r:embed="rId7"/>
              <a:stretch>
                <a:fillRect/>
              </a:stretch>
            </p:blipFill>
            <p:spPr>
              <a:xfrm>
                <a:off x="3032684" y="2256076"/>
                <a:ext cx="876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AEE78A61-6549-324A-8984-9362F8EEA522}"/>
                  </a:ext>
                </a:extLst>
              </p14:cNvPr>
              <p14:cNvContentPartPr/>
              <p14:nvPr/>
            </p14:nvContentPartPr>
            <p14:xfrm>
              <a:off x="4139324" y="2312236"/>
              <a:ext cx="1719360" cy="54000"/>
            </p14:xfrm>
          </p:contentPart>
        </mc:Choice>
        <mc:Fallback xmlns="">
          <p:pic>
            <p:nvPicPr>
              <p:cNvPr id="11" name="Ink 10">
                <a:extLst>
                  <a:ext uri="{FF2B5EF4-FFF2-40B4-BE49-F238E27FC236}">
                    <a16:creationId xmlns:a16="http://schemas.microsoft.com/office/drawing/2014/main" id="{AEE78A61-6549-324A-8984-9362F8EEA522}"/>
                  </a:ext>
                </a:extLst>
              </p:cNvPr>
              <p:cNvPicPr/>
              <p:nvPr/>
            </p:nvPicPr>
            <p:blipFill>
              <a:blip r:embed="rId9"/>
              <a:stretch>
                <a:fillRect/>
              </a:stretch>
            </p:blipFill>
            <p:spPr>
              <a:xfrm>
                <a:off x="4085324" y="2204596"/>
                <a:ext cx="18270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B9F8D04A-58ED-9B4B-AFD9-1A9A727C3412}"/>
                  </a:ext>
                </a:extLst>
              </p14:cNvPr>
              <p14:cNvContentPartPr/>
              <p14:nvPr/>
            </p14:nvContentPartPr>
            <p14:xfrm>
              <a:off x="1435724" y="2968516"/>
              <a:ext cx="1445040" cy="24840"/>
            </p14:xfrm>
          </p:contentPart>
        </mc:Choice>
        <mc:Fallback xmlns="">
          <p:pic>
            <p:nvPicPr>
              <p:cNvPr id="12" name="Ink 11">
                <a:extLst>
                  <a:ext uri="{FF2B5EF4-FFF2-40B4-BE49-F238E27FC236}">
                    <a16:creationId xmlns:a16="http://schemas.microsoft.com/office/drawing/2014/main" id="{B9F8D04A-58ED-9B4B-AFD9-1A9A727C3412}"/>
                  </a:ext>
                </a:extLst>
              </p:cNvPr>
              <p:cNvPicPr/>
              <p:nvPr/>
            </p:nvPicPr>
            <p:blipFill>
              <a:blip r:embed="rId11"/>
              <a:stretch>
                <a:fillRect/>
              </a:stretch>
            </p:blipFill>
            <p:spPr>
              <a:xfrm>
                <a:off x="1382084" y="2860516"/>
                <a:ext cx="1552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3319C139-7A03-F046-9DC8-AEF60DC915B1}"/>
                  </a:ext>
                </a:extLst>
              </p14:cNvPr>
              <p14:cNvContentPartPr/>
              <p14:nvPr/>
            </p14:nvContentPartPr>
            <p14:xfrm>
              <a:off x="1963844" y="3346516"/>
              <a:ext cx="675720" cy="30960"/>
            </p14:xfrm>
          </p:contentPart>
        </mc:Choice>
        <mc:Fallback xmlns="">
          <p:pic>
            <p:nvPicPr>
              <p:cNvPr id="13" name="Ink 12">
                <a:extLst>
                  <a:ext uri="{FF2B5EF4-FFF2-40B4-BE49-F238E27FC236}">
                    <a16:creationId xmlns:a16="http://schemas.microsoft.com/office/drawing/2014/main" id="{3319C139-7A03-F046-9DC8-AEF60DC915B1}"/>
                  </a:ext>
                </a:extLst>
              </p:cNvPr>
              <p:cNvPicPr/>
              <p:nvPr/>
            </p:nvPicPr>
            <p:blipFill>
              <a:blip r:embed="rId13"/>
              <a:stretch>
                <a:fillRect/>
              </a:stretch>
            </p:blipFill>
            <p:spPr>
              <a:xfrm>
                <a:off x="1910204" y="3238876"/>
                <a:ext cx="7833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4EBE1B26-007C-1B4C-8856-9D04BF4C7087}"/>
                  </a:ext>
                </a:extLst>
              </p14:cNvPr>
              <p14:cNvContentPartPr/>
              <p14:nvPr/>
            </p14:nvContentPartPr>
            <p14:xfrm>
              <a:off x="4569884" y="4513636"/>
              <a:ext cx="247680" cy="360"/>
            </p14:xfrm>
          </p:contentPart>
        </mc:Choice>
        <mc:Fallback xmlns="">
          <p:pic>
            <p:nvPicPr>
              <p:cNvPr id="15" name="Ink 14">
                <a:extLst>
                  <a:ext uri="{FF2B5EF4-FFF2-40B4-BE49-F238E27FC236}">
                    <a16:creationId xmlns:a16="http://schemas.microsoft.com/office/drawing/2014/main" id="{4EBE1B26-007C-1B4C-8856-9D04BF4C7087}"/>
                  </a:ext>
                </a:extLst>
              </p:cNvPr>
              <p:cNvPicPr/>
              <p:nvPr/>
            </p:nvPicPr>
            <p:blipFill>
              <a:blip r:embed="rId15"/>
              <a:stretch>
                <a:fillRect/>
              </a:stretch>
            </p:blipFill>
            <p:spPr>
              <a:xfrm>
                <a:off x="4515884" y="4405636"/>
                <a:ext cx="355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193D74A6-2006-6945-8408-B9730FBC1359}"/>
                  </a:ext>
                </a:extLst>
              </p14:cNvPr>
              <p14:cNvContentPartPr/>
              <p14:nvPr/>
            </p14:nvContentPartPr>
            <p14:xfrm>
              <a:off x="1387484" y="4733956"/>
              <a:ext cx="410760" cy="6120"/>
            </p14:xfrm>
          </p:contentPart>
        </mc:Choice>
        <mc:Fallback xmlns="">
          <p:pic>
            <p:nvPicPr>
              <p:cNvPr id="16" name="Ink 15">
                <a:extLst>
                  <a:ext uri="{FF2B5EF4-FFF2-40B4-BE49-F238E27FC236}">
                    <a16:creationId xmlns:a16="http://schemas.microsoft.com/office/drawing/2014/main" id="{193D74A6-2006-6945-8408-B9730FBC1359}"/>
                  </a:ext>
                </a:extLst>
              </p:cNvPr>
              <p:cNvPicPr/>
              <p:nvPr/>
            </p:nvPicPr>
            <p:blipFill>
              <a:blip r:embed="rId17"/>
              <a:stretch>
                <a:fillRect/>
              </a:stretch>
            </p:blipFill>
            <p:spPr>
              <a:xfrm>
                <a:off x="1333484" y="4625956"/>
                <a:ext cx="5184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AFF8B2F3-53B1-0F4A-A619-8BA054795F7C}"/>
                  </a:ext>
                </a:extLst>
              </p14:cNvPr>
              <p14:cNvContentPartPr/>
              <p14:nvPr/>
            </p14:nvContentPartPr>
            <p14:xfrm>
              <a:off x="4176044" y="4752316"/>
              <a:ext cx="219240" cy="360"/>
            </p14:xfrm>
          </p:contentPart>
        </mc:Choice>
        <mc:Fallback xmlns="">
          <p:pic>
            <p:nvPicPr>
              <p:cNvPr id="17" name="Ink 16">
                <a:extLst>
                  <a:ext uri="{FF2B5EF4-FFF2-40B4-BE49-F238E27FC236}">
                    <a16:creationId xmlns:a16="http://schemas.microsoft.com/office/drawing/2014/main" id="{AFF8B2F3-53B1-0F4A-A619-8BA054795F7C}"/>
                  </a:ext>
                </a:extLst>
              </p:cNvPr>
              <p:cNvPicPr/>
              <p:nvPr/>
            </p:nvPicPr>
            <p:blipFill>
              <a:blip r:embed="rId19"/>
              <a:stretch>
                <a:fillRect/>
              </a:stretch>
            </p:blipFill>
            <p:spPr>
              <a:xfrm>
                <a:off x="4122404" y="4644676"/>
                <a:ext cx="326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6A2F39B-1BA3-3A48-A7AA-6D22BB2DE5CC}"/>
                  </a:ext>
                </a:extLst>
              </p14:cNvPr>
              <p14:cNvContentPartPr/>
              <p14:nvPr/>
            </p14:nvContentPartPr>
            <p14:xfrm>
              <a:off x="1387212" y="4523356"/>
              <a:ext cx="404640" cy="12240"/>
            </p14:xfrm>
          </p:contentPart>
        </mc:Choice>
        <mc:Fallback xmlns="">
          <p:pic>
            <p:nvPicPr>
              <p:cNvPr id="18" name="Ink 17">
                <a:extLst>
                  <a:ext uri="{FF2B5EF4-FFF2-40B4-BE49-F238E27FC236}">
                    <a16:creationId xmlns:a16="http://schemas.microsoft.com/office/drawing/2014/main" id="{B6A2F39B-1BA3-3A48-A7AA-6D22BB2DE5CC}"/>
                  </a:ext>
                </a:extLst>
              </p:cNvPr>
              <p:cNvPicPr/>
              <p:nvPr/>
            </p:nvPicPr>
            <p:blipFill>
              <a:blip r:embed="rId21"/>
              <a:stretch>
                <a:fillRect/>
              </a:stretch>
            </p:blipFill>
            <p:spPr>
              <a:xfrm>
                <a:off x="1333572" y="4415356"/>
                <a:ext cx="5122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57B1DAA7-8771-F045-BEDF-93FCE8EBB090}"/>
                  </a:ext>
                </a:extLst>
              </p14:cNvPr>
              <p14:cNvContentPartPr/>
              <p14:nvPr/>
            </p14:nvContentPartPr>
            <p14:xfrm>
              <a:off x="1398372" y="5450356"/>
              <a:ext cx="991080" cy="19800"/>
            </p14:xfrm>
          </p:contentPart>
        </mc:Choice>
        <mc:Fallback xmlns="">
          <p:pic>
            <p:nvPicPr>
              <p:cNvPr id="21" name="Ink 20">
                <a:extLst>
                  <a:ext uri="{FF2B5EF4-FFF2-40B4-BE49-F238E27FC236}">
                    <a16:creationId xmlns:a16="http://schemas.microsoft.com/office/drawing/2014/main" id="{57B1DAA7-8771-F045-BEDF-93FCE8EBB090}"/>
                  </a:ext>
                </a:extLst>
              </p:cNvPr>
              <p:cNvPicPr/>
              <p:nvPr/>
            </p:nvPicPr>
            <p:blipFill>
              <a:blip r:embed="rId23"/>
              <a:stretch>
                <a:fillRect/>
              </a:stretch>
            </p:blipFill>
            <p:spPr>
              <a:xfrm>
                <a:off x="1344372" y="5342356"/>
                <a:ext cx="10987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F73AFE73-A387-CD47-8B53-3381140F8CF6}"/>
                  </a:ext>
                </a:extLst>
              </p14:cNvPr>
              <p14:cNvContentPartPr/>
              <p14:nvPr/>
            </p14:nvContentPartPr>
            <p14:xfrm>
              <a:off x="5108532" y="5908996"/>
              <a:ext cx="343440" cy="16920"/>
            </p14:xfrm>
          </p:contentPart>
        </mc:Choice>
        <mc:Fallback xmlns="">
          <p:pic>
            <p:nvPicPr>
              <p:cNvPr id="23" name="Ink 22">
                <a:extLst>
                  <a:ext uri="{FF2B5EF4-FFF2-40B4-BE49-F238E27FC236}">
                    <a16:creationId xmlns:a16="http://schemas.microsoft.com/office/drawing/2014/main" id="{F73AFE73-A387-CD47-8B53-3381140F8CF6}"/>
                  </a:ext>
                </a:extLst>
              </p:cNvPr>
              <p:cNvPicPr/>
              <p:nvPr/>
            </p:nvPicPr>
            <p:blipFill>
              <a:blip r:embed="rId25"/>
              <a:stretch>
                <a:fillRect/>
              </a:stretch>
            </p:blipFill>
            <p:spPr>
              <a:xfrm>
                <a:off x="5054892" y="5801356"/>
                <a:ext cx="4510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6AFB2B57-1AE0-BA46-B640-EDF0B8441BB6}"/>
                  </a:ext>
                </a:extLst>
              </p14:cNvPr>
              <p14:cNvContentPartPr/>
              <p14:nvPr/>
            </p14:nvContentPartPr>
            <p14:xfrm>
              <a:off x="4356132" y="5883796"/>
              <a:ext cx="441720" cy="23760"/>
            </p14:xfrm>
          </p:contentPart>
        </mc:Choice>
        <mc:Fallback xmlns="">
          <p:pic>
            <p:nvPicPr>
              <p:cNvPr id="24" name="Ink 23">
                <a:extLst>
                  <a:ext uri="{FF2B5EF4-FFF2-40B4-BE49-F238E27FC236}">
                    <a16:creationId xmlns:a16="http://schemas.microsoft.com/office/drawing/2014/main" id="{6AFB2B57-1AE0-BA46-B640-EDF0B8441BB6}"/>
                  </a:ext>
                </a:extLst>
              </p:cNvPr>
              <p:cNvPicPr/>
              <p:nvPr/>
            </p:nvPicPr>
            <p:blipFill>
              <a:blip r:embed="rId27"/>
              <a:stretch>
                <a:fillRect/>
              </a:stretch>
            </p:blipFill>
            <p:spPr>
              <a:xfrm>
                <a:off x="4302492" y="5776156"/>
                <a:ext cx="549360" cy="239400"/>
              </a:xfrm>
              <a:prstGeom prst="rect">
                <a:avLst/>
              </a:prstGeom>
            </p:spPr>
          </p:pic>
        </mc:Fallback>
      </mc:AlternateContent>
      <p:pic>
        <p:nvPicPr>
          <p:cNvPr id="3" name="Picture 2">
            <a:extLst>
              <a:ext uri="{FF2B5EF4-FFF2-40B4-BE49-F238E27FC236}">
                <a16:creationId xmlns:a16="http://schemas.microsoft.com/office/drawing/2014/main" id="{10621009-FFEF-D4CE-7B4C-5E56487BF87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98444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First Round of Exams and IRS Info Document Requests (IDRs) re: ERC Start to Fly</a:t>
            </a:r>
          </a:p>
        </p:txBody>
      </p:sp>
      <p:pic>
        <p:nvPicPr>
          <p:cNvPr id="8" name="Content Placeholder 7" descr="A picture containing text, screenshot, font, document&#10;&#10;Description automatically generated">
            <a:extLst>
              <a:ext uri="{FF2B5EF4-FFF2-40B4-BE49-F238E27FC236}">
                <a16:creationId xmlns:a16="http://schemas.microsoft.com/office/drawing/2014/main" id="{79ED48DD-035B-2C4E-95C1-59AA8BC7873B}"/>
              </a:ext>
            </a:extLst>
          </p:cNvPr>
          <p:cNvPicPr>
            <a:picLocks noGrp="1" noChangeAspect="1"/>
          </p:cNvPicPr>
          <p:nvPr>
            <p:ph idx="1"/>
          </p:nvPr>
        </p:nvPicPr>
        <p:blipFill>
          <a:blip r:embed="rId3"/>
          <a:stretch>
            <a:fillRect/>
          </a:stretch>
        </p:blipFill>
        <p:spPr>
          <a:xfrm>
            <a:off x="1154225" y="1600200"/>
            <a:ext cx="6835550" cy="4525963"/>
          </a:xfrm>
        </p:spPr>
      </p:pic>
      <p:sp>
        <p:nvSpPr>
          <p:cNvPr id="7" name="Slide Number Placeholder 6">
            <a:extLst>
              <a:ext uri="{FF2B5EF4-FFF2-40B4-BE49-F238E27FC236}">
                <a16:creationId xmlns:a16="http://schemas.microsoft.com/office/drawing/2014/main" id="{FED375C9-7698-B44E-A53A-E8299591289C}"/>
              </a:ext>
            </a:extLst>
          </p:cNvPr>
          <p:cNvSpPr>
            <a:spLocks noGrp="1"/>
          </p:cNvSpPr>
          <p:nvPr>
            <p:ph type="sldNum" sz="quarter" idx="12"/>
          </p:nvPr>
        </p:nvSpPr>
        <p:spPr/>
        <p:txBody>
          <a:bodyPr/>
          <a:lstStyle/>
          <a:p>
            <a:fld id="{54AAE21D-1E9D-1047-BD42-883DA1A9BFEE}" type="slidenum">
              <a:rPr lang="en-US" smtClean="0"/>
              <a:t>152</a:t>
            </a:fld>
            <a:endParaRPr lang="en-US"/>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BD35B498-9400-204E-B352-2FE9D1DA8C35}"/>
                  </a:ext>
                </a:extLst>
              </p14:cNvPr>
              <p14:cNvContentPartPr/>
              <p14:nvPr/>
            </p14:nvContentPartPr>
            <p14:xfrm>
              <a:off x="1366692" y="1770436"/>
              <a:ext cx="969480" cy="14760"/>
            </p14:xfrm>
          </p:contentPart>
        </mc:Choice>
        <mc:Fallback xmlns="">
          <p:pic>
            <p:nvPicPr>
              <p:cNvPr id="9" name="Ink 8">
                <a:extLst>
                  <a:ext uri="{FF2B5EF4-FFF2-40B4-BE49-F238E27FC236}">
                    <a16:creationId xmlns:a16="http://schemas.microsoft.com/office/drawing/2014/main" id="{BD35B498-9400-204E-B352-2FE9D1DA8C35}"/>
                  </a:ext>
                </a:extLst>
              </p:cNvPr>
              <p:cNvPicPr/>
              <p:nvPr/>
            </p:nvPicPr>
            <p:blipFill>
              <a:blip r:embed="rId5"/>
              <a:stretch>
                <a:fillRect/>
              </a:stretch>
            </p:blipFill>
            <p:spPr>
              <a:xfrm>
                <a:off x="1312692" y="1662436"/>
                <a:ext cx="10771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86F6FA6A-806B-9E42-ABBB-CA9BDFFD1BA9}"/>
                  </a:ext>
                </a:extLst>
              </p14:cNvPr>
              <p14:cNvContentPartPr/>
              <p14:nvPr/>
            </p14:nvContentPartPr>
            <p14:xfrm>
              <a:off x="2852772" y="2182276"/>
              <a:ext cx="360" cy="360"/>
            </p14:xfrm>
          </p:contentPart>
        </mc:Choice>
        <mc:Fallback xmlns="">
          <p:pic>
            <p:nvPicPr>
              <p:cNvPr id="10" name="Ink 9">
                <a:extLst>
                  <a:ext uri="{FF2B5EF4-FFF2-40B4-BE49-F238E27FC236}">
                    <a16:creationId xmlns:a16="http://schemas.microsoft.com/office/drawing/2014/main" id="{86F6FA6A-806B-9E42-ABBB-CA9BDFFD1BA9}"/>
                  </a:ext>
                </a:extLst>
              </p:cNvPr>
              <p:cNvPicPr/>
              <p:nvPr/>
            </p:nvPicPr>
            <p:blipFill>
              <a:blip r:embed="rId7"/>
              <a:stretch>
                <a:fillRect/>
              </a:stretch>
            </p:blipFill>
            <p:spPr>
              <a:xfrm>
                <a:off x="2798772" y="207427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0486018-9346-5847-BF74-0A715B65F9AB}"/>
                  </a:ext>
                </a:extLst>
              </p14:cNvPr>
              <p14:cNvContentPartPr/>
              <p14:nvPr/>
            </p14:nvContentPartPr>
            <p14:xfrm>
              <a:off x="2057532" y="2145196"/>
              <a:ext cx="795600" cy="37440"/>
            </p14:xfrm>
          </p:contentPart>
        </mc:Choice>
        <mc:Fallback xmlns="">
          <p:pic>
            <p:nvPicPr>
              <p:cNvPr id="11" name="Ink 10">
                <a:extLst>
                  <a:ext uri="{FF2B5EF4-FFF2-40B4-BE49-F238E27FC236}">
                    <a16:creationId xmlns:a16="http://schemas.microsoft.com/office/drawing/2014/main" id="{90486018-9346-5847-BF74-0A715B65F9AB}"/>
                  </a:ext>
                </a:extLst>
              </p:cNvPr>
              <p:cNvPicPr/>
              <p:nvPr/>
            </p:nvPicPr>
            <p:blipFill>
              <a:blip r:embed="rId9"/>
              <a:stretch>
                <a:fillRect/>
              </a:stretch>
            </p:blipFill>
            <p:spPr>
              <a:xfrm>
                <a:off x="2003532" y="2037196"/>
                <a:ext cx="903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CE4209A9-F155-A04D-8445-CED0C06CF82D}"/>
                  </a:ext>
                </a:extLst>
              </p14:cNvPr>
              <p14:cNvContentPartPr/>
              <p14:nvPr/>
            </p14:nvContentPartPr>
            <p14:xfrm>
              <a:off x="1236012" y="2155276"/>
              <a:ext cx="478080" cy="32760"/>
            </p14:xfrm>
          </p:contentPart>
        </mc:Choice>
        <mc:Fallback xmlns="">
          <p:pic>
            <p:nvPicPr>
              <p:cNvPr id="12" name="Ink 11">
                <a:extLst>
                  <a:ext uri="{FF2B5EF4-FFF2-40B4-BE49-F238E27FC236}">
                    <a16:creationId xmlns:a16="http://schemas.microsoft.com/office/drawing/2014/main" id="{CE4209A9-F155-A04D-8445-CED0C06CF82D}"/>
                  </a:ext>
                </a:extLst>
              </p:cNvPr>
              <p:cNvPicPr/>
              <p:nvPr/>
            </p:nvPicPr>
            <p:blipFill>
              <a:blip r:embed="rId11"/>
              <a:stretch>
                <a:fillRect/>
              </a:stretch>
            </p:blipFill>
            <p:spPr>
              <a:xfrm>
                <a:off x="1182372" y="2047636"/>
                <a:ext cx="5857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355FCDE6-589C-B442-90FF-4FCE2542AB29}"/>
                  </a:ext>
                </a:extLst>
              </p14:cNvPr>
              <p14:cNvContentPartPr/>
              <p14:nvPr/>
            </p14:nvContentPartPr>
            <p14:xfrm>
              <a:off x="7538532" y="1973476"/>
              <a:ext cx="354600" cy="11160"/>
            </p14:xfrm>
          </p:contentPart>
        </mc:Choice>
        <mc:Fallback xmlns="">
          <p:pic>
            <p:nvPicPr>
              <p:cNvPr id="13" name="Ink 12">
                <a:extLst>
                  <a:ext uri="{FF2B5EF4-FFF2-40B4-BE49-F238E27FC236}">
                    <a16:creationId xmlns:a16="http://schemas.microsoft.com/office/drawing/2014/main" id="{355FCDE6-589C-B442-90FF-4FCE2542AB29}"/>
                  </a:ext>
                </a:extLst>
              </p:cNvPr>
              <p:cNvPicPr/>
              <p:nvPr/>
            </p:nvPicPr>
            <p:blipFill>
              <a:blip r:embed="rId13"/>
              <a:stretch>
                <a:fillRect/>
              </a:stretch>
            </p:blipFill>
            <p:spPr>
              <a:xfrm>
                <a:off x="7484532" y="1865836"/>
                <a:ext cx="462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EB1126D6-3BE9-0E48-A97B-09CC28A15B08}"/>
                  </a:ext>
                </a:extLst>
              </p14:cNvPr>
              <p14:cNvContentPartPr/>
              <p14:nvPr/>
            </p14:nvContentPartPr>
            <p14:xfrm>
              <a:off x="4485732" y="2344636"/>
              <a:ext cx="1713240" cy="54360"/>
            </p14:xfrm>
          </p:contentPart>
        </mc:Choice>
        <mc:Fallback xmlns="">
          <p:pic>
            <p:nvPicPr>
              <p:cNvPr id="14" name="Ink 13">
                <a:extLst>
                  <a:ext uri="{FF2B5EF4-FFF2-40B4-BE49-F238E27FC236}">
                    <a16:creationId xmlns:a16="http://schemas.microsoft.com/office/drawing/2014/main" id="{EB1126D6-3BE9-0E48-A97B-09CC28A15B08}"/>
                  </a:ext>
                </a:extLst>
              </p:cNvPr>
              <p:cNvPicPr/>
              <p:nvPr/>
            </p:nvPicPr>
            <p:blipFill>
              <a:blip r:embed="rId15"/>
              <a:stretch>
                <a:fillRect/>
              </a:stretch>
            </p:blipFill>
            <p:spPr>
              <a:xfrm>
                <a:off x="4432092" y="2236636"/>
                <a:ext cx="18208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025E0B63-EFE8-B84B-A9B0-9C865DEC0C3C}"/>
                  </a:ext>
                </a:extLst>
              </p14:cNvPr>
              <p14:cNvContentPartPr/>
              <p14:nvPr/>
            </p14:nvContentPartPr>
            <p14:xfrm>
              <a:off x="4829532" y="3123316"/>
              <a:ext cx="1281240" cy="44640"/>
            </p14:xfrm>
          </p:contentPart>
        </mc:Choice>
        <mc:Fallback xmlns="">
          <p:pic>
            <p:nvPicPr>
              <p:cNvPr id="15" name="Ink 14">
                <a:extLst>
                  <a:ext uri="{FF2B5EF4-FFF2-40B4-BE49-F238E27FC236}">
                    <a16:creationId xmlns:a16="http://schemas.microsoft.com/office/drawing/2014/main" id="{025E0B63-EFE8-B84B-A9B0-9C865DEC0C3C}"/>
                  </a:ext>
                </a:extLst>
              </p:cNvPr>
              <p:cNvPicPr/>
              <p:nvPr/>
            </p:nvPicPr>
            <p:blipFill>
              <a:blip r:embed="rId17"/>
              <a:stretch>
                <a:fillRect/>
              </a:stretch>
            </p:blipFill>
            <p:spPr>
              <a:xfrm>
                <a:off x="4775892" y="3015676"/>
                <a:ext cx="13888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49ACCA9A-A511-0C42-82AC-9D431634A1B1}"/>
                  </a:ext>
                </a:extLst>
              </p14:cNvPr>
              <p14:cNvContentPartPr/>
              <p14:nvPr/>
            </p14:nvContentPartPr>
            <p14:xfrm>
              <a:off x="5399052" y="3723796"/>
              <a:ext cx="1968840" cy="48600"/>
            </p14:xfrm>
          </p:contentPart>
        </mc:Choice>
        <mc:Fallback xmlns="">
          <p:pic>
            <p:nvPicPr>
              <p:cNvPr id="16" name="Ink 15">
                <a:extLst>
                  <a:ext uri="{FF2B5EF4-FFF2-40B4-BE49-F238E27FC236}">
                    <a16:creationId xmlns:a16="http://schemas.microsoft.com/office/drawing/2014/main" id="{49ACCA9A-A511-0C42-82AC-9D431634A1B1}"/>
                  </a:ext>
                </a:extLst>
              </p:cNvPr>
              <p:cNvPicPr/>
              <p:nvPr/>
            </p:nvPicPr>
            <p:blipFill>
              <a:blip r:embed="rId19"/>
              <a:stretch>
                <a:fillRect/>
              </a:stretch>
            </p:blipFill>
            <p:spPr>
              <a:xfrm>
                <a:off x="5345412" y="3615796"/>
                <a:ext cx="20764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822F66AB-FA57-6E48-98E2-6E2102E65769}"/>
                  </a:ext>
                </a:extLst>
              </p14:cNvPr>
              <p14:cNvContentPartPr/>
              <p14:nvPr/>
            </p14:nvContentPartPr>
            <p14:xfrm>
              <a:off x="3028452" y="5704876"/>
              <a:ext cx="1102320" cy="18720"/>
            </p14:xfrm>
          </p:contentPart>
        </mc:Choice>
        <mc:Fallback xmlns="">
          <p:pic>
            <p:nvPicPr>
              <p:cNvPr id="17" name="Ink 16">
                <a:extLst>
                  <a:ext uri="{FF2B5EF4-FFF2-40B4-BE49-F238E27FC236}">
                    <a16:creationId xmlns:a16="http://schemas.microsoft.com/office/drawing/2014/main" id="{822F66AB-FA57-6E48-98E2-6E2102E65769}"/>
                  </a:ext>
                </a:extLst>
              </p:cNvPr>
              <p:cNvPicPr/>
              <p:nvPr/>
            </p:nvPicPr>
            <p:blipFill>
              <a:blip r:embed="rId21"/>
              <a:stretch>
                <a:fillRect/>
              </a:stretch>
            </p:blipFill>
            <p:spPr>
              <a:xfrm>
                <a:off x="2974452" y="5597236"/>
                <a:ext cx="1209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A7C9B78A-13E5-1049-81E0-02146D0CDD36}"/>
                  </a:ext>
                </a:extLst>
              </p14:cNvPr>
              <p14:cNvContentPartPr/>
              <p14:nvPr/>
            </p14:nvContentPartPr>
            <p14:xfrm>
              <a:off x="4630092" y="5696956"/>
              <a:ext cx="243360" cy="9720"/>
            </p14:xfrm>
          </p:contentPart>
        </mc:Choice>
        <mc:Fallback xmlns="">
          <p:pic>
            <p:nvPicPr>
              <p:cNvPr id="18" name="Ink 17">
                <a:extLst>
                  <a:ext uri="{FF2B5EF4-FFF2-40B4-BE49-F238E27FC236}">
                    <a16:creationId xmlns:a16="http://schemas.microsoft.com/office/drawing/2014/main" id="{A7C9B78A-13E5-1049-81E0-02146D0CDD36}"/>
                  </a:ext>
                </a:extLst>
              </p:cNvPr>
              <p:cNvPicPr/>
              <p:nvPr/>
            </p:nvPicPr>
            <p:blipFill>
              <a:blip r:embed="rId23"/>
              <a:stretch>
                <a:fillRect/>
              </a:stretch>
            </p:blipFill>
            <p:spPr>
              <a:xfrm>
                <a:off x="4576452" y="5588956"/>
                <a:ext cx="351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89C7BF3D-A16F-E342-A107-8EBD0080D099}"/>
                  </a:ext>
                </a:extLst>
              </p14:cNvPr>
              <p14:cNvContentPartPr/>
              <p14:nvPr/>
            </p14:nvContentPartPr>
            <p14:xfrm>
              <a:off x="5477892" y="5685796"/>
              <a:ext cx="662400" cy="6120"/>
            </p14:xfrm>
          </p:contentPart>
        </mc:Choice>
        <mc:Fallback xmlns="">
          <p:pic>
            <p:nvPicPr>
              <p:cNvPr id="19" name="Ink 18">
                <a:extLst>
                  <a:ext uri="{FF2B5EF4-FFF2-40B4-BE49-F238E27FC236}">
                    <a16:creationId xmlns:a16="http://schemas.microsoft.com/office/drawing/2014/main" id="{89C7BF3D-A16F-E342-A107-8EBD0080D099}"/>
                  </a:ext>
                </a:extLst>
              </p:cNvPr>
              <p:cNvPicPr/>
              <p:nvPr/>
            </p:nvPicPr>
            <p:blipFill>
              <a:blip r:embed="rId25"/>
              <a:stretch>
                <a:fillRect/>
              </a:stretch>
            </p:blipFill>
            <p:spPr>
              <a:xfrm>
                <a:off x="5423892" y="5577796"/>
                <a:ext cx="7700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B0E7753B-8F3F-784F-BC83-46748710CE22}"/>
                  </a:ext>
                </a:extLst>
              </p14:cNvPr>
              <p14:cNvContentPartPr/>
              <p14:nvPr/>
            </p14:nvContentPartPr>
            <p14:xfrm>
              <a:off x="4133652" y="5858236"/>
              <a:ext cx="391680" cy="34920"/>
            </p14:xfrm>
          </p:contentPart>
        </mc:Choice>
        <mc:Fallback xmlns="">
          <p:pic>
            <p:nvPicPr>
              <p:cNvPr id="20" name="Ink 19">
                <a:extLst>
                  <a:ext uri="{FF2B5EF4-FFF2-40B4-BE49-F238E27FC236}">
                    <a16:creationId xmlns:a16="http://schemas.microsoft.com/office/drawing/2014/main" id="{B0E7753B-8F3F-784F-BC83-46748710CE22}"/>
                  </a:ext>
                </a:extLst>
              </p:cNvPr>
              <p:cNvPicPr/>
              <p:nvPr/>
            </p:nvPicPr>
            <p:blipFill>
              <a:blip r:embed="rId27"/>
              <a:stretch>
                <a:fillRect/>
              </a:stretch>
            </p:blipFill>
            <p:spPr>
              <a:xfrm>
                <a:off x="4080012" y="5750236"/>
                <a:ext cx="4993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2B33EE7A-D3D0-B54B-A173-5638E1B23CA8}"/>
                  </a:ext>
                </a:extLst>
              </p14:cNvPr>
              <p14:cNvContentPartPr/>
              <p14:nvPr/>
            </p14:nvContentPartPr>
            <p14:xfrm>
              <a:off x="4416612" y="4915396"/>
              <a:ext cx="167760" cy="11880"/>
            </p14:xfrm>
          </p:contentPart>
        </mc:Choice>
        <mc:Fallback xmlns="">
          <p:pic>
            <p:nvPicPr>
              <p:cNvPr id="21" name="Ink 20">
                <a:extLst>
                  <a:ext uri="{FF2B5EF4-FFF2-40B4-BE49-F238E27FC236}">
                    <a16:creationId xmlns:a16="http://schemas.microsoft.com/office/drawing/2014/main" id="{2B33EE7A-D3D0-B54B-A173-5638E1B23CA8}"/>
                  </a:ext>
                </a:extLst>
              </p:cNvPr>
              <p:cNvPicPr/>
              <p:nvPr/>
            </p:nvPicPr>
            <p:blipFill>
              <a:blip r:embed="rId29"/>
              <a:stretch>
                <a:fillRect/>
              </a:stretch>
            </p:blipFill>
            <p:spPr>
              <a:xfrm>
                <a:off x="4362972" y="4807756"/>
                <a:ext cx="2754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42D5FCE4-8449-C440-82A2-96A8DDB5AB5E}"/>
                  </a:ext>
                </a:extLst>
              </p14:cNvPr>
              <p14:cNvContentPartPr/>
              <p14:nvPr/>
            </p14:nvContentPartPr>
            <p14:xfrm>
              <a:off x="5343972" y="5142196"/>
              <a:ext cx="748080" cy="36000"/>
            </p14:xfrm>
          </p:contentPart>
        </mc:Choice>
        <mc:Fallback xmlns="">
          <p:pic>
            <p:nvPicPr>
              <p:cNvPr id="22" name="Ink 21">
                <a:extLst>
                  <a:ext uri="{FF2B5EF4-FFF2-40B4-BE49-F238E27FC236}">
                    <a16:creationId xmlns:a16="http://schemas.microsoft.com/office/drawing/2014/main" id="{42D5FCE4-8449-C440-82A2-96A8DDB5AB5E}"/>
                  </a:ext>
                </a:extLst>
              </p:cNvPr>
              <p:cNvPicPr/>
              <p:nvPr/>
            </p:nvPicPr>
            <p:blipFill>
              <a:blip r:embed="rId31"/>
              <a:stretch>
                <a:fillRect/>
              </a:stretch>
            </p:blipFill>
            <p:spPr>
              <a:xfrm>
                <a:off x="5290332" y="5034196"/>
                <a:ext cx="8557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34A65CBF-F2E5-3C49-9E5B-8C1784A812BA}"/>
                  </a:ext>
                </a:extLst>
              </p14:cNvPr>
              <p14:cNvContentPartPr/>
              <p14:nvPr/>
            </p14:nvContentPartPr>
            <p14:xfrm>
              <a:off x="7027332" y="5084596"/>
              <a:ext cx="755280" cy="25200"/>
            </p14:xfrm>
          </p:contentPart>
        </mc:Choice>
        <mc:Fallback xmlns="">
          <p:pic>
            <p:nvPicPr>
              <p:cNvPr id="23" name="Ink 22">
                <a:extLst>
                  <a:ext uri="{FF2B5EF4-FFF2-40B4-BE49-F238E27FC236}">
                    <a16:creationId xmlns:a16="http://schemas.microsoft.com/office/drawing/2014/main" id="{34A65CBF-F2E5-3C49-9E5B-8C1784A812BA}"/>
                  </a:ext>
                </a:extLst>
              </p:cNvPr>
              <p:cNvPicPr/>
              <p:nvPr/>
            </p:nvPicPr>
            <p:blipFill>
              <a:blip r:embed="rId33"/>
              <a:stretch>
                <a:fillRect/>
              </a:stretch>
            </p:blipFill>
            <p:spPr>
              <a:xfrm>
                <a:off x="6973332" y="4976596"/>
                <a:ext cx="862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E47CE54D-5422-DE45-81EA-87D522879D0F}"/>
                  </a:ext>
                </a:extLst>
              </p14:cNvPr>
              <p14:cNvContentPartPr/>
              <p14:nvPr/>
            </p14:nvContentPartPr>
            <p14:xfrm>
              <a:off x="5325972" y="4297996"/>
              <a:ext cx="662400" cy="29880"/>
            </p14:xfrm>
          </p:contentPart>
        </mc:Choice>
        <mc:Fallback xmlns="">
          <p:pic>
            <p:nvPicPr>
              <p:cNvPr id="24" name="Ink 23">
                <a:extLst>
                  <a:ext uri="{FF2B5EF4-FFF2-40B4-BE49-F238E27FC236}">
                    <a16:creationId xmlns:a16="http://schemas.microsoft.com/office/drawing/2014/main" id="{E47CE54D-5422-DE45-81EA-87D522879D0F}"/>
                  </a:ext>
                </a:extLst>
              </p:cNvPr>
              <p:cNvPicPr/>
              <p:nvPr/>
            </p:nvPicPr>
            <p:blipFill>
              <a:blip r:embed="rId35"/>
              <a:stretch>
                <a:fillRect/>
              </a:stretch>
            </p:blipFill>
            <p:spPr>
              <a:xfrm>
                <a:off x="5272332" y="4190356"/>
                <a:ext cx="7700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397B282C-CE10-D84A-A8F9-18AE451F03E8}"/>
                  </a:ext>
                </a:extLst>
              </p14:cNvPr>
              <p14:cNvContentPartPr/>
              <p14:nvPr/>
            </p14:nvContentPartPr>
            <p14:xfrm>
              <a:off x="2028732" y="4280356"/>
              <a:ext cx="1187640" cy="35280"/>
            </p14:xfrm>
          </p:contentPart>
        </mc:Choice>
        <mc:Fallback xmlns="">
          <p:pic>
            <p:nvPicPr>
              <p:cNvPr id="25" name="Ink 24">
                <a:extLst>
                  <a:ext uri="{FF2B5EF4-FFF2-40B4-BE49-F238E27FC236}">
                    <a16:creationId xmlns:a16="http://schemas.microsoft.com/office/drawing/2014/main" id="{397B282C-CE10-D84A-A8F9-18AE451F03E8}"/>
                  </a:ext>
                </a:extLst>
              </p:cNvPr>
              <p:cNvPicPr/>
              <p:nvPr/>
            </p:nvPicPr>
            <p:blipFill>
              <a:blip r:embed="rId37"/>
              <a:stretch>
                <a:fillRect/>
              </a:stretch>
            </p:blipFill>
            <p:spPr>
              <a:xfrm>
                <a:off x="1975092" y="4172716"/>
                <a:ext cx="1295280" cy="250920"/>
              </a:xfrm>
              <a:prstGeom prst="rect">
                <a:avLst/>
              </a:prstGeom>
            </p:spPr>
          </p:pic>
        </mc:Fallback>
      </mc:AlternateContent>
      <p:pic>
        <p:nvPicPr>
          <p:cNvPr id="3" name="Picture 2">
            <a:extLst>
              <a:ext uri="{FF2B5EF4-FFF2-40B4-BE49-F238E27FC236}">
                <a16:creationId xmlns:a16="http://schemas.microsoft.com/office/drawing/2014/main" id="{FB94D16B-B7B9-A6BD-229F-EF5720764507}"/>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64385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3750-CC27-1E45-9509-C05E4CFA29AC}"/>
              </a:ext>
            </a:extLst>
          </p:cNvPr>
          <p:cNvSpPr>
            <a:spLocks noGrp="1"/>
          </p:cNvSpPr>
          <p:nvPr>
            <p:ph type="title"/>
          </p:nvPr>
        </p:nvSpPr>
        <p:spPr/>
        <p:txBody>
          <a:bodyPr>
            <a:normAutofit/>
          </a:bodyPr>
          <a:lstStyle/>
          <a:p>
            <a:r>
              <a:rPr lang="en-US" sz="3200" dirty="0"/>
              <a:t>IRS </a:t>
            </a:r>
            <a:br>
              <a:rPr lang="en-US" sz="3200" dirty="0"/>
            </a:br>
            <a:r>
              <a:rPr lang="en-US" sz="3200" dirty="0"/>
              <a:t>ERC Audit Guide</a:t>
            </a:r>
          </a:p>
        </p:txBody>
      </p:sp>
      <p:sp>
        <p:nvSpPr>
          <p:cNvPr id="3" name="Content Placeholder 2">
            <a:extLst>
              <a:ext uri="{FF2B5EF4-FFF2-40B4-BE49-F238E27FC236}">
                <a16:creationId xmlns:a16="http://schemas.microsoft.com/office/drawing/2014/main" id="{B81D6D4C-4E67-E741-BF60-4B8E67EB9332}"/>
              </a:ext>
            </a:extLst>
          </p:cNvPr>
          <p:cNvSpPr>
            <a:spLocks noGrp="1"/>
          </p:cNvSpPr>
          <p:nvPr>
            <p:ph idx="1"/>
          </p:nvPr>
        </p:nvSpPr>
        <p:spPr/>
        <p:txBody>
          <a:bodyPr>
            <a:normAutofit/>
          </a:bodyPr>
          <a:lstStyle/>
          <a:p>
            <a:r>
              <a:rPr lang="en-US" sz="2400" dirty="0"/>
              <a:t>IRS releases copy of IRS employee training manual re: Employee Retention Credit  </a:t>
            </a:r>
            <a:r>
              <a:rPr lang="en-US" sz="1800" dirty="0"/>
              <a:t>(Lesson 3, Tax Credit for Employee Retention Credit (Student Guide, Revised 07/2022 (79909-002) (72 pages))</a:t>
            </a:r>
            <a:r>
              <a:rPr lang="en-US" sz="2000" dirty="0"/>
              <a:t> </a:t>
            </a:r>
            <a:r>
              <a:rPr lang="en-US" sz="1800" dirty="0">
                <a:hlinkClick r:id="rId2"/>
              </a:rPr>
              <a:t>https://www.meadowscollier.com/58DDFE/assets/files/documents/ERC%20Training%20Materials-Dec.%205,%202022%20Blog%20Post.pdf</a:t>
            </a:r>
            <a:r>
              <a:rPr lang="en-US" sz="1800" dirty="0"/>
              <a:t>  </a:t>
            </a:r>
          </a:p>
          <a:p>
            <a:pPr>
              <a:buAutoNum type="arabicPeriod"/>
            </a:pPr>
            <a:r>
              <a:rPr lang="en-US" sz="1800" dirty="0"/>
              <a:t>IRS training manual recites in principal part info IRS set forth in Notices 2021-20, -23, -49 and -65 and Rev. Proc. 2021-33</a:t>
            </a:r>
          </a:p>
          <a:p>
            <a:pPr>
              <a:buAutoNum type="arabicPeriod"/>
            </a:pPr>
            <a:r>
              <a:rPr lang="en-US" sz="1800" dirty="0"/>
              <a:t>No new info or insight is provided that clarifies full or partial suspension by reason of government order or supply chain disruption </a:t>
            </a:r>
          </a:p>
          <a:p>
            <a:pPr>
              <a:buAutoNum type="arabicPeriod"/>
            </a:pPr>
            <a:r>
              <a:rPr lang="en-US" sz="1800" dirty="0"/>
              <a:t>Helpful language in the training manual may be found on pages 3-60 and 3-61 re: use of third-party payers to pay employment tax to IRS and get the employee retention credit  </a:t>
            </a:r>
          </a:p>
        </p:txBody>
      </p:sp>
      <p:sp>
        <p:nvSpPr>
          <p:cNvPr id="7" name="Slide Number Placeholder 6">
            <a:extLst>
              <a:ext uri="{FF2B5EF4-FFF2-40B4-BE49-F238E27FC236}">
                <a16:creationId xmlns:a16="http://schemas.microsoft.com/office/drawing/2014/main" id="{3919C70D-2A4B-7242-B81A-010945AAA282}"/>
              </a:ext>
            </a:extLst>
          </p:cNvPr>
          <p:cNvSpPr>
            <a:spLocks noGrp="1"/>
          </p:cNvSpPr>
          <p:nvPr>
            <p:ph type="sldNum" sz="quarter" idx="12"/>
          </p:nvPr>
        </p:nvSpPr>
        <p:spPr/>
        <p:txBody>
          <a:bodyPr/>
          <a:lstStyle/>
          <a:p>
            <a:fld id="{54AAE21D-1E9D-1047-BD42-883DA1A9BFEE}" type="slidenum">
              <a:rPr lang="en-US" smtClean="0"/>
              <a:t>153</a:t>
            </a:fld>
            <a:endParaRPr lang="en-US"/>
          </a:p>
        </p:txBody>
      </p:sp>
      <p:pic>
        <p:nvPicPr>
          <p:cNvPr id="4" name="Picture 3">
            <a:extLst>
              <a:ext uri="{FF2B5EF4-FFF2-40B4-BE49-F238E27FC236}">
                <a16:creationId xmlns:a16="http://schemas.microsoft.com/office/drawing/2014/main" id="{EB0E15E5-392D-7A07-7DDE-FCDDF5AC8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698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CF23-D4AE-2F45-805A-59D494FD1674}"/>
              </a:ext>
            </a:extLst>
          </p:cNvPr>
          <p:cNvSpPr>
            <a:spLocks noGrp="1"/>
          </p:cNvSpPr>
          <p:nvPr>
            <p:ph type="title"/>
          </p:nvPr>
        </p:nvSpPr>
        <p:spPr/>
        <p:txBody>
          <a:bodyPr>
            <a:normAutofit/>
          </a:bodyPr>
          <a:lstStyle/>
          <a:p>
            <a:r>
              <a:rPr lang="en-US" sz="3200" dirty="0"/>
              <a:t>ERC Tax Insurance</a:t>
            </a:r>
            <a:br>
              <a:rPr lang="en-US" sz="3200" dirty="0"/>
            </a:br>
            <a:r>
              <a:rPr lang="en-US" sz="3200" dirty="0"/>
              <a:t>Offered by Private Insurance Companies</a:t>
            </a:r>
          </a:p>
        </p:txBody>
      </p:sp>
      <p:pic>
        <p:nvPicPr>
          <p:cNvPr id="8" name="Content Placeholder 7" descr="A close-up of poker chips and dice&#10;&#10;Description automatically generated with low confidence">
            <a:extLst>
              <a:ext uri="{FF2B5EF4-FFF2-40B4-BE49-F238E27FC236}">
                <a16:creationId xmlns:a16="http://schemas.microsoft.com/office/drawing/2014/main" id="{07CBE927-78B5-0643-9807-E383A47A19AA}"/>
              </a:ext>
            </a:extLst>
          </p:cNvPr>
          <p:cNvPicPr>
            <a:picLocks noGrp="1" noChangeAspect="1"/>
          </p:cNvPicPr>
          <p:nvPr>
            <p:ph idx="1"/>
          </p:nvPr>
        </p:nvPicPr>
        <p:blipFill>
          <a:blip r:embed="rId2"/>
          <a:stretch>
            <a:fillRect/>
          </a:stretch>
        </p:blipFill>
        <p:spPr>
          <a:xfrm>
            <a:off x="1063700" y="1600200"/>
            <a:ext cx="7016600" cy="4670425"/>
          </a:xfrm>
        </p:spPr>
      </p:pic>
      <p:sp>
        <p:nvSpPr>
          <p:cNvPr id="6" name="Slide Number Placeholder 5">
            <a:extLst>
              <a:ext uri="{FF2B5EF4-FFF2-40B4-BE49-F238E27FC236}">
                <a16:creationId xmlns:a16="http://schemas.microsoft.com/office/drawing/2014/main" id="{2A0A3C59-AC07-6A41-87C3-8A60F43A69EE}"/>
              </a:ext>
            </a:extLst>
          </p:cNvPr>
          <p:cNvSpPr>
            <a:spLocks noGrp="1"/>
          </p:cNvSpPr>
          <p:nvPr>
            <p:ph type="sldNum" sz="quarter" idx="12"/>
          </p:nvPr>
        </p:nvSpPr>
        <p:spPr/>
        <p:txBody>
          <a:bodyPr/>
          <a:lstStyle/>
          <a:p>
            <a:fld id="{54AAE21D-1E9D-1047-BD42-883DA1A9BFEE}" type="slidenum">
              <a:rPr lang="en-US" smtClean="0"/>
              <a:t>154</a:t>
            </a:fld>
            <a:endParaRPr lang="en-US"/>
          </a:p>
        </p:txBody>
      </p:sp>
      <p:pic>
        <p:nvPicPr>
          <p:cNvPr id="3" name="Picture 2">
            <a:extLst>
              <a:ext uri="{FF2B5EF4-FFF2-40B4-BE49-F238E27FC236}">
                <a16:creationId xmlns:a16="http://schemas.microsoft.com/office/drawing/2014/main" id="{B0975D2A-81EC-8C8D-9C22-99F90A427B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5618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CF23-D4AE-2F45-805A-59D494FD1674}"/>
              </a:ext>
            </a:extLst>
          </p:cNvPr>
          <p:cNvSpPr>
            <a:spLocks noGrp="1"/>
          </p:cNvSpPr>
          <p:nvPr>
            <p:ph type="title"/>
          </p:nvPr>
        </p:nvSpPr>
        <p:spPr/>
        <p:txBody>
          <a:bodyPr>
            <a:normAutofit/>
          </a:bodyPr>
          <a:lstStyle/>
          <a:p>
            <a:r>
              <a:rPr lang="en-US" sz="3200" dirty="0"/>
              <a:t>ERC Tax Insurance</a:t>
            </a:r>
            <a:br>
              <a:rPr lang="en-US" sz="3200" dirty="0"/>
            </a:br>
            <a:r>
              <a:rPr lang="en-US" sz="3200" dirty="0"/>
              <a:t>Offered by Private Insurance Companies</a:t>
            </a:r>
          </a:p>
        </p:txBody>
      </p:sp>
      <p:sp>
        <p:nvSpPr>
          <p:cNvPr id="3" name="Content Placeholder 2">
            <a:extLst>
              <a:ext uri="{FF2B5EF4-FFF2-40B4-BE49-F238E27FC236}">
                <a16:creationId xmlns:a16="http://schemas.microsoft.com/office/drawing/2014/main" id="{4CE7A429-2342-2945-8FDE-0CECCCD8FF55}"/>
              </a:ext>
            </a:extLst>
          </p:cNvPr>
          <p:cNvSpPr>
            <a:spLocks noGrp="1"/>
          </p:cNvSpPr>
          <p:nvPr>
            <p:ph idx="1"/>
          </p:nvPr>
        </p:nvSpPr>
        <p:spPr>
          <a:xfrm>
            <a:off x="457200" y="1600200"/>
            <a:ext cx="8229600" cy="4660641"/>
          </a:xfrm>
        </p:spPr>
        <p:txBody>
          <a:bodyPr>
            <a:normAutofit fontScale="92500" lnSpcReduction="10000"/>
          </a:bodyPr>
          <a:lstStyle/>
          <a:p>
            <a:pPr marL="457200" indent="-457200">
              <a:buAutoNum type="arabicPeriod"/>
            </a:pPr>
            <a:r>
              <a:rPr lang="en-US" sz="2400" dirty="0"/>
              <a:t>What is covered by ERC tax insurance?</a:t>
            </a:r>
          </a:p>
          <a:p>
            <a:pPr marL="457200" indent="-457200">
              <a:buAutoNum type="alphaLcPeriod"/>
            </a:pPr>
            <a:r>
              <a:rPr lang="en-US" sz="2200" dirty="0"/>
              <a:t>Covered = “Contest costs” </a:t>
            </a:r>
            <a:r>
              <a:rPr lang="en-US" sz="1900" dirty="0"/>
              <a:t>(costs incurred after IRS issues 30-day letter) (30-day letter = IRS’s proposed changes after an exam) </a:t>
            </a:r>
          </a:p>
          <a:p>
            <a:pPr marL="457200" indent="-457200">
              <a:buAutoNum type="alphaLcPeriod"/>
            </a:pPr>
            <a:r>
              <a:rPr lang="en-US" sz="2200" dirty="0"/>
              <a:t>Tax, penalty and interest</a:t>
            </a:r>
          </a:p>
          <a:p>
            <a:pPr marL="457200" indent="-457200">
              <a:buAutoNum type="alphaLcPeriod"/>
            </a:pPr>
            <a:r>
              <a:rPr lang="en-US" sz="2200" dirty="0"/>
              <a:t>Costs of defense of taxpayer (</a:t>
            </a:r>
            <a:r>
              <a:rPr lang="en-US" sz="2200" dirty="0" err="1"/>
              <a:t>tp</a:t>
            </a:r>
            <a:r>
              <a:rPr lang="en-US" sz="2200" dirty="0"/>
              <a:t>) after 30-day letter received </a:t>
            </a:r>
            <a:r>
              <a:rPr lang="en-US" sz="1900" dirty="0"/>
              <a:t>(IRS appeals process and forward) (</a:t>
            </a:r>
            <a:r>
              <a:rPr lang="en-US" sz="1900" dirty="0" err="1"/>
              <a:t>tp</a:t>
            </a:r>
            <a:r>
              <a:rPr lang="en-US" sz="1900" dirty="0"/>
              <a:t> may choose own defense representative (</a:t>
            </a:r>
            <a:r>
              <a:rPr lang="en-US" sz="1900"/>
              <a:t>e.g., attorney</a:t>
            </a:r>
            <a:r>
              <a:rPr lang="en-US" sz="1900" dirty="0"/>
              <a:t>)</a:t>
            </a:r>
          </a:p>
          <a:p>
            <a:pPr marL="457200" indent="-457200">
              <a:buAutoNum type="alphaLcPeriod"/>
            </a:pPr>
            <a:r>
              <a:rPr lang="en-US" sz="2200" dirty="0"/>
              <a:t>Income tax on insurance award </a:t>
            </a:r>
            <a:r>
              <a:rPr lang="en-US" sz="1900" dirty="0"/>
              <a:t>(since premiums were deducted, insurance proceeds received are income taxable)   </a:t>
            </a:r>
          </a:p>
          <a:p>
            <a:pPr marL="0" indent="0">
              <a:buNone/>
            </a:pPr>
            <a:r>
              <a:rPr lang="en-US" sz="2400" dirty="0"/>
              <a:t>2.  What is not covered by ERC tax insurance?</a:t>
            </a:r>
          </a:p>
          <a:p>
            <a:pPr marL="457200" indent="-457200">
              <a:buAutoNum type="alphaLcPeriod"/>
            </a:pPr>
            <a:r>
              <a:rPr lang="en-US" sz="2200" dirty="0"/>
              <a:t>Pre-30 day letter costs </a:t>
            </a:r>
          </a:p>
          <a:p>
            <a:pPr marL="457200" indent="-457200">
              <a:buAutoNum type="alphaLcPeriod"/>
            </a:pPr>
            <a:r>
              <a:rPr lang="en-US" sz="2200" dirty="0"/>
              <a:t>Misrepresentation by taxpayer to insurance company</a:t>
            </a:r>
          </a:p>
          <a:p>
            <a:pPr marL="457200" indent="-457200">
              <a:buAutoNum type="alphaLcPeriod"/>
            </a:pPr>
            <a:r>
              <a:rPr lang="en-US" sz="2200" dirty="0"/>
              <a:t>Retroactively applicable law (statute or regulation) affecting insured issue </a:t>
            </a:r>
          </a:p>
          <a:p>
            <a:pPr marL="457200" indent="-457200">
              <a:buAutoNum type="alphaLcPeriod"/>
            </a:pPr>
            <a:r>
              <a:rPr lang="en-US" sz="2200" dirty="0"/>
              <a:t>Fraud (civil or criminal)</a:t>
            </a:r>
          </a:p>
          <a:p>
            <a:pPr marL="457200" indent="-457200">
              <a:buAutoNum type="alphaLcPeriod"/>
            </a:pPr>
            <a:r>
              <a:rPr lang="en-US" sz="2200" dirty="0"/>
              <a:t>Criminal  prosecution by govt   </a:t>
            </a:r>
          </a:p>
        </p:txBody>
      </p:sp>
      <p:sp>
        <p:nvSpPr>
          <p:cNvPr id="6" name="Slide Number Placeholder 5">
            <a:extLst>
              <a:ext uri="{FF2B5EF4-FFF2-40B4-BE49-F238E27FC236}">
                <a16:creationId xmlns:a16="http://schemas.microsoft.com/office/drawing/2014/main" id="{2A0A3C59-AC07-6A41-87C3-8A60F43A69EE}"/>
              </a:ext>
            </a:extLst>
          </p:cNvPr>
          <p:cNvSpPr>
            <a:spLocks noGrp="1"/>
          </p:cNvSpPr>
          <p:nvPr>
            <p:ph type="sldNum" sz="quarter" idx="12"/>
          </p:nvPr>
        </p:nvSpPr>
        <p:spPr/>
        <p:txBody>
          <a:bodyPr/>
          <a:lstStyle/>
          <a:p>
            <a:fld id="{54AAE21D-1E9D-1047-BD42-883DA1A9BFEE}" type="slidenum">
              <a:rPr lang="en-US" smtClean="0"/>
              <a:t>155</a:t>
            </a:fld>
            <a:endParaRPr lang="en-US"/>
          </a:p>
        </p:txBody>
      </p:sp>
      <p:pic>
        <p:nvPicPr>
          <p:cNvPr id="7" name="Picture 6">
            <a:extLst>
              <a:ext uri="{FF2B5EF4-FFF2-40B4-BE49-F238E27FC236}">
                <a16:creationId xmlns:a16="http://schemas.microsoft.com/office/drawing/2014/main" id="{9D6846B3-F17E-BB63-E8CA-3D2AB21F0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2686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CF23-D4AE-2F45-805A-59D494FD1674}"/>
              </a:ext>
            </a:extLst>
          </p:cNvPr>
          <p:cNvSpPr>
            <a:spLocks noGrp="1"/>
          </p:cNvSpPr>
          <p:nvPr>
            <p:ph type="title"/>
          </p:nvPr>
        </p:nvSpPr>
        <p:spPr/>
        <p:txBody>
          <a:bodyPr>
            <a:normAutofit/>
          </a:bodyPr>
          <a:lstStyle/>
          <a:p>
            <a:r>
              <a:rPr lang="en-US" sz="3200" dirty="0"/>
              <a:t>ERC Tax Insurance</a:t>
            </a:r>
            <a:br>
              <a:rPr lang="en-US" sz="3200" dirty="0"/>
            </a:br>
            <a:r>
              <a:rPr lang="en-US" sz="3200" dirty="0"/>
              <a:t>Offered by Private Insurance Companies</a:t>
            </a:r>
          </a:p>
        </p:txBody>
      </p:sp>
      <p:sp>
        <p:nvSpPr>
          <p:cNvPr id="3" name="Content Placeholder 2">
            <a:extLst>
              <a:ext uri="{FF2B5EF4-FFF2-40B4-BE49-F238E27FC236}">
                <a16:creationId xmlns:a16="http://schemas.microsoft.com/office/drawing/2014/main" id="{4CE7A429-2342-2945-8FDE-0CECCCD8FF55}"/>
              </a:ext>
            </a:extLst>
          </p:cNvPr>
          <p:cNvSpPr>
            <a:spLocks noGrp="1"/>
          </p:cNvSpPr>
          <p:nvPr>
            <p:ph idx="1"/>
          </p:nvPr>
        </p:nvSpPr>
        <p:spPr/>
        <p:txBody>
          <a:bodyPr>
            <a:normAutofit lnSpcReduction="10000"/>
          </a:bodyPr>
          <a:lstStyle/>
          <a:p>
            <a:pPr marL="457200" indent="-457200">
              <a:buAutoNum type="arabicPeriod" startAt="3"/>
            </a:pPr>
            <a:r>
              <a:rPr lang="en-US" sz="2400" dirty="0"/>
              <a:t>Frequently insured situations</a:t>
            </a:r>
          </a:p>
          <a:p>
            <a:pPr marL="457200" indent="-457200">
              <a:buAutoNum type="alphaLcPeriod"/>
            </a:pPr>
            <a:r>
              <a:rPr lang="en-US" sz="2000" dirty="0"/>
              <a:t>Partial suspension uncertainties</a:t>
            </a:r>
          </a:p>
          <a:p>
            <a:pPr marL="457200" indent="-457200">
              <a:buAutoNum type="alphaLcPeriod"/>
            </a:pPr>
            <a:r>
              <a:rPr lang="en-US" sz="2000" dirty="0"/>
              <a:t>Aggregation issues </a:t>
            </a:r>
          </a:p>
          <a:p>
            <a:pPr marL="457200" indent="-457200">
              <a:buAutoNum type="alphaLcPeriod"/>
            </a:pPr>
            <a:r>
              <a:rPr lang="en-US" sz="2000" dirty="0"/>
              <a:t>Advanced funding issues </a:t>
            </a:r>
            <a:r>
              <a:rPr lang="en-US" sz="1800" dirty="0"/>
              <a:t>(taxpayer “borrows” (against ERC claim) up front from lender)</a:t>
            </a:r>
          </a:p>
          <a:p>
            <a:pPr marL="457200" indent="-457200">
              <a:buAutoNum type="alphaLcPeriod"/>
            </a:pPr>
            <a:r>
              <a:rPr lang="en-US" sz="2000" dirty="0"/>
              <a:t>Merger and acquisition (M&amp;A) </a:t>
            </a:r>
            <a:r>
              <a:rPr lang="en-US" sz="1800" dirty="0"/>
              <a:t>(Would you want to acquire the stock of a company with an ERC claim that might blow up? Might have to pay back to IRS ERC tax, plus penalty and interest)  </a:t>
            </a:r>
          </a:p>
          <a:p>
            <a:pPr marL="457200" indent="-457200">
              <a:buAutoNum type="alphaLcPeriod"/>
            </a:pPr>
            <a:r>
              <a:rPr lang="en-US" sz="1800" dirty="0"/>
              <a:t>Larger claims</a:t>
            </a:r>
          </a:p>
          <a:p>
            <a:pPr marL="457200" indent="-457200">
              <a:buAutoNum type="arabicPeriod" startAt="4"/>
            </a:pPr>
            <a:r>
              <a:rPr lang="en-US" sz="2400" dirty="0"/>
              <a:t>May not be good candidate for ERC tax insurance</a:t>
            </a:r>
          </a:p>
          <a:p>
            <a:pPr marL="457200" indent="-457200">
              <a:buAutoNum type="alphaLcPeriod"/>
            </a:pPr>
            <a:r>
              <a:rPr lang="en-US" sz="2000" dirty="0"/>
              <a:t>Smaller claims (&gt; $500,000)</a:t>
            </a:r>
          </a:p>
          <a:p>
            <a:pPr marL="457200" indent="-457200">
              <a:buAutoNum type="alphaLcPeriod"/>
            </a:pPr>
            <a:r>
              <a:rPr lang="en-US" sz="2000" dirty="0"/>
              <a:t>Fraud (civil and criminal) </a:t>
            </a:r>
          </a:p>
          <a:p>
            <a:pPr marL="457200" indent="-457200">
              <a:buAutoNum type="alphaLcPeriod"/>
            </a:pPr>
            <a:r>
              <a:rPr lang="en-US" sz="2000" dirty="0"/>
              <a:t>Woozy supply chain disruption positions</a:t>
            </a:r>
          </a:p>
          <a:p>
            <a:pPr marL="457200" indent="-457200">
              <a:buAutoNum type="alphaLcPeriod"/>
            </a:pPr>
            <a:endParaRPr lang="en-US" sz="2000" dirty="0"/>
          </a:p>
        </p:txBody>
      </p:sp>
      <p:sp>
        <p:nvSpPr>
          <p:cNvPr id="6" name="Slide Number Placeholder 5">
            <a:extLst>
              <a:ext uri="{FF2B5EF4-FFF2-40B4-BE49-F238E27FC236}">
                <a16:creationId xmlns:a16="http://schemas.microsoft.com/office/drawing/2014/main" id="{2A0A3C59-AC07-6A41-87C3-8A60F43A69EE}"/>
              </a:ext>
            </a:extLst>
          </p:cNvPr>
          <p:cNvSpPr>
            <a:spLocks noGrp="1"/>
          </p:cNvSpPr>
          <p:nvPr>
            <p:ph type="sldNum" sz="quarter" idx="12"/>
          </p:nvPr>
        </p:nvSpPr>
        <p:spPr/>
        <p:txBody>
          <a:bodyPr/>
          <a:lstStyle/>
          <a:p>
            <a:fld id="{54AAE21D-1E9D-1047-BD42-883DA1A9BFEE}" type="slidenum">
              <a:rPr lang="en-US" smtClean="0"/>
              <a:t>156</a:t>
            </a:fld>
            <a:endParaRPr lang="en-US"/>
          </a:p>
        </p:txBody>
      </p:sp>
      <p:pic>
        <p:nvPicPr>
          <p:cNvPr id="7" name="Picture 6">
            <a:extLst>
              <a:ext uri="{FF2B5EF4-FFF2-40B4-BE49-F238E27FC236}">
                <a16:creationId xmlns:a16="http://schemas.microsoft.com/office/drawing/2014/main" id="{3C8A729B-065E-6A1E-1B4F-491E37217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23489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CF23-D4AE-2F45-805A-59D494FD1674}"/>
              </a:ext>
            </a:extLst>
          </p:cNvPr>
          <p:cNvSpPr>
            <a:spLocks noGrp="1"/>
          </p:cNvSpPr>
          <p:nvPr>
            <p:ph type="title"/>
          </p:nvPr>
        </p:nvSpPr>
        <p:spPr/>
        <p:txBody>
          <a:bodyPr>
            <a:normAutofit/>
          </a:bodyPr>
          <a:lstStyle/>
          <a:p>
            <a:r>
              <a:rPr lang="en-US" sz="3200" dirty="0"/>
              <a:t>ERC Tax Insurance</a:t>
            </a:r>
            <a:br>
              <a:rPr lang="en-US" sz="3200" dirty="0"/>
            </a:br>
            <a:r>
              <a:rPr lang="en-US" sz="3200" dirty="0"/>
              <a:t>Offered by Private Insurance Companies</a:t>
            </a:r>
          </a:p>
        </p:txBody>
      </p:sp>
      <p:sp>
        <p:nvSpPr>
          <p:cNvPr id="3" name="Content Placeholder 2">
            <a:extLst>
              <a:ext uri="{FF2B5EF4-FFF2-40B4-BE49-F238E27FC236}">
                <a16:creationId xmlns:a16="http://schemas.microsoft.com/office/drawing/2014/main" id="{4CE7A429-2342-2945-8FDE-0CECCCD8FF55}"/>
              </a:ext>
            </a:extLst>
          </p:cNvPr>
          <p:cNvSpPr>
            <a:spLocks noGrp="1"/>
          </p:cNvSpPr>
          <p:nvPr>
            <p:ph idx="1"/>
          </p:nvPr>
        </p:nvSpPr>
        <p:spPr>
          <a:xfrm>
            <a:off x="457200" y="1600200"/>
            <a:ext cx="8229600" cy="4669971"/>
          </a:xfrm>
        </p:spPr>
        <p:txBody>
          <a:bodyPr>
            <a:normAutofit/>
          </a:bodyPr>
          <a:lstStyle/>
          <a:p>
            <a:pPr marL="457200" indent="-457200">
              <a:buAutoNum type="arabicPeriod" startAt="5"/>
            </a:pPr>
            <a:r>
              <a:rPr lang="en-US" sz="2400" dirty="0"/>
              <a:t>ERC Tax Insurance pricing</a:t>
            </a:r>
          </a:p>
          <a:p>
            <a:pPr marL="457200" indent="-457200">
              <a:buAutoNum type="alphaLcPeriod"/>
            </a:pPr>
            <a:r>
              <a:rPr lang="en-US" sz="2000" dirty="0"/>
              <a:t>Premium: 3% to 10% of ERC claim </a:t>
            </a:r>
            <a:endParaRPr lang="en-US" sz="1900" dirty="0"/>
          </a:p>
          <a:p>
            <a:pPr marL="457200" indent="-457200">
              <a:buAutoNum type="alphaLcPeriod"/>
            </a:pPr>
            <a:r>
              <a:rPr lang="en-US" sz="2000" dirty="0"/>
              <a:t>Underwriting fee: $25,000 to $60,000 upfront </a:t>
            </a:r>
            <a:r>
              <a:rPr lang="en-US" sz="1900" dirty="0"/>
              <a:t>(in addition to premium cost)</a:t>
            </a:r>
          </a:p>
          <a:p>
            <a:pPr marL="457200" indent="-457200">
              <a:buFont typeface="Arial"/>
              <a:buAutoNum type="alphaLcPeriod"/>
            </a:pPr>
            <a:r>
              <a:rPr lang="en-US" sz="2000" dirty="0"/>
              <a:t>Deductible: 5% to 6% </a:t>
            </a:r>
          </a:p>
          <a:p>
            <a:pPr marL="457200" indent="-457200">
              <a:buFont typeface="Arial"/>
              <a:buAutoNum type="alphaLcPeriod"/>
            </a:pPr>
            <a:r>
              <a:rPr lang="en-US" sz="2000" dirty="0"/>
              <a:t>Example: $1M ERC claim. Premium: $50,000 (at 5%). Underwriting fee: $25,000 to $60,000. Deductible: $60,000 on $1M ERC claim). Total cost: $170,000 (plus advisor fees) = 17%+ of ERC claim.   </a:t>
            </a:r>
          </a:p>
          <a:p>
            <a:pPr marL="457200" indent="-457200">
              <a:buAutoNum type="arabicPeriod" startAt="6"/>
            </a:pPr>
            <a:r>
              <a:rPr lang="en-US" sz="2400" dirty="0"/>
              <a:t>Insurance Coverage </a:t>
            </a:r>
          </a:p>
          <a:p>
            <a:pPr marL="457200" indent="-457200">
              <a:buAutoNum type="alphaLcPeriod"/>
            </a:pPr>
            <a:r>
              <a:rPr lang="en-US" sz="2000" dirty="0"/>
              <a:t>Underwriting: 1-2 weeks, binding: 1-2 weeks</a:t>
            </a:r>
          </a:p>
          <a:p>
            <a:pPr marL="457200" indent="-457200">
              <a:buAutoNum type="alphaLcPeriod"/>
            </a:pPr>
            <a:r>
              <a:rPr lang="en-US" sz="2000" dirty="0"/>
              <a:t>Policy coverage period: 7 years, but could negotiate w/ insurance company for longer </a:t>
            </a:r>
            <a:r>
              <a:rPr lang="en-US" sz="1800" dirty="0"/>
              <a:t>(statute of limitations for fraud 10 years)</a:t>
            </a:r>
          </a:p>
          <a:p>
            <a:pPr marL="457200" indent="-457200">
              <a:buAutoNum type="alphaLcPeriod"/>
            </a:pPr>
            <a:r>
              <a:rPr lang="en-US" sz="2000" dirty="0"/>
              <a:t>For ERC claims $500,000 and up</a:t>
            </a:r>
          </a:p>
        </p:txBody>
      </p:sp>
      <p:sp>
        <p:nvSpPr>
          <p:cNvPr id="6" name="Slide Number Placeholder 5">
            <a:extLst>
              <a:ext uri="{FF2B5EF4-FFF2-40B4-BE49-F238E27FC236}">
                <a16:creationId xmlns:a16="http://schemas.microsoft.com/office/drawing/2014/main" id="{2A0A3C59-AC07-6A41-87C3-8A60F43A69EE}"/>
              </a:ext>
            </a:extLst>
          </p:cNvPr>
          <p:cNvSpPr>
            <a:spLocks noGrp="1"/>
          </p:cNvSpPr>
          <p:nvPr>
            <p:ph type="sldNum" sz="quarter" idx="12"/>
          </p:nvPr>
        </p:nvSpPr>
        <p:spPr/>
        <p:txBody>
          <a:bodyPr/>
          <a:lstStyle/>
          <a:p>
            <a:fld id="{54AAE21D-1E9D-1047-BD42-883DA1A9BFEE}" type="slidenum">
              <a:rPr lang="en-US" smtClean="0"/>
              <a:t>157</a:t>
            </a:fld>
            <a:endParaRPr lang="en-US"/>
          </a:p>
        </p:txBody>
      </p:sp>
      <p:pic>
        <p:nvPicPr>
          <p:cNvPr id="7" name="Picture 6">
            <a:extLst>
              <a:ext uri="{FF2B5EF4-FFF2-40B4-BE49-F238E27FC236}">
                <a16:creationId xmlns:a16="http://schemas.microsoft.com/office/drawing/2014/main" id="{86045B65-4117-9776-B795-7234DEAA7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13318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CF23-D4AE-2F45-805A-59D494FD1674}"/>
              </a:ext>
            </a:extLst>
          </p:cNvPr>
          <p:cNvSpPr>
            <a:spLocks noGrp="1"/>
          </p:cNvSpPr>
          <p:nvPr>
            <p:ph type="title"/>
          </p:nvPr>
        </p:nvSpPr>
        <p:spPr/>
        <p:txBody>
          <a:bodyPr>
            <a:normAutofit/>
          </a:bodyPr>
          <a:lstStyle/>
          <a:p>
            <a:r>
              <a:rPr lang="en-US" sz="3200" dirty="0"/>
              <a:t>ERC Tax Insurance</a:t>
            </a:r>
            <a:br>
              <a:rPr lang="en-US" sz="3200" dirty="0"/>
            </a:br>
            <a:r>
              <a:rPr lang="en-US" sz="3200" dirty="0"/>
              <a:t>Offered by Private Insurance Companies</a:t>
            </a:r>
          </a:p>
        </p:txBody>
      </p:sp>
      <p:sp>
        <p:nvSpPr>
          <p:cNvPr id="3" name="Content Placeholder 2">
            <a:extLst>
              <a:ext uri="{FF2B5EF4-FFF2-40B4-BE49-F238E27FC236}">
                <a16:creationId xmlns:a16="http://schemas.microsoft.com/office/drawing/2014/main" id="{4CE7A429-2342-2945-8FDE-0CECCCD8FF55}"/>
              </a:ext>
            </a:extLst>
          </p:cNvPr>
          <p:cNvSpPr>
            <a:spLocks noGrp="1"/>
          </p:cNvSpPr>
          <p:nvPr>
            <p:ph idx="1"/>
          </p:nvPr>
        </p:nvSpPr>
        <p:spPr>
          <a:xfrm>
            <a:off x="457200" y="1600200"/>
            <a:ext cx="8229600" cy="4756150"/>
          </a:xfrm>
        </p:spPr>
        <p:txBody>
          <a:bodyPr>
            <a:normAutofit/>
          </a:bodyPr>
          <a:lstStyle/>
          <a:p>
            <a:pPr marL="457200" indent="-457200">
              <a:buAutoNum type="arabicPeriod" startAt="7"/>
            </a:pPr>
            <a:r>
              <a:rPr lang="en-US" sz="2400" dirty="0"/>
              <a:t>Why does insurance company insure these claims? </a:t>
            </a:r>
          </a:p>
          <a:p>
            <a:pPr marL="457200" indent="-457200">
              <a:buAutoNum type="alphaLcPeriod"/>
            </a:pPr>
            <a:r>
              <a:rPr lang="en-US" sz="2000" dirty="0"/>
              <a:t>To make money </a:t>
            </a:r>
          </a:p>
          <a:p>
            <a:pPr marL="457200" indent="-457200">
              <a:buAutoNum type="alphaLcPeriod"/>
            </a:pPr>
            <a:r>
              <a:rPr lang="en-US" sz="2000" dirty="0"/>
              <a:t>Insurance agent answer: “IRS can’t get to all of these claims”, “IRS will run out of time to audit these claims”     </a:t>
            </a:r>
          </a:p>
          <a:p>
            <a:pPr marL="457200" indent="-457200">
              <a:buAutoNum type="arabicPeriod" startAt="8"/>
            </a:pPr>
            <a:r>
              <a:rPr lang="en-US" sz="2400" dirty="0"/>
              <a:t>Why </a:t>
            </a:r>
            <a:r>
              <a:rPr lang="en-US" sz="2400" dirty="0" err="1"/>
              <a:t>sh</a:t>
            </a:r>
            <a:r>
              <a:rPr lang="en-US" sz="2400" dirty="0"/>
              <a:t>/ a taxpayer insure an ERC claim? </a:t>
            </a:r>
            <a:r>
              <a:rPr lang="en-US" sz="2000" dirty="0"/>
              <a:t>Insurance agent answer: </a:t>
            </a:r>
          </a:p>
          <a:p>
            <a:pPr marL="457200" indent="-457200">
              <a:buAutoNum type="alphaLcPeriod"/>
            </a:pPr>
            <a:r>
              <a:rPr lang="en-US" sz="2000" dirty="0"/>
              <a:t>Cost = Only 3% to 4% of total claim  </a:t>
            </a:r>
            <a:r>
              <a:rPr lang="en-US" sz="1800" dirty="0"/>
              <a:t>[In truth, up to 17%+]</a:t>
            </a:r>
          </a:p>
          <a:p>
            <a:pPr marL="457200" indent="-457200">
              <a:buAutoNum type="alphaLcPeriod"/>
            </a:pPr>
            <a:r>
              <a:rPr lang="en-US" sz="2000" dirty="0"/>
              <a:t>Lots of grey area: No guidance, no prior law </a:t>
            </a:r>
            <a:r>
              <a:rPr lang="en-US" sz="1800" dirty="0"/>
              <a:t>(as precedent) </a:t>
            </a:r>
          </a:p>
          <a:p>
            <a:pPr marL="457200" indent="-457200">
              <a:buAutoNum type="alphaLcPeriod"/>
            </a:pPr>
            <a:r>
              <a:rPr lang="en-US" sz="2000" dirty="0"/>
              <a:t>Partial suspension arena unstable  </a:t>
            </a:r>
          </a:p>
          <a:p>
            <a:pPr marL="457200" indent="-457200">
              <a:buAutoNum type="alphaLcPeriod"/>
            </a:pPr>
            <a:r>
              <a:rPr lang="en-US" sz="2000" dirty="0"/>
              <a:t>Covers cost of representation </a:t>
            </a:r>
            <a:r>
              <a:rPr lang="en-US" sz="1800" dirty="0"/>
              <a:t>(after audit stage) </a:t>
            </a:r>
          </a:p>
          <a:p>
            <a:pPr marL="457200" indent="-457200">
              <a:buAutoNum type="arabicPeriod" startAt="9"/>
            </a:pPr>
            <a:r>
              <a:rPr lang="en-US" sz="2000" dirty="0"/>
              <a:t>Compare: What are costs if don’t buy insurance &amp; ERC claim disallowed?</a:t>
            </a:r>
          </a:p>
          <a:p>
            <a:pPr marL="457200" indent="-457200">
              <a:buAutoNum type="alphaLcPeriod"/>
            </a:pPr>
            <a:r>
              <a:rPr lang="en-US" sz="1800" dirty="0"/>
              <a:t>Costs of prep and defense of ERC claim not reimbursed</a:t>
            </a:r>
          </a:p>
          <a:p>
            <a:pPr marL="457200" indent="-457200">
              <a:buAutoNum type="alphaLcPeriod"/>
            </a:pPr>
            <a:r>
              <a:rPr lang="en-US" sz="1800" dirty="0"/>
              <a:t>May not get ERC refund money  [These are two risks I’m willing to take]</a:t>
            </a:r>
          </a:p>
        </p:txBody>
      </p:sp>
      <p:sp>
        <p:nvSpPr>
          <p:cNvPr id="6" name="Slide Number Placeholder 5">
            <a:extLst>
              <a:ext uri="{FF2B5EF4-FFF2-40B4-BE49-F238E27FC236}">
                <a16:creationId xmlns:a16="http://schemas.microsoft.com/office/drawing/2014/main" id="{2A0A3C59-AC07-6A41-87C3-8A60F43A69EE}"/>
              </a:ext>
            </a:extLst>
          </p:cNvPr>
          <p:cNvSpPr>
            <a:spLocks noGrp="1"/>
          </p:cNvSpPr>
          <p:nvPr>
            <p:ph type="sldNum" sz="quarter" idx="12"/>
          </p:nvPr>
        </p:nvSpPr>
        <p:spPr/>
        <p:txBody>
          <a:bodyPr/>
          <a:lstStyle/>
          <a:p>
            <a:fld id="{54AAE21D-1E9D-1047-BD42-883DA1A9BFEE}" type="slidenum">
              <a:rPr lang="en-US" smtClean="0"/>
              <a:t>158</a:t>
            </a:fld>
            <a:endParaRPr lang="en-US"/>
          </a:p>
        </p:txBody>
      </p:sp>
      <p:pic>
        <p:nvPicPr>
          <p:cNvPr id="7" name="Picture 6">
            <a:extLst>
              <a:ext uri="{FF2B5EF4-FFF2-40B4-BE49-F238E27FC236}">
                <a16:creationId xmlns:a16="http://schemas.microsoft.com/office/drawing/2014/main" id="{C0994EC1-AE46-FE25-C464-825F1FB0F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48597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159</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493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Players in the Game (in 2023)</a:t>
            </a:r>
          </a:p>
        </p:txBody>
      </p:sp>
      <p:pic>
        <p:nvPicPr>
          <p:cNvPr id="7" name="Content Placeholder 6" descr="RugbyPlayers.jpg"/>
          <p:cNvPicPr>
            <a:picLocks noGrp="1" noChangeAspect="1"/>
          </p:cNvPicPr>
          <p:nvPr>
            <p:ph idx="1"/>
          </p:nvPr>
        </p:nvPicPr>
        <p:blipFill>
          <a:blip r:embed="rId2">
            <a:extLst>
              <a:ext uri="{28A0092B-C50C-407E-A947-70E740481C1C}">
                <a14:useLocalDpi xmlns:a14="http://schemas.microsoft.com/office/drawing/2010/main" val="0"/>
              </a:ext>
            </a:extLst>
          </a:blip>
          <a:srcRect t="8656" b="8656"/>
          <a:stretch>
            <a:fillRect/>
          </a:stretch>
        </p:blipFill>
        <p:spPr>
          <a:xfrm>
            <a:off x="457200" y="1600200"/>
            <a:ext cx="8229600" cy="3968817"/>
          </a:xfrm>
        </p:spPr>
      </p:pic>
      <p:sp>
        <p:nvSpPr>
          <p:cNvPr id="8" name="TextBox 7"/>
          <p:cNvSpPr txBox="1"/>
          <p:nvPr/>
        </p:nvSpPr>
        <p:spPr>
          <a:xfrm>
            <a:off x="848850" y="5660820"/>
            <a:ext cx="7510640" cy="707886"/>
          </a:xfrm>
          <a:prstGeom prst="rect">
            <a:avLst/>
          </a:prstGeom>
          <a:noFill/>
        </p:spPr>
        <p:txBody>
          <a:bodyPr wrap="none" rtlCol="0">
            <a:spAutoFit/>
          </a:bodyPr>
          <a:lstStyle/>
          <a:p>
            <a:pPr algn="ctr"/>
            <a:r>
              <a:rPr lang="en-US" sz="2000" dirty="0"/>
              <a:t>“The only players who survive in the pros are the ones able to manage</a:t>
            </a:r>
          </a:p>
          <a:p>
            <a:pPr algn="ctr"/>
            <a:r>
              <a:rPr lang="en-US" sz="2000" dirty="0"/>
              <a:t>all their responsibilities.“   Tom Brady </a:t>
            </a:r>
          </a:p>
        </p:txBody>
      </p:sp>
      <p:sp>
        <p:nvSpPr>
          <p:cNvPr id="3" name="Slide Number Placeholder 2">
            <a:extLst>
              <a:ext uri="{FF2B5EF4-FFF2-40B4-BE49-F238E27FC236}">
                <a16:creationId xmlns:a16="http://schemas.microsoft.com/office/drawing/2014/main" id="{BF11CC96-7012-8E42-A072-4C803E95D408}"/>
              </a:ext>
            </a:extLst>
          </p:cNvPr>
          <p:cNvSpPr>
            <a:spLocks noGrp="1"/>
          </p:cNvSpPr>
          <p:nvPr>
            <p:ph type="sldNum" sz="quarter" idx="12"/>
          </p:nvPr>
        </p:nvSpPr>
        <p:spPr/>
        <p:txBody>
          <a:bodyPr/>
          <a:lstStyle/>
          <a:p>
            <a:fld id="{54AAE21D-1E9D-1047-BD42-883DA1A9BFEE}" type="slidenum">
              <a:rPr lang="en-US" smtClean="0"/>
              <a:t>16</a:t>
            </a:fld>
            <a:endParaRPr lang="en-US"/>
          </a:p>
        </p:txBody>
      </p:sp>
      <p:pic>
        <p:nvPicPr>
          <p:cNvPr id="4" name="Picture 3">
            <a:extLst>
              <a:ext uri="{FF2B5EF4-FFF2-40B4-BE49-F238E27FC236}">
                <a16:creationId xmlns:a16="http://schemas.microsoft.com/office/drawing/2014/main" id="{89124D17-D092-94B9-9AD0-BAF12EBBE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50975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Three Grounds for Eligibility </a:t>
            </a:r>
            <a:br>
              <a:rPr lang="en-US" sz="3200" dirty="0"/>
            </a:br>
            <a:r>
              <a:rPr lang="en-US" sz="3200" dirty="0"/>
              <a:t>for </a:t>
            </a:r>
            <a:r>
              <a:rPr lang="en-US" sz="3200" dirty="0" err="1"/>
              <a:t>Covid</a:t>
            </a:r>
            <a:r>
              <a:rPr lang="en-US" sz="3200" dirty="0"/>
              <a:t> ERC</a:t>
            </a:r>
          </a:p>
        </p:txBody>
      </p:sp>
      <p:pic>
        <p:nvPicPr>
          <p:cNvPr id="3" name="Content Placeholder 2" descr="Berries3Bunches.jpg"/>
          <p:cNvPicPr>
            <a:picLocks noGrp="1" noChangeAspect="1"/>
          </p:cNvPicPr>
          <p:nvPr>
            <p:ph idx="1"/>
          </p:nvPr>
        </p:nvPicPr>
        <p:blipFill>
          <a:blip r:embed="rId2">
            <a:extLst>
              <a:ext uri="{28A0092B-C50C-407E-A947-70E740481C1C}">
                <a14:useLocalDpi xmlns:a14="http://schemas.microsoft.com/office/drawing/2010/main" val="0"/>
              </a:ext>
            </a:extLst>
          </a:blip>
          <a:srcRect t="8688" b="8688"/>
          <a:stretch>
            <a:fillRect/>
          </a:stretch>
        </p:blipFill>
        <p:spPr/>
      </p:pic>
      <p:sp>
        <p:nvSpPr>
          <p:cNvPr id="6" name="Slide Number Placeholder 5">
            <a:extLst>
              <a:ext uri="{FF2B5EF4-FFF2-40B4-BE49-F238E27FC236}">
                <a16:creationId xmlns:a16="http://schemas.microsoft.com/office/drawing/2014/main" id="{AA6D5969-0CA4-5944-B9EA-C151038851BC}"/>
              </a:ext>
            </a:extLst>
          </p:cNvPr>
          <p:cNvSpPr>
            <a:spLocks noGrp="1"/>
          </p:cNvSpPr>
          <p:nvPr>
            <p:ph type="sldNum" sz="quarter" idx="12"/>
          </p:nvPr>
        </p:nvSpPr>
        <p:spPr/>
        <p:txBody>
          <a:bodyPr/>
          <a:lstStyle/>
          <a:p>
            <a:fld id="{54AAE21D-1E9D-1047-BD42-883DA1A9BFEE}" type="slidenum">
              <a:rPr lang="en-US" smtClean="0"/>
              <a:t>160</a:t>
            </a:fld>
            <a:endParaRPr lang="en-US"/>
          </a:p>
        </p:txBody>
      </p:sp>
      <p:pic>
        <p:nvPicPr>
          <p:cNvPr id="4" name="Picture 3">
            <a:extLst>
              <a:ext uri="{FF2B5EF4-FFF2-40B4-BE49-F238E27FC236}">
                <a16:creationId xmlns:a16="http://schemas.microsoft.com/office/drawing/2014/main" id="{3604F343-2282-4FCB-0553-FAB990DDE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7010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a:t>
            </a:r>
            <a:br>
              <a:rPr lang="en-US" sz="3200" dirty="0"/>
            </a:br>
            <a:r>
              <a:rPr lang="en-US" sz="3200" dirty="0"/>
              <a:t>for </a:t>
            </a:r>
            <a:r>
              <a:rPr lang="en-US" sz="3200" dirty="0" err="1"/>
              <a:t>Covid</a:t>
            </a:r>
            <a:r>
              <a:rPr lang="en-US" sz="3200" dirty="0"/>
              <a:t> ERC</a:t>
            </a:r>
          </a:p>
        </p:txBody>
      </p:sp>
      <p:sp>
        <p:nvSpPr>
          <p:cNvPr id="8" name="Content Placeholder 7"/>
          <p:cNvSpPr>
            <a:spLocks noGrp="1"/>
          </p:cNvSpPr>
          <p:nvPr>
            <p:ph idx="1"/>
          </p:nvPr>
        </p:nvSpPr>
        <p:spPr/>
        <p:txBody>
          <a:bodyPr>
            <a:normAutofit/>
          </a:bodyPr>
          <a:lstStyle/>
          <a:p>
            <a:r>
              <a:rPr lang="en-US" sz="2400" dirty="0"/>
              <a:t>Three grounds for eligibility for </a:t>
            </a:r>
            <a:r>
              <a:rPr lang="en-US" sz="2400" dirty="0" err="1"/>
              <a:t>Covid</a:t>
            </a:r>
            <a:r>
              <a:rPr lang="en-US" sz="2400" dirty="0"/>
              <a:t> ERC</a:t>
            </a:r>
          </a:p>
          <a:p>
            <a:pPr marL="457200" indent="-457200">
              <a:buAutoNum type="arabicPeriod"/>
            </a:pPr>
            <a:r>
              <a:rPr lang="en-US" sz="2400" dirty="0">
                <a:solidFill>
                  <a:srgbClr val="FF0000"/>
                </a:solidFill>
              </a:rPr>
              <a:t>Full or partial suspension by order of government </a:t>
            </a:r>
            <a:r>
              <a:rPr lang="en-US" sz="2000" dirty="0"/>
              <a:t>(any quarter 1Q 2020 – 3Q 2021) </a:t>
            </a:r>
          </a:p>
          <a:p>
            <a:pPr marL="457200" indent="-457200">
              <a:buFont typeface="Arial"/>
              <a:buAutoNum type="arabicPeriod"/>
            </a:pPr>
            <a:r>
              <a:rPr lang="en-US" sz="2400" dirty="0"/>
              <a:t>Drop in gross receipts (GR) </a:t>
            </a:r>
            <a:r>
              <a:rPr lang="en-US" sz="2000" dirty="0"/>
              <a:t>(any quarter 1Q 2020 – 3Q 2021)</a:t>
            </a:r>
            <a:r>
              <a:rPr lang="en-US" sz="2400" dirty="0"/>
              <a:t> </a:t>
            </a:r>
            <a:r>
              <a:rPr lang="en-US" sz="2000" dirty="0"/>
              <a:t> </a:t>
            </a:r>
            <a:r>
              <a:rPr lang="en-US" sz="2400" dirty="0"/>
              <a:t> </a:t>
            </a:r>
          </a:p>
          <a:p>
            <a:pPr marL="457200" indent="-457200">
              <a:buAutoNum type="arabicPeriod"/>
            </a:pPr>
            <a:r>
              <a:rPr lang="en-US" sz="2400" dirty="0"/>
              <a:t>Recovery startup business </a:t>
            </a:r>
            <a:r>
              <a:rPr lang="en-US" sz="2000" dirty="0"/>
              <a:t>(only 3Q and/or 4Q 2021)  </a:t>
            </a:r>
            <a:r>
              <a:rPr lang="en-US" sz="2400" dirty="0"/>
              <a:t>  </a:t>
            </a:r>
          </a:p>
        </p:txBody>
      </p:sp>
      <p:sp>
        <p:nvSpPr>
          <p:cNvPr id="6" name="Slide Number Placeholder 5">
            <a:extLst>
              <a:ext uri="{FF2B5EF4-FFF2-40B4-BE49-F238E27FC236}">
                <a16:creationId xmlns:a16="http://schemas.microsoft.com/office/drawing/2014/main" id="{3BABD201-C6E6-E042-B4F0-CDB7255E0A04}"/>
              </a:ext>
            </a:extLst>
          </p:cNvPr>
          <p:cNvSpPr>
            <a:spLocks noGrp="1"/>
          </p:cNvSpPr>
          <p:nvPr>
            <p:ph type="sldNum" sz="quarter" idx="12"/>
          </p:nvPr>
        </p:nvSpPr>
        <p:spPr/>
        <p:txBody>
          <a:bodyPr/>
          <a:lstStyle/>
          <a:p>
            <a:fld id="{54AAE21D-1E9D-1047-BD42-883DA1A9BFEE}" type="slidenum">
              <a:rPr lang="en-US" smtClean="0"/>
              <a:t>161</a:t>
            </a:fld>
            <a:endParaRPr lang="en-US"/>
          </a:p>
        </p:txBody>
      </p:sp>
      <p:pic>
        <p:nvPicPr>
          <p:cNvPr id="3" name="Picture 2">
            <a:extLst>
              <a:ext uri="{FF2B5EF4-FFF2-40B4-BE49-F238E27FC236}">
                <a16:creationId xmlns:a16="http://schemas.microsoft.com/office/drawing/2014/main" id="{4E9423DB-383B-95EE-6064-0FF2CC333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8297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Business Closed in Full or Part</a:t>
            </a:r>
            <a:br>
              <a:rPr lang="en-US" sz="3200" dirty="0"/>
            </a:br>
            <a:r>
              <a:rPr lang="en-US" sz="3200" dirty="0"/>
              <a:t>By Government </a:t>
            </a:r>
            <a:r>
              <a:rPr lang="en-US" sz="3200" dirty="0" err="1"/>
              <a:t>Covid</a:t>
            </a:r>
            <a:r>
              <a:rPr lang="en-US" sz="3200" dirty="0"/>
              <a:t> Shut Down Order</a:t>
            </a:r>
          </a:p>
        </p:txBody>
      </p:sp>
      <p:pic>
        <p:nvPicPr>
          <p:cNvPr id="8" name="Content Placeholder 7" descr="StoresClosed.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3" name="Slide Number Placeholder 2">
            <a:extLst>
              <a:ext uri="{FF2B5EF4-FFF2-40B4-BE49-F238E27FC236}">
                <a16:creationId xmlns:a16="http://schemas.microsoft.com/office/drawing/2014/main" id="{8591B612-07E4-3F4D-8BF9-EEE51495F0E2}"/>
              </a:ext>
            </a:extLst>
          </p:cNvPr>
          <p:cNvSpPr>
            <a:spLocks noGrp="1"/>
          </p:cNvSpPr>
          <p:nvPr>
            <p:ph type="sldNum" sz="quarter" idx="12"/>
          </p:nvPr>
        </p:nvSpPr>
        <p:spPr/>
        <p:txBody>
          <a:bodyPr/>
          <a:lstStyle/>
          <a:p>
            <a:fld id="{54AAE21D-1E9D-1047-BD42-883DA1A9BFEE}" type="slidenum">
              <a:rPr lang="en-US" smtClean="0"/>
              <a:t>162</a:t>
            </a:fld>
            <a:endParaRPr lang="en-US"/>
          </a:p>
        </p:txBody>
      </p:sp>
      <p:pic>
        <p:nvPicPr>
          <p:cNvPr id="4" name="Picture 3">
            <a:extLst>
              <a:ext uri="{FF2B5EF4-FFF2-40B4-BE49-F238E27FC236}">
                <a16:creationId xmlns:a16="http://schemas.microsoft.com/office/drawing/2014/main" id="{5F2B5649-3DF5-6C69-3ED3-1AB2EFE62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3008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Suspensions – List</a:t>
            </a:r>
            <a:br>
              <a:rPr lang="en-US" sz="3200" dirty="0"/>
            </a:br>
            <a:r>
              <a:rPr lang="en-US" sz="3200" dirty="0"/>
              <a:t>Government Responses to </a:t>
            </a:r>
            <a:r>
              <a:rPr lang="en-US" sz="3200" dirty="0" err="1"/>
              <a:t>Covid</a:t>
            </a:r>
            <a:endParaRPr lang="en-US" sz="3200" dirty="0"/>
          </a:p>
        </p:txBody>
      </p:sp>
      <p:sp>
        <p:nvSpPr>
          <p:cNvPr id="3" name="Content Placeholder 2"/>
          <p:cNvSpPr>
            <a:spLocks noGrp="1"/>
          </p:cNvSpPr>
          <p:nvPr>
            <p:ph idx="1"/>
          </p:nvPr>
        </p:nvSpPr>
        <p:spPr/>
        <p:txBody>
          <a:bodyPr>
            <a:noAutofit/>
          </a:bodyPr>
          <a:lstStyle/>
          <a:p>
            <a:pPr>
              <a:buFont typeface="Arial"/>
              <a:buAutoNum type="arabicPeriod"/>
            </a:pPr>
            <a:r>
              <a:rPr lang="en-US" sz="1800" dirty="0"/>
              <a:t>COVID-19: US State Policy Report – </a:t>
            </a:r>
            <a:r>
              <a:rPr lang="en-US" sz="1600" dirty="0"/>
              <a:t>(link to Squire Patton Boggs website w/ other resources) </a:t>
            </a:r>
          </a:p>
          <a:p>
            <a:pPr>
              <a:buAutoNum type="alphaLcPeriod"/>
            </a:pPr>
            <a:r>
              <a:rPr lang="en-US" sz="1800" dirty="0"/>
              <a:t>Captures shifting state, territorial and local government policies in response to COVID-19 and reopening of economy by tracking public info from official sources</a:t>
            </a:r>
          </a:p>
          <a:p>
            <a:pPr>
              <a:buAutoNum type="alphaLcPeriod"/>
            </a:pPr>
            <a:r>
              <a:rPr lang="en-US" sz="1800" dirty="0"/>
              <a:t>See (05/04/21) (compliments of Squire Patton Boggs (US) LLP) </a:t>
            </a:r>
            <a:r>
              <a:rPr lang="en-US" sz="1800" dirty="0">
                <a:hlinkClick r:id="rId2"/>
              </a:rPr>
              <a:t>https://www.natlawreview.com/article/covid-19-us-state-policy-report-april-23-27-2021</a:t>
            </a:r>
            <a:r>
              <a:rPr lang="en-US" sz="1800" dirty="0"/>
              <a:t>     (</a:t>
            </a:r>
            <a:r>
              <a:rPr lang="en-US" sz="1800" dirty="0" err="1"/>
              <a:t>Wayback</a:t>
            </a:r>
            <a:r>
              <a:rPr lang="en-US" sz="1800" dirty="0"/>
              <a:t> Machine online can help you find old websites)</a:t>
            </a:r>
          </a:p>
          <a:p>
            <a:pPr marL="0" indent="0">
              <a:buNone/>
            </a:pPr>
            <a:r>
              <a:rPr lang="en-US" sz="1800" dirty="0">
                <a:hlinkClick r:id="rId3"/>
              </a:rPr>
              <a:t>https://web.archive.org/web/20210507131718/https://www.natlawreview.com/article/covid-19-us-state-policy-report-april-23-27-2021?amp</a:t>
            </a:r>
            <a:endParaRPr lang="en-US" sz="1800" dirty="0"/>
          </a:p>
          <a:p>
            <a:pPr>
              <a:buAutoNum type="arabicPeriod" startAt="2"/>
            </a:pPr>
            <a:r>
              <a:rPr lang="en-US" sz="1800" dirty="0"/>
              <a:t>The law firm Husch Blackwell has an excellent website listing government Covid orders by state:</a:t>
            </a:r>
            <a:r>
              <a:rPr lang="en-US" sz="1600" dirty="0"/>
              <a:t>  </a:t>
            </a:r>
            <a:r>
              <a:rPr lang="en-US" sz="1600" dirty="0">
                <a:hlinkClick r:id="rId4"/>
              </a:rPr>
              <a:t>https://www.huschblackwell.com/state-by-state-covid-19-guidance</a:t>
            </a:r>
            <a:endParaRPr lang="en-US" sz="1600" dirty="0"/>
          </a:p>
          <a:p>
            <a:pPr>
              <a:buAutoNum type="arabicPeriod" startAt="2"/>
            </a:pPr>
            <a:endParaRPr lang="en-US" sz="1800" dirty="0"/>
          </a:p>
        </p:txBody>
      </p:sp>
      <p:sp>
        <p:nvSpPr>
          <p:cNvPr id="7" name="Slide Number Placeholder 6">
            <a:extLst>
              <a:ext uri="{FF2B5EF4-FFF2-40B4-BE49-F238E27FC236}">
                <a16:creationId xmlns:a16="http://schemas.microsoft.com/office/drawing/2014/main" id="{56B876BB-DF95-7348-8B01-64FBDB5C3300}"/>
              </a:ext>
            </a:extLst>
          </p:cNvPr>
          <p:cNvSpPr>
            <a:spLocks noGrp="1"/>
          </p:cNvSpPr>
          <p:nvPr>
            <p:ph type="sldNum" sz="quarter" idx="12"/>
          </p:nvPr>
        </p:nvSpPr>
        <p:spPr/>
        <p:txBody>
          <a:bodyPr/>
          <a:lstStyle/>
          <a:p>
            <a:fld id="{54AAE21D-1E9D-1047-BD42-883DA1A9BFEE}" type="slidenum">
              <a:rPr lang="en-US" smtClean="0"/>
              <a:t>163</a:t>
            </a:fld>
            <a:endParaRPr lang="en-US"/>
          </a:p>
        </p:txBody>
      </p:sp>
      <p:pic>
        <p:nvPicPr>
          <p:cNvPr id="4" name="Picture 3">
            <a:extLst>
              <a:ext uri="{FF2B5EF4-FFF2-40B4-BE49-F238E27FC236}">
                <a16:creationId xmlns:a16="http://schemas.microsoft.com/office/drawing/2014/main" id="{6201306F-AFED-46D2-99C2-6FC6255DC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5911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Put the Truth (BS) Meter on</a:t>
            </a:r>
            <a:br>
              <a:rPr lang="en-US" sz="3200" dirty="0"/>
            </a:br>
            <a:r>
              <a:rPr lang="en-US" sz="3200" dirty="0"/>
              <a:t>Outside ERC Solicitor Sales Pitches</a:t>
            </a:r>
          </a:p>
        </p:txBody>
      </p:sp>
      <p:pic>
        <p:nvPicPr>
          <p:cNvPr id="7" name="Content Placeholder 6" descr="BSMeter.png"/>
          <p:cNvPicPr>
            <a:picLocks noGrp="1" noChangeAspect="1"/>
          </p:cNvPicPr>
          <p:nvPr>
            <p:ph idx="1"/>
          </p:nvPr>
        </p:nvPicPr>
        <p:blipFill>
          <a:blip r:embed="rId2">
            <a:extLst>
              <a:ext uri="{28A0092B-C50C-407E-A947-70E740481C1C}">
                <a14:useLocalDpi xmlns:a14="http://schemas.microsoft.com/office/drawing/2010/main" val="0"/>
              </a:ext>
            </a:extLst>
          </a:blip>
          <a:srcRect t="21932" b="21932"/>
          <a:stretch>
            <a:fillRect/>
          </a:stretch>
        </p:blipFill>
        <p:spPr/>
      </p:pic>
      <p:sp>
        <p:nvSpPr>
          <p:cNvPr id="3" name="Slide Number Placeholder 2">
            <a:extLst>
              <a:ext uri="{FF2B5EF4-FFF2-40B4-BE49-F238E27FC236}">
                <a16:creationId xmlns:a16="http://schemas.microsoft.com/office/drawing/2014/main" id="{769320E2-B29A-0B44-9E50-FA15A7D5590D}"/>
              </a:ext>
            </a:extLst>
          </p:cNvPr>
          <p:cNvSpPr>
            <a:spLocks noGrp="1"/>
          </p:cNvSpPr>
          <p:nvPr>
            <p:ph type="sldNum" sz="quarter" idx="12"/>
          </p:nvPr>
        </p:nvSpPr>
        <p:spPr/>
        <p:txBody>
          <a:bodyPr/>
          <a:lstStyle/>
          <a:p>
            <a:fld id="{54AAE21D-1E9D-1047-BD42-883DA1A9BFEE}" type="slidenum">
              <a:rPr lang="en-US" smtClean="0"/>
              <a:t>164</a:t>
            </a:fld>
            <a:endParaRPr lang="en-US"/>
          </a:p>
        </p:txBody>
      </p:sp>
      <p:pic>
        <p:nvPicPr>
          <p:cNvPr id="4" name="Picture 3">
            <a:extLst>
              <a:ext uri="{FF2B5EF4-FFF2-40B4-BE49-F238E27FC236}">
                <a16:creationId xmlns:a16="http://schemas.microsoft.com/office/drawing/2014/main" id="{3EDF1528-0946-0F2F-223B-B2243F107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8798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45019834"/>
              </p:ext>
            </p:extLst>
          </p:nvPr>
        </p:nvGraphicFramePr>
        <p:xfrm>
          <a:off x="457200" y="1600200"/>
          <a:ext cx="8229600" cy="3962400"/>
        </p:xfrm>
        <a:graphic>
          <a:graphicData uri="http://schemas.openxmlformats.org/drawingml/2006/table">
            <a:tbl>
              <a:tblPr firstRow="1" bandRow="1">
                <a:tableStyleId>{5C22544A-7EE6-4342-B048-85BDC9FD1C3A}</a:tableStyleId>
              </a:tblPr>
              <a:tblGrid>
                <a:gridCol w="1669578">
                  <a:extLst>
                    <a:ext uri="{9D8B030D-6E8A-4147-A177-3AD203B41FA5}">
                      <a16:colId xmlns:a16="http://schemas.microsoft.com/office/drawing/2014/main" val="20000"/>
                    </a:ext>
                  </a:extLst>
                </a:gridCol>
                <a:gridCol w="2445222">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a:txBody>
                    <a:bodyPr/>
                    <a:lstStyle/>
                    <a:p>
                      <a:pPr algn="ctr"/>
                      <a:r>
                        <a:rPr lang="en-US" dirty="0"/>
                        <a:t>Does my business qualify?</a:t>
                      </a:r>
                    </a:p>
                  </a:txBody>
                  <a:tcPr/>
                </a:tc>
                <a:tc>
                  <a:txBody>
                    <a:bodyPr/>
                    <a:lstStyle/>
                    <a:p>
                      <a:pPr algn="ctr"/>
                      <a:r>
                        <a:rPr lang="en-US" dirty="0"/>
                        <a:t>Qualifying</a:t>
                      </a:r>
                      <a:r>
                        <a:rPr lang="en-US" baseline="0" dirty="0"/>
                        <a:t> </a:t>
                      </a:r>
                      <a:r>
                        <a:rPr lang="en-US" dirty="0"/>
                        <a:t>disruptions include: </a:t>
                      </a:r>
                    </a:p>
                    <a:p>
                      <a:pPr algn="ctr"/>
                      <a:r>
                        <a:rPr lang="en-US" dirty="0"/>
                        <a:t>1. Supply</a:t>
                      </a:r>
                      <a:r>
                        <a:rPr lang="en-US" baseline="0" dirty="0"/>
                        <a:t> chain disruptions; 2. Price increases; 3. Staffing shortages; 4. Difficulty hiring; 5. Reduced hours; 6. Reduction in goods or services offered; 7. Unable to travel or attend conventions </a:t>
                      </a:r>
                      <a:r>
                        <a:rPr lang="en-US" dirty="0"/>
                        <a:t> </a:t>
                      </a:r>
                    </a:p>
                  </a:txBody>
                  <a:tcPr/>
                </a:tc>
                <a:tc>
                  <a:txBody>
                    <a:bodyPr/>
                    <a:lstStyle/>
                    <a:p>
                      <a:pPr algn="ctr"/>
                      <a:r>
                        <a:rPr lang="en-US" dirty="0"/>
                        <a:t>Fail</a:t>
                      </a:r>
                    </a:p>
                  </a:txBody>
                  <a:tcPr/>
                </a:tc>
                <a:tc>
                  <a:txBody>
                    <a:bodyPr/>
                    <a:lstStyle/>
                    <a:p>
                      <a:pPr algn="ctr"/>
                      <a:r>
                        <a:rPr lang="en-US" dirty="0"/>
                        <a:t>Qualifying</a:t>
                      </a:r>
                      <a:r>
                        <a:rPr lang="en-US" baseline="0" dirty="0"/>
                        <a:t> is not that simple.</a:t>
                      </a:r>
                    </a:p>
                    <a:p>
                      <a:pPr algn="ctr"/>
                      <a:endParaRPr lang="en-US" sz="800" baseline="0" dirty="0"/>
                    </a:p>
                    <a:p>
                      <a:pPr algn="ctr"/>
                      <a:r>
                        <a:rPr lang="en-US" dirty="0"/>
                        <a:t>Disruptions</a:t>
                      </a:r>
                      <a:r>
                        <a:rPr lang="en-US" baseline="0" dirty="0"/>
                        <a:t> to any of these listed items do not automatically qualify.</a:t>
                      </a:r>
                    </a:p>
                    <a:p>
                      <a:pPr algn="ctr"/>
                      <a:endParaRPr lang="en-US" sz="800" baseline="0" dirty="0"/>
                    </a:p>
                    <a:p>
                      <a:pPr algn="ctr"/>
                      <a:r>
                        <a:rPr lang="en-US" baseline="0" dirty="0"/>
                        <a:t>More tests must be met to qualify a business for ERC.  </a:t>
                      </a:r>
                      <a:endParaRPr lang="en-US" dirty="0"/>
                    </a:p>
                  </a:txBody>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9BFA9AB9-1BFA-B64D-8500-B7A6FA881B8B}"/>
              </a:ext>
            </a:extLst>
          </p:cNvPr>
          <p:cNvSpPr>
            <a:spLocks noGrp="1"/>
          </p:cNvSpPr>
          <p:nvPr>
            <p:ph type="sldNum" sz="quarter" idx="12"/>
          </p:nvPr>
        </p:nvSpPr>
        <p:spPr/>
        <p:txBody>
          <a:bodyPr/>
          <a:lstStyle/>
          <a:p>
            <a:fld id="{54AAE21D-1E9D-1047-BD42-883DA1A9BFEE}" type="slidenum">
              <a:rPr lang="en-US" smtClean="0"/>
              <a:t>165</a:t>
            </a:fld>
            <a:endParaRPr lang="en-US"/>
          </a:p>
        </p:txBody>
      </p:sp>
      <p:pic>
        <p:nvPicPr>
          <p:cNvPr id="4" name="Picture 3">
            <a:extLst>
              <a:ext uri="{FF2B5EF4-FFF2-40B4-BE49-F238E27FC236}">
                <a16:creationId xmlns:a16="http://schemas.microsoft.com/office/drawing/2014/main" id="{903A679D-C36F-C072-3346-59B0015A2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1444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52154719"/>
              </p:ext>
            </p:extLst>
          </p:nvPr>
        </p:nvGraphicFramePr>
        <p:xfrm>
          <a:off x="457200" y="1600200"/>
          <a:ext cx="8229600" cy="3139440"/>
        </p:xfrm>
        <a:graphic>
          <a:graphicData uri="http://schemas.openxmlformats.org/drawingml/2006/table">
            <a:tbl>
              <a:tblPr firstRow="1" bandRow="1">
                <a:tableStyleId>{5C22544A-7EE6-4342-B048-85BDC9FD1C3A}</a:tableStyleId>
              </a:tblPr>
              <a:tblGrid>
                <a:gridCol w="1562475">
                  <a:extLst>
                    <a:ext uri="{9D8B030D-6E8A-4147-A177-3AD203B41FA5}">
                      <a16:colId xmlns:a16="http://schemas.microsoft.com/office/drawing/2014/main" val="20000"/>
                    </a:ext>
                  </a:extLst>
                </a:gridCol>
                <a:gridCol w="2552325">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Does my business qualify?</a:t>
                      </a:r>
                    </a:p>
                  </a:txBody>
                  <a:tcPr/>
                </a:tc>
                <a:tc>
                  <a:txBody>
                    <a:bodyPr/>
                    <a:lstStyle/>
                    <a:p>
                      <a:pPr algn="ctr"/>
                      <a:r>
                        <a:rPr lang="en-US" dirty="0"/>
                        <a:t>Qualifying events:</a:t>
                      </a:r>
                    </a:p>
                    <a:p>
                      <a:pPr marL="342900" indent="-342900" algn="ctr">
                        <a:buAutoNum type="arabicPeriod"/>
                      </a:pPr>
                      <a:r>
                        <a:rPr lang="en-US" dirty="0"/>
                        <a:t>Restauran</a:t>
                      </a:r>
                      <a:r>
                        <a:rPr lang="en-US" baseline="0" dirty="0"/>
                        <a:t>t must close or limit on-site dining;  </a:t>
                      </a:r>
                    </a:p>
                    <a:p>
                      <a:pPr marL="342900" indent="-342900" algn="ctr">
                        <a:buAutoNum type="arabicPeriod"/>
                      </a:pPr>
                      <a:r>
                        <a:rPr lang="en-US" baseline="0" dirty="0"/>
                        <a:t>Business that needs to meet in-person w/ customer must cancel meeting due to </a:t>
                      </a:r>
                      <a:r>
                        <a:rPr lang="en-US" baseline="0" dirty="0" err="1"/>
                        <a:t>Covid</a:t>
                      </a:r>
                      <a:r>
                        <a:rPr lang="en-US" baseline="0" dirty="0"/>
                        <a:t> restrictions </a:t>
                      </a:r>
                      <a:endParaRPr lang="en-US" dirty="0"/>
                    </a:p>
                  </a:txBody>
                  <a:tcPr/>
                </a:tc>
                <a:tc>
                  <a:txBody>
                    <a:bodyPr/>
                    <a:lstStyle/>
                    <a:p>
                      <a:pPr algn="ctr"/>
                      <a:r>
                        <a:rPr lang="en-US" dirty="0"/>
                        <a:t>Fail</a:t>
                      </a:r>
                    </a:p>
                  </a:txBody>
                  <a:tcPr/>
                </a:tc>
                <a:tc>
                  <a:txBody>
                    <a:bodyPr/>
                    <a:lstStyle/>
                    <a:p>
                      <a:pPr algn="ctr"/>
                      <a:r>
                        <a:rPr lang="en-US" dirty="0"/>
                        <a:t>Qualifying</a:t>
                      </a:r>
                      <a:r>
                        <a:rPr lang="en-US" baseline="0" dirty="0"/>
                        <a:t> is not that simple.</a:t>
                      </a:r>
                    </a:p>
                    <a:p>
                      <a:pPr algn="ctr"/>
                      <a:endParaRPr lang="en-US" sz="800" baseline="0" dirty="0"/>
                    </a:p>
                    <a:p>
                      <a:pPr algn="ctr"/>
                      <a:r>
                        <a:rPr lang="en-US" baseline="0" dirty="0"/>
                        <a:t>These listed items do not automatically qualify.</a:t>
                      </a:r>
                    </a:p>
                    <a:p>
                      <a:pPr algn="ctr"/>
                      <a:endParaRPr lang="en-US" sz="800" baseline="0" dirty="0"/>
                    </a:p>
                    <a:p>
                      <a:pPr algn="ctr"/>
                      <a:r>
                        <a:rPr lang="en-US" baseline="0" dirty="0"/>
                        <a:t>More tests must be met to qualify a business for ERC.  </a:t>
                      </a:r>
                      <a:endParaRPr lang="en-US" dirty="0"/>
                    </a:p>
                  </a:txBody>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A7AAD4FE-D211-E042-BD40-8817BE497B1E}"/>
              </a:ext>
            </a:extLst>
          </p:cNvPr>
          <p:cNvSpPr>
            <a:spLocks noGrp="1"/>
          </p:cNvSpPr>
          <p:nvPr>
            <p:ph type="sldNum" sz="quarter" idx="12"/>
          </p:nvPr>
        </p:nvSpPr>
        <p:spPr/>
        <p:txBody>
          <a:bodyPr/>
          <a:lstStyle/>
          <a:p>
            <a:fld id="{54AAE21D-1E9D-1047-BD42-883DA1A9BFEE}" type="slidenum">
              <a:rPr lang="en-US" smtClean="0"/>
              <a:t>166</a:t>
            </a:fld>
            <a:endParaRPr lang="en-US"/>
          </a:p>
        </p:txBody>
      </p:sp>
      <p:pic>
        <p:nvPicPr>
          <p:cNvPr id="4" name="Picture 3">
            <a:extLst>
              <a:ext uri="{FF2B5EF4-FFF2-40B4-BE49-F238E27FC236}">
                <a16:creationId xmlns:a16="http://schemas.microsoft.com/office/drawing/2014/main" id="{398E2908-9E3D-2919-7FB5-6B6179161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10769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a:t>Sales Tactics </a:t>
            </a:r>
            <a:endParaRPr lang="en-US" sz="32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178218983"/>
              </p:ext>
            </p:extLst>
          </p:nvPr>
        </p:nvGraphicFramePr>
        <p:xfrm>
          <a:off x="457200" y="1600200"/>
          <a:ext cx="8229600" cy="2987040"/>
        </p:xfrm>
        <a:graphic>
          <a:graphicData uri="http://schemas.openxmlformats.org/drawingml/2006/table">
            <a:tbl>
              <a:tblPr firstRow="1" bandRow="1">
                <a:tableStyleId>{5C22544A-7EE6-4342-B048-85BDC9FD1C3A}</a:tableStyleId>
              </a:tblPr>
              <a:tblGrid>
                <a:gridCol w="1562475">
                  <a:extLst>
                    <a:ext uri="{9D8B030D-6E8A-4147-A177-3AD203B41FA5}">
                      <a16:colId xmlns:a16="http://schemas.microsoft.com/office/drawing/2014/main" val="20000"/>
                    </a:ext>
                  </a:extLst>
                </a:gridCol>
                <a:gridCol w="2552325">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Does my business qualify?</a:t>
                      </a:r>
                    </a:p>
                  </a:txBody>
                  <a:tcPr/>
                </a:tc>
                <a:tc>
                  <a:txBody>
                    <a:bodyPr/>
                    <a:lstStyle/>
                    <a:p>
                      <a:pPr algn="ctr"/>
                      <a:r>
                        <a:rPr lang="en-US" dirty="0"/>
                        <a:t>Company</a:t>
                      </a:r>
                      <a:r>
                        <a:rPr lang="en-US" baseline="0" dirty="0"/>
                        <a:t> ordered to fully or partially close during pandemic restrictions</a:t>
                      </a:r>
                      <a:endParaRPr lang="en-US" dirty="0"/>
                    </a:p>
                  </a:txBody>
                  <a:tcPr/>
                </a:tc>
                <a:tc>
                  <a:txBody>
                    <a:bodyPr/>
                    <a:lstStyle/>
                    <a:p>
                      <a:pPr algn="ctr"/>
                      <a:r>
                        <a:rPr lang="en-US" dirty="0"/>
                        <a:t>Fail</a:t>
                      </a:r>
                    </a:p>
                  </a:txBody>
                  <a:tcPr/>
                </a:tc>
                <a:tc>
                  <a:txBody>
                    <a:bodyPr/>
                    <a:lstStyle/>
                    <a:p>
                      <a:pPr algn="ctr"/>
                      <a:r>
                        <a:rPr lang="en-US" dirty="0"/>
                        <a:t>“Company</a:t>
                      </a:r>
                      <a:r>
                        <a:rPr lang="en-US" baseline="0" dirty="0"/>
                        <a:t> ordered to fully or partially close” is oversimplified. </a:t>
                      </a:r>
                    </a:p>
                    <a:p>
                      <a:pPr algn="ctr"/>
                      <a:endParaRPr lang="en-US" sz="800" baseline="0" dirty="0"/>
                    </a:p>
                    <a:p>
                      <a:pPr algn="ctr"/>
                      <a:r>
                        <a:rPr lang="en-US" baseline="0" dirty="0"/>
                        <a:t>May qualify if partial</a:t>
                      </a:r>
                      <a:endParaRPr lang="en-US" sz="800" baseline="0" dirty="0"/>
                    </a:p>
                    <a:p>
                      <a:pPr algn="ctr"/>
                      <a:r>
                        <a:rPr lang="en-US" baseline="0" dirty="0" err="1"/>
                        <a:t>govt</a:t>
                      </a:r>
                      <a:r>
                        <a:rPr lang="en-US" baseline="0" dirty="0"/>
                        <a:t> suspension resulted in </a:t>
                      </a:r>
                    </a:p>
                    <a:p>
                      <a:pPr marL="0" indent="0" algn="ctr">
                        <a:buFont typeface="Wingdings" charset="0"/>
                        <a:buNone/>
                      </a:pPr>
                      <a:r>
                        <a:rPr lang="en-US" baseline="0" dirty="0">
                          <a:solidFill>
                            <a:srgbClr val="0000FF"/>
                          </a:solidFill>
                        </a:rPr>
                        <a:t>&gt; nominal</a:t>
                      </a:r>
                      <a:r>
                        <a:rPr lang="en-US" baseline="0" dirty="0"/>
                        <a:t> </a:t>
                      </a:r>
                      <a:r>
                        <a:rPr lang="en-US" baseline="0" dirty="0">
                          <a:solidFill>
                            <a:srgbClr val="0000FF"/>
                          </a:solidFill>
                        </a:rPr>
                        <a:t>portion suspended </a:t>
                      </a:r>
                      <a:r>
                        <a:rPr lang="en-US" baseline="0" dirty="0">
                          <a:solidFill>
                            <a:schemeClr val="tx1"/>
                          </a:solidFill>
                        </a:rPr>
                        <a:t>or</a:t>
                      </a:r>
                      <a:r>
                        <a:rPr lang="en-US" baseline="0" dirty="0">
                          <a:solidFill>
                            <a:srgbClr val="008000"/>
                          </a:solidFill>
                        </a:rPr>
                        <a:t> modification </a:t>
                      </a:r>
                      <a:r>
                        <a:rPr lang="en-US" baseline="0" dirty="0">
                          <a:solidFill>
                            <a:schemeClr val="tx1"/>
                          </a:solidFill>
                        </a:rPr>
                        <a:t>had</a:t>
                      </a:r>
                      <a:r>
                        <a:rPr lang="en-US" baseline="0" dirty="0">
                          <a:solidFill>
                            <a:srgbClr val="008000"/>
                          </a:solidFill>
                        </a:rPr>
                        <a:t> </a:t>
                      </a:r>
                    </a:p>
                    <a:p>
                      <a:pPr marL="0" indent="0" algn="ctr">
                        <a:buFont typeface="Wingdings" charset="0"/>
                        <a:buNone/>
                      </a:pPr>
                      <a:r>
                        <a:rPr lang="en-US" baseline="0" dirty="0">
                          <a:solidFill>
                            <a:srgbClr val="008000"/>
                          </a:solidFill>
                        </a:rPr>
                        <a:t>&gt; nominal impact</a:t>
                      </a:r>
                      <a:r>
                        <a:rPr lang="en-US" baseline="0" dirty="0"/>
                        <a:t>.</a:t>
                      </a:r>
                      <a:endParaRPr lang="en-US" dirty="0"/>
                    </a:p>
                  </a:txBody>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0F791FCF-9C68-164E-A91F-BA19F040B765}"/>
              </a:ext>
            </a:extLst>
          </p:cNvPr>
          <p:cNvSpPr>
            <a:spLocks noGrp="1"/>
          </p:cNvSpPr>
          <p:nvPr>
            <p:ph type="sldNum" sz="quarter" idx="12"/>
          </p:nvPr>
        </p:nvSpPr>
        <p:spPr/>
        <p:txBody>
          <a:bodyPr/>
          <a:lstStyle/>
          <a:p>
            <a:fld id="{54AAE21D-1E9D-1047-BD42-883DA1A9BFEE}" type="slidenum">
              <a:rPr lang="en-US" smtClean="0"/>
              <a:t>167</a:t>
            </a:fld>
            <a:endParaRPr lang="en-US"/>
          </a:p>
        </p:txBody>
      </p:sp>
      <p:pic>
        <p:nvPicPr>
          <p:cNvPr id="4" name="Picture 3">
            <a:extLst>
              <a:ext uri="{FF2B5EF4-FFF2-40B4-BE49-F238E27FC236}">
                <a16:creationId xmlns:a16="http://schemas.microsoft.com/office/drawing/2014/main" id="{06BB3971-9E4D-F251-1243-F70AC066A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11122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Suspensions (Orders) </a:t>
            </a:r>
            <a:br>
              <a:rPr lang="en-US" sz="3200" dirty="0"/>
            </a:br>
            <a:r>
              <a:rPr lang="en-US" sz="3200" dirty="0"/>
              <a:t>by Governmental Authority</a:t>
            </a:r>
          </a:p>
        </p:txBody>
      </p:sp>
      <p:sp>
        <p:nvSpPr>
          <p:cNvPr id="3" name="Content Placeholder 2"/>
          <p:cNvSpPr>
            <a:spLocks noGrp="1"/>
          </p:cNvSpPr>
          <p:nvPr>
            <p:ph idx="1"/>
          </p:nvPr>
        </p:nvSpPr>
        <p:spPr/>
        <p:txBody>
          <a:bodyPr>
            <a:normAutofit/>
          </a:bodyPr>
          <a:lstStyle/>
          <a:p>
            <a:pPr>
              <a:buFontTx/>
              <a:buChar char="•"/>
            </a:pPr>
            <a:r>
              <a:rPr lang="en-US" sz="2400" dirty="0"/>
              <a:t>CARES Act §2301(c)(2) language re: suspension by government:  </a:t>
            </a:r>
            <a:r>
              <a:rPr lang="en-US" sz="2000" dirty="0">
                <a:hlinkClick r:id="rId2"/>
              </a:rPr>
              <a:t>https://www.congress.gov/116/plaws/publ136/PLAW-116publ136.pdf</a:t>
            </a:r>
            <a:r>
              <a:rPr lang="en-US" sz="2000" dirty="0"/>
              <a:t>   </a:t>
            </a:r>
          </a:p>
          <a:p>
            <a:pPr marL="0" indent="0">
              <a:buNone/>
            </a:pPr>
            <a:endParaRPr lang="en-US" sz="800" dirty="0"/>
          </a:p>
          <a:p>
            <a:pPr marL="0" indent="0">
              <a:buNone/>
            </a:pPr>
            <a:r>
              <a:rPr lang="en-US" sz="2000" dirty="0"/>
              <a:t>“(2)  ELIGIBLE EMPLOYER  (A) IN GENERAL - The term ‘‘eligible employer’’ means any employer for which the </a:t>
            </a:r>
            <a:r>
              <a:rPr lang="en-US" sz="2000" dirty="0">
                <a:solidFill>
                  <a:srgbClr val="00B050"/>
                </a:solidFill>
              </a:rPr>
              <a:t>operation</a:t>
            </a:r>
            <a:r>
              <a:rPr lang="en-US" sz="2000" dirty="0"/>
              <a:t> of the trade or business</a:t>
            </a:r>
          </a:p>
          <a:p>
            <a:pPr marL="514350" indent="-514350">
              <a:buAutoNum type="romanLcParenBoth"/>
            </a:pPr>
            <a:r>
              <a:rPr lang="en-US" sz="2000" dirty="0"/>
              <a:t>is </a:t>
            </a:r>
            <a:r>
              <a:rPr lang="en-US" sz="2000" dirty="0">
                <a:solidFill>
                  <a:srgbClr val="0000FF"/>
                </a:solidFill>
              </a:rPr>
              <a:t>fully or partially suspended </a:t>
            </a:r>
            <a:r>
              <a:rPr lang="en-US" sz="2000" dirty="0"/>
              <a:t>during the calendar quarter due to </a:t>
            </a:r>
            <a:r>
              <a:rPr lang="en-US" sz="2000" dirty="0">
                <a:solidFill>
                  <a:srgbClr val="0000FF"/>
                </a:solidFill>
              </a:rPr>
              <a:t>orders from</a:t>
            </a:r>
            <a:r>
              <a:rPr lang="en-US" sz="2000" dirty="0"/>
              <a:t> an </a:t>
            </a:r>
            <a:r>
              <a:rPr lang="en-US" sz="2000" dirty="0">
                <a:solidFill>
                  <a:srgbClr val="0000FF"/>
                </a:solidFill>
              </a:rPr>
              <a:t>appropriate governmental authority </a:t>
            </a:r>
            <a:r>
              <a:rPr lang="en-US" sz="2000" dirty="0">
                <a:solidFill>
                  <a:srgbClr val="008000"/>
                </a:solidFill>
              </a:rPr>
              <a:t>limiting commerce, travel, or group meetings</a:t>
            </a:r>
            <a:r>
              <a:rPr lang="en-US" sz="2000" dirty="0"/>
              <a:t> (for commercial, social, religious, or other purposes) </a:t>
            </a:r>
            <a:r>
              <a:rPr lang="en-US" sz="2000" dirty="0">
                <a:solidFill>
                  <a:srgbClr val="FF0000"/>
                </a:solidFill>
              </a:rPr>
              <a:t>due to </a:t>
            </a:r>
            <a:r>
              <a:rPr lang="en-US" sz="2000" dirty="0"/>
              <a:t>the coronavirus disease 2019 (</a:t>
            </a:r>
            <a:r>
              <a:rPr lang="en-US" sz="2000" dirty="0">
                <a:solidFill>
                  <a:srgbClr val="FF0000"/>
                </a:solidFill>
              </a:rPr>
              <a:t>COVID–19</a:t>
            </a:r>
            <a:r>
              <a:rPr lang="en-US" sz="2000" dirty="0"/>
              <a:t>), or</a:t>
            </a:r>
          </a:p>
          <a:p>
            <a:pPr marL="514350" indent="-514350">
              <a:buAutoNum type="romanLcParenBoth"/>
            </a:pPr>
            <a:r>
              <a:rPr lang="en-US" sz="2000" dirty="0"/>
              <a:t>has significant decline in gross receipts  </a:t>
            </a:r>
          </a:p>
          <a:p>
            <a:pPr marL="0" indent="0">
              <a:buNone/>
            </a:pPr>
            <a:endParaRPr lang="en-US" sz="800" dirty="0"/>
          </a:p>
          <a:p>
            <a:pPr>
              <a:buFontTx/>
              <a:buChar char="-"/>
            </a:pPr>
            <a:r>
              <a:rPr lang="en-US" sz="2000" dirty="0"/>
              <a:t>The </a:t>
            </a:r>
            <a:r>
              <a:rPr lang="en-US" sz="2000" dirty="0">
                <a:solidFill>
                  <a:srgbClr val="0000FF"/>
                </a:solidFill>
              </a:rPr>
              <a:t>statute says nothing more </a:t>
            </a:r>
            <a:r>
              <a:rPr lang="en-US" sz="2000" dirty="0"/>
              <a:t>than the above and seeks no Treasury or IRS interpretation for definition of suspension  </a:t>
            </a:r>
          </a:p>
        </p:txBody>
      </p:sp>
      <p:sp>
        <p:nvSpPr>
          <p:cNvPr id="6" name="Slide Number Placeholder 5">
            <a:extLst>
              <a:ext uri="{FF2B5EF4-FFF2-40B4-BE49-F238E27FC236}">
                <a16:creationId xmlns:a16="http://schemas.microsoft.com/office/drawing/2014/main" id="{1BE54380-68DE-9A41-8A89-92CB7D80C6DE}"/>
              </a:ext>
            </a:extLst>
          </p:cNvPr>
          <p:cNvSpPr>
            <a:spLocks noGrp="1"/>
          </p:cNvSpPr>
          <p:nvPr>
            <p:ph type="sldNum" sz="quarter" idx="12"/>
          </p:nvPr>
        </p:nvSpPr>
        <p:spPr/>
        <p:txBody>
          <a:bodyPr/>
          <a:lstStyle/>
          <a:p>
            <a:fld id="{54AAE21D-1E9D-1047-BD42-883DA1A9BFEE}" type="slidenum">
              <a:rPr lang="en-US" smtClean="0"/>
              <a:t>168</a:t>
            </a:fld>
            <a:endParaRPr lang="en-US"/>
          </a:p>
        </p:txBody>
      </p:sp>
      <p:pic>
        <p:nvPicPr>
          <p:cNvPr id="4" name="Picture 3">
            <a:extLst>
              <a:ext uri="{FF2B5EF4-FFF2-40B4-BE49-F238E27FC236}">
                <a16:creationId xmlns:a16="http://schemas.microsoft.com/office/drawing/2014/main" id="{650081AB-21FF-5A9B-8103-AA1E2EC6C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578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25981-C485-894C-9680-D1FF1248EF6E}"/>
              </a:ext>
            </a:extLst>
          </p:cNvPr>
          <p:cNvSpPr>
            <a:spLocks noGrp="1"/>
          </p:cNvSpPr>
          <p:nvPr>
            <p:ph type="title"/>
          </p:nvPr>
        </p:nvSpPr>
        <p:spPr/>
        <p:txBody>
          <a:bodyPr>
            <a:normAutofit/>
          </a:bodyPr>
          <a:lstStyle/>
          <a:p>
            <a:r>
              <a:rPr lang="en-US" sz="3200" dirty="0"/>
              <a:t>Suspensions (Orders) by Government</a:t>
            </a:r>
            <a:br>
              <a:rPr lang="en-US" sz="3200" dirty="0"/>
            </a:br>
            <a:r>
              <a:rPr lang="en-US" sz="3200" dirty="0"/>
              <a:t>Statutory Elements</a:t>
            </a:r>
          </a:p>
        </p:txBody>
      </p:sp>
      <p:sp>
        <p:nvSpPr>
          <p:cNvPr id="3" name="Content Placeholder 2">
            <a:extLst>
              <a:ext uri="{FF2B5EF4-FFF2-40B4-BE49-F238E27FC236}">
                <a16:creationId xmlns:a16="http://schemas.microsoft.com/office/drawing/2014/main" id="{43DBFBF8-6E75-D249-86DB-A0608DB3AE50}"/>
              </a:ext>
            </a:extLst>
          </p:cNvPr>
          <p:cNvSpPr>
            <a:spLocks noGrp="1"/>
          </p:cNvSpPr>
          <p:nvPr>
            <p:ph idx="1"/>
          </p:nvPr>
        </p:nvSpPr>
        <p:spPr/>
        <p:txBody>
          <a:bodyPr>
            <a:normAutofit/>
          </a:bodyPr>
          <a:lstStyle/>
          <a:p>
            <a:r>
              <a:rPr lang="en-US" sz="2400" dirty="0"/>
              <a:t>CARES Act §2301(c)(2) language re: suspension by government – Four statutory elements:</a:t>
            </a:r>
          </a:p>
          <a:p>
            <a:pPr marL="457200" indent="-457200">
              <a:buAutoNum type="arabicPeriod"/>
            </a:pPr>
            <a:r>
              <a:rPr lang="en-US" sz="2400" dirty="0"/>
              <a:t>Operation </a:t>
            </a:r>
            <a:r>
              <a:rPr lang="en-US" sz="2000" dirty="0"/>
              <a:t>(of business or charity)</a:t>
            </a:r>
          </a:p>
          <a:p>
            <a:pPr marL="457200" indent="-457200">
              <a:buAutoNum type="arabicPeriod"/>
            </a:pPr>
            <a:r>
              <a:rPr lang="en-US" sz="2400" dirty="0">
                <a:solidFill>
                  <a:srgbClr val="0070C0"/>
                </a:solidFill>
              </a:rPr>
              <a:t>Limited</a:t>
            </a:r>
            <a:r>
              <a:rPr lang="en-US" sz="2400" dirty="0"/>
              <a:t> </a:t>
            </a:r>
          </a:p>
          <a:p>
            <a:pPr marL="457200" indent="-457200">
              <a:buAutoNum type="arabicPeriod"/>
            </a:pPr>
            <a:r>
              <a:rPr lang="en-US" sz="2400" dirty="0"/>
              <a:t>By </a:t>
            </a:r>
            <a:r>
              <a:rPr lang="en-US" sz="2400" dirty="0">
                <a:solidFill>
                  <a:srgbClr val="00B050"/>
                </a:solidFill>
              </a:rPr>
              <a:t>order</a:t>
            </a:r>
            <a:r>
              <a:rPr lang="en-US" sz="2000" dirty="0">
                <a:solidFill>
                  <a:srgbClr val="0000FF"/>
                </a:solidFill>
              </a:rPr>
              <a:t> </a:t>
            </a:r>
            <a:r>
              <a:rPr lang="en-US" sz="2000" dirty="0"/>
              <a:t>(from an appropriate governmental authority)</a:t>
            </a:r>
          </a:p>
          <a:p>
            <a:pPr marL="457200" indent="-457200">
              <a:buAutoNum type="arabicPeriod"/>
            </a:pPr>
            <a:r>
              <a:rPr lang="en-US" sz="2400" dirty="0">
                <a:solidFill>
                  <a:srgbClr val="FF0000"/>
                </a:solidFill>
              </a:rPr>
              <a:t>Due to COVID-19</a:t>
            </a:r>
            <a:r>
              <a:rPr lang="en-US" sz="2400" dirty="0"/>
              <a:t> </a:t>
            </a:r>
          </a:p>
          <a:p>
            <a:pPr marL="0" indent="0">
              <a:buNone/>
            </a:pPr>
            <a:endParaRPr lang="en-US" sz="2400" dirty="0"/>
          </a:p>
          <a:p>
            <a:pPr marL="0" indent="0">
              <a:buNone/>
            </a:pPr>
            <a:r>
              <a:rPr lang="en-US" sz="2000" dirty="0"/>
              <a:t>*  If any of these elements missing, statutory test not met</a:t>
            </a:r>
          </a:p>
        </p:txBody>
      </p:sp>
      <p:sp>
        <p:nvSpPr>
          <p:cNvPr id="6" name="Slide Number Placeholder 5">
            <a:extLst>
              <a:ext uri="{FF2B5EF4-FFF2-40B4-BE49-F238E27FC236}">
                <a16:creationId xmlns:a16="http://schemas.microsoft.com/office/drawing/2014/main" id="{D36030F0-BC50-494E-B89B-8A2696981B6B}"/>
              </a:ext>
            </a:extLst>
          </p:cNvPr>
          <p:cNvSpPr>
            <a:spLocks noGrp="1"/>
          </p:cNvSpPr>
          <p:nvPr>
            <p:ph type="sldNum" sz="quarter" idx="12"/>
          </p:nvPr>
        </p:nvSpPr>
        <p:spPr/>
        <p:txBody>
          <a:bodyPr/>
          <a:lstStyle/>
          <a:p>
            <a:fld id="{54AAE21D-1E9D-1047-BD42-883DA1A9BFEE}" type="slidenum">
              <a:rPr lang="en-US" smtClean="0"/>
              <a:t>169</a:t>
            </a:fld>
            <a:endParaRPr lang="en-US"/>
          </a:p>
        </p:txBody>
      </p:sp>
      <p:pic>
        <p:nvPicPr>
          <p:cNvPr id="4" name="Picture 3">
            <a:extLst>
              <a:ext uri="{FF2B5EF4-FFF2-40B4-BE49-F238E27FC236}">
                <a16:creationId xmlns:a16="http://schemas.microsoft.com/office/drawing/2014/main" id="{FCC5F979-E926-B4B5-0310-CAB17C77C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732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Categories of Players</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Taxpayers who filed claims and are waiting for refunds </a:t>
            </a:r>
            <a:r>
              <a:rPr lang="en-US" sz="2000" dirty="0"/>
              <a:t>(and are growing much older waiting on their refunds)</a:t>
            </a:r>
            <a:endParaRPr lang="en-US" sz="2400" dirty="0"/>
          </a:p>
          <a:p>
            <a:pPr marL="457200" indent="-457200">
              <a:buAutoNum type="arabicPeriod"/>
            </a:pPr>
            <a:r>
              <a:rPr lang="en-US" sz="2400" dirty="0"/>
              <a:t>Taxpayers who have not yet filed ERC claims </a:t>
            </a:r>
            <a:r>
              <a:rPr lang="en-US" sz="2000" dirty="0"/>
              <a:t>(have not gotten around to it) (or don’t even know they can)</a:t>
            </a:r>
          </a:p>
          <a:p>
            <a:pPr marL="457200" indent="-457200">
              <a:buAutoNum type="arabicPeriod"/>
            </a:pPr>
            <a:r>
              <a:rPr lang="en-US" sz="2400" dirty="0"/>
              <a:t>Taxpayers who believed they did not qualify, but are now wondering whether they do</a:t>
            </a:r>
            <a:r>
              <a:rPr lang="en-US" sz="2000" dirty="0"/>
              <a:t> (perhaps are being hustled and told they do qualify)</a:t>
            </a:r>
          </a:p>
          <a:p>
            <a:pPr marL="457200" indent="-457200">
              <a:buFont typeface="Arial"/>
              <a:buAutoNum type="arabicPeriod"/>
            </a:pPr>
            <a:r>
              <a:rPr lang="en-US" sz="2400" dirty="0"/>
              <a:t>Those who thought they qualified and claimed ERC, but now are not so sure </a:t>
            </a:r>
            <a:r>
              <a:rPr lang="en-US" sz="2000" dirty="0"/>
              <a:t>(and are thinking about stepping away) (should I stay or should I go?)</a:t>
            </a:r>
          </a:p>
          <a:p>
            <a:pPr marL="457200" indent="-457200">
              <a:buFont typeface="Arial"/>
              <a:buAutoNum type="arabicPeriod"/>
            </a:pPr>
            <a:r>
              <a:rPr lang="en-US" sz="2400" dirty="0"/>
              <a:t>Those who think it’s too late to apply </a:t>
            </a:r>
            <a:r>
              <a:rPr lang="en-US" sz="2000" dirty="0"/>
              <a:t>(but, it’s really not)</a:t>
            </a:r>
            <a:endParaRPr lang="en-US" sz="2400" dirty="0"/>
          </a:p>
        </p:txBody>
      </p:sp>
      <p:sp>
        <p:nvSpPr>
          <p:cNvPr id="7" name="Slide Number Placeholder 6">
            <a:extLst>
              <a:ext uri="{FF2B5EF4-FFF2-40B4-BE49-F238E27FC236}">
                <a16:creationId xmlns:a16="http://schemas.microsoft.com/office/drawing/2014/main" id="{4D187CF3-AEAA-3A4E-8514-DC48B51851FC}"/>
              </a:ext>
            </a:extLst>
          </p:cNvPr>
          <p:cNvSpPr>
            <a:spLocks noGrp="1"/>
          </p:cNvSpPr>
          <p:nvPr>
            <p:ph type="sldNum" sz="quarter" idx="12"/>
          </p:nvPr>
        </p:nvSpPr>
        <p:spPr/>
        <p:txBody>
          <a:bodyPr/>
          <a:lstStyle/>
          <a:p>
            <a:fld id="{54AAE21D-1E9D-1047-BD42-883DA1A9BFEE}" type="slidenum">
              <a:rPr lang="en-US" smtClean="0"/>
              <a:t>17</a:t>
            </a:fld>
            <a:endParaRPr lang="en-US"/>
          </a:p>
        </p:txBody>
      </p:sp>
      <p:pic>
        <p:nvPicPr>
          <p:cNvPr id="4" name="Picture 3">
            <a:extLst>
              <a:ext uri="{FF2B5EF4-FFF2-40B4-BE49-F238E27FC236}">
                <a16:creationId xmlns:a16="http://schemas.microsoft.com/office/drawing/2014/main" id="{4FB8A703-E154-C37B-D67A-C1C0487CB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20303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688"/>
            <a:ext cx="8229600" cy="1143000"/>
          </a:xfrm>
        </p:spPr>
        <p:txBody>
          <a:bodyPr>
            <a:normAutofit/>
          </a:bodyPr>
          <a:lstStyle/>
          <a:p>
            <a:r>
              <a:rPr lang="en-US" sz="3200" dirty="0"/>
              <a:t>What is NOT </a:t>
            </a:r>
            <a:br>
              <a:rPr lang="en-US" sz="3200" dirty="0"/>
            </a:br>
            <a:r>
              <a:rPr lang="en-US" sz="3200" dirty="0"/>
              <a:t>a Government </a:t>
            </a:r>
            <a:r>
              <a:rPr lang="en-US" sz="3200"/>
              <a:t>Order? </a:t>
            </a:r>
            <a:endParaRPr lang="en-US" sz="32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98034558"/>
              </p:ext>
            </p:extLst>
          </p:nvPr>
        </p:nvGraphicFramePr>
        <p:xfrm>
          <a:off x="457200" y="1350015"/>
          <a:ext cx="8229600" cy="4023360"/>
        </p:xfrm>
        <a:graphic>
          <a:graphicData uri="http://schemas.openxmlformats.org/drawingml/2006/table">
            <a:tbl>
              <a:tblPr firstRow="1" bandRow="1">
                <a:tableStyleId>{5C22544A-7EE6-4342-B048-85BDC9FD1C3A}</a:tableStyleId>
              </a:tblPr>
              <a:tblGrid>
                <a:gridCol w="1429657">
                  <a:extLst>
                    <a:ext uri="{9D8B030D-6E8A-4147-A177-3AD203B41FA5}">
                      <a16:colId xmlns:a16="http://schemas.microsoft.com/office/drawing/2014/main" val="20000"/>
                    </a:ext>
                  </a:extLst>
                </a:gridCol>
                <a:gridCol w="4234543">
                  <a:extLst>
                    <a:ext uri="{9D8B030D-6E8A-4147-A177-3AD203B41FA5}">
                      <a16:colId xmlns:a16="http://schemas.microsoft.com/office/drawing/2014/main" val="20001"/>
                    </a:ext>
                  </a:extLst>
                </a:gridCol>
                <a:gridCol w="2565400">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NOT</a:t>
                      </a:r>
                    </a:p>
                    <a:p>
                      <a:pPr algn="ctr"/>
                      <a:r>
                        <a:rPr lang="en-US" dirty="0"/>
                        <a:t>government order</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Voluntary (not required by </a:t>
                      </a:r>
                      <a:r>
                        <a:rPr lang="en-US" sz="1800" dirty="0" err="1"/>
                        <a:t>govt</a:t>
                      </a:r>
                      <a:r>
                        <a:rPr lang="en-US" sz="1800" dirty="0"/>
                        <a:t> order) suspension of business</a:t>
                      </a:r>
                      <a:r>
                        <a:rPr lang="en-US" sz="1800" baseline="0" dirty="0"/>
                        <a:t> or reduction in hours due to </a:t>
                      </a:r>
                      <a:r>
                        <a:rPr lang="en-US" sz="1800" baseline="0" dirty="0" err="1"/>
                        <a:t>Covid</a:t>
                      </a:r>
                      <a:r>
                        <a:rPr lang="en-US" sz="1800" baseline="0" dirty="0"/>
                        <a:t>  </a:t>
                      </a:r>
                      <a:r>
                        <a:rPr lang="en-US" sz="1600" baseline="0" dirty="0"/>
                        <a:t>(Notice 2021-20 QA 14)</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aseline="0" dirty="0">
                          <a:solidFill>
                            <a:srgbClr val="008000"/>
                          </a:solidFill>
                        </a:rPr>
                        <a:t>[But, may qualify if significant decline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aseline="0" dirty="0">
                          <a:solidFill>
                            <a:srgbClr val="008000"/>
                          </a:solidFill>
                        </a:rPr>
                        <a:t>in gross receipts]</a:t>
                      </a:r>
                      <a:r>
                        <a:rPr lang="en-US" sz="1800" baseline="0" dirty="0"/>
                        <a:t>  </a:t>
                      </a:r>
                      <a:endParaRPr lang="en-US" sz="1800" dirty="0"/>
                    </a:p>
                  </a:txBody>
                  <a:tcPr/>
                </a:tc>
                <a:tc>
                  <a:txBody>
                    <a:bodyPr/>
                    <a:lstStyle/>
                    <a:p>
                      <a:pPr algn="ctr"/>
                      <a:r>
                        <a:rPr lang="en-US" dirty="0">
                          <a:solidFill>
                            <a:schemeClr val="tx1"/>
                          </a:solidFill>
                        </a:rPr>
                        <a:t>Same as 2020</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NOT</a:t>
                      </a:r>
                      <a:r>
                        <a:rPr lang="en-US" baseline="0" dirty="0"/>
                        <a:t> g</a:t>
                      </a:r>
                      <a:r>
                        <a:rPr lang="en-US" dirty="0"/>
                        <a:t>overnment order</a:t>
                      </a:r>
                    </a:p>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Declaration of state of emergency by </a:t>
                      </a:r>
                      <a:r>
                        <a:rPr lang="en-US" sz="1800" dirty="0" err="1"/>
                        <a:t>govt</a:t>
                      </a:r>
                      <a:r>
                        <a:rPr lang="en-US" sz="1800" dirty="0"/>
                        <a:t> not </a:t>
                      </a:r>
                      <a:r>
                        <a:rPr lang="en-US" sz="1800" dirty="0" err="1"/>
                        <a:t>govt</a:t>
                      </a:r>
                      <a:r>
                        <a:rPr lang="en-US" sz="1800" dirty="0"/>
                        <a:t> order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1.  If does not limit commerce, travel or group meetings in any manner, or</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solidFill>
                            <a:srgbClr val="0000FF"/>
                          </a:solidFill>
                        </a:rPr>
                        <a:t>2.  Limits commerce,</a:t>
                      </a:r>
                      <a:r>
                        <a:rPr lang="en-US" sz="1600" baseline="0" dirty="0">
                          <a:solidFill>
                            <a:srgbClr val="0000FF"/>
                          </a:solidFill>
                        </a:rPr>
                        <a:t> travel or group meetings, </a:t>
                      </a:r>
                      <a:r>
                        <a:rPr lang="en-US" sz="1600" baseline="0" dirty="0">
                          <a:solidFill>
                            <a:srgbClr val="FF0000"/>
                          </a:solidFill>
                        </a:rPr>
                        <a:t>but does not affect employer’s operation of business  </a:t>
                      </a:r>
                      <a:r>
                        <a:rPr lang="en-US" sz="1600" baseline="0" dirty="0"/>
                        <a:t>(Notice 2021-20 QA 10)</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Same as 2020</a:t>
                      </a:r>
                    </a:p>
                  </a:txBody>
                  <a:tcPr/>
                </a:tc>
                <a:extLst>
                  <a:ext uri="{0D108BD9-81ED-4DB2-BD59-A6C34878D82A}">
                    <a16:rowId xmlns:a16="http://schemas.microsoft.com/office/drawing/2014/main" val="10002"/>
                  </a:ext>
                </a:extLst>
              </a:tr>
            </a:tbl>
          </a:graphicData>
        </a:graphic>
      </p:graphicFrame>
      <p:sp>
        <p:nvSpPr>
          <p:cNvPr id="4" name="TextBox 3"/>
          <p:cNvSpPr txBox="1"/>
          <p:nvPr/>
        </p:nvSpPr>
        <p:spPr>
          <a:xfrm>
            <a:off x="213895" y="5494398"/>
            <a:ext cx="8756316" cy="923330"/>
          </a:xfrm>
          <a:prstGeom prst="rect">
            <a:avLst/>
          </a:prstGeom>
          <a:noFill/>
        </p:spPr>
        <p:txBody>
          <a:bodyPr wrap="square" rtlCol="0">
            <a:spAutoFit/>
          </a:bodyPr>
          <a:lstStyle/>
          <a:p>
            <a:r>
              <a:rPr lang="en-US" dirty="0"/>
              <a:t>In one case, a trucking company was advised by an ERC solicitor that because drivers had to wait an additional 15 minutes (due to </a:t>
            </a:r>
            <a:r>
              <a:rPr lang="en-US" dirty="0" err="1"/>
              <a:t>Covid</a:t>
            </a:r>
            <a:r>
              <a:rPr lang="en-US" dirty="0"/>
              <a:t> protocol) at weigh stations and generally experienced supply chain disruptions, company qualified for ERC – Not enough to qualify!!  </a:t>
            </a:r>
          </a:p>
        </p:txBody>
      </p:sp>
      <p:sp>
        <p:nvSpPr>
          <p:cNvPr id="8" name="Slide Number Placeholder 7">
            <a:extLst>
              <a:ext uri="{FF2B5EF4-FFF2-40B4-BE49-F238E27FC236}">
                <a16:creationId xmlns:a16="http://schemas.microsoft.com/office/drawing/2014/main" id="{4B8C21F3-3270-D644-AAFF-7BBDB9779EF1}"/>
              </a:ext>
            </a:extLst>
          </p:cNvPr>
          <p:cNvSpPr>
            <a:spLocks noGrp="1"/>
          </p:cNvSpPr>
          <p:nvPr>
            <p:ph type="sldNum" sz="quarter" idx="12"/>
          </p:nvPr>
        </p:nvSpPr>
        <p:spPr/>
        <p:txBody>
          <a:bodyPr/>
          <a:lstStyle/>
          <a:p>
            <a:fld id="{54AAE21D-1E9D-1047-BD42-883DA1A9BFEE}" type="slidenum">
              <a:rPr lang="en-US" smtClean="0"/>
              <a:t>170</a:t>
            </a:fld>
            <a:endParaRPr lang="en-US"/>
          </a:p>
        </p:txBody>
      </p:sp>
      <p:pic>
        <p:nvPicPr>
          <p:cNvPr id="3" name="Picture 2">
            <a:extLst>
              <a:ext uri="{FF2B5EF4-FFF2-40B4-BE49-F238E27FC236}">
                <a16:creationId xmlns:a16="http://schemas.microsoft.com/office/drawing/2014/main" id="{F3381A08-137D-750D-071A-53AB12D94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32143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p>
        </p:txBody>
      </p:sp>
      <p:pic>
        <p:nvPicPr>
          <p:cNvPr id="7" name="Content Placeholder 6" descr="PlumCake.jpg"/>
          <p:cNvPicPr>
            <a:picLocks noGrp="1" noChangeAspect="1"/>
          </p:cNvPicPr>
          <p:nvPr>
            <p:ph idx="1"/>
          </p:nvPr>
        </p:nvPicPr>
        <p:blipFill>
          <a:blip r:embed="rId3">
            <a:extLst>
              <a:ext uri="{28A0092B-C50C-407E-A947-70E740481C1C}">
                <a14:useLocalDpi xmlns:a14="http://schemas.microsoft.com/office/drawing/2010/main" val="0"/>
              </a:ext>
            </a:extLst>
          </a:blip>
          <a:srcRect t="5521" b="5521"/>
          <a:stretch>
            <a:fillRect/>
          </a:stretch>
        </p:blipFill>
        <p:spPr/>
      </p:pic>
      <p:sp>
        <p:nvSpPr>
          <p:cNvPr id="3" name="Slide Number Placeholder 2">
            <a:extLst>
              <a:ext uri="{FF2B5EF4-FFF2-40B4-BE49-F238E27FC236}">
                <a16:creationId xmlns:a16="http://schemas.microsoft.com/office/drawing/2014/main" id="{CF22C3F4-1AD1-1F4D-99B2-38E5368D897B}"/>
              </a:ext>
            </a:extLst>
          </p:cNvPr>
          <p:cNvSpPr>
            <a:spLocks noGrp="1"/>
          </p:cNvSpPr>
          <p:nvPr>
            <p:ph type="sldNum" sz="quarter" idx="12"/>
          </p:nvPr>
        </p:nvSpPr>
        <p:spPr/>
        <p:txBody>
          <a:bodyPr/>
          <a:lstStyle/>
          <a:p>
            <a:fld id="{54AAE21D-1E9D-1047-BD42-883DA1A9BFEE}" type="slidenum">
              <a:rPr lang="en-US" smtClean="0"/>
              <a:t>171</a:t>
            </a:fld>
            <a:endParaRPr lang="en-US"/>
          </a:p>
        </p:txBody>
      </p:sp>
      <p:pic>
        <p:nvPicPr>
          <p:cNvPr id="4" name="Picture 3">
            <a:extLst>
              <a:ext uri="{FF2B5EF4-FFF2-40B4-BE49-F238E27FC236}">
                <a16:creationId xmlns:a16="http://schemas.microsoft.com/office/drawing/2014/main" id="{E7772574-F6F4-6534-966F-0BDAFDB33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07398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Partial Suspension</a:t>
            </a:r>
          </a:p>
        </p:txBody>
      </p:sp>
      <p:sp>
        <p:nvSpPr>
          <p:cNvPr id="3" name="Content Placeholder 2"/>
          <p:cNvSpPr>
            <a:spLocks noGrp="1"/>
          </p:cNvSpPr>
          <p:nvPr>
            <p:ph idx="1"/>
          </p:nvPr>
        </p:nvSpPr>
        <p:spPr/>
        <p:txBody>
          <a:bodyPr>
            <a:normAutofit/>
          </a:bodyPr>
          <a:lstStyle/>
          <a:p>
            <a:r>
              <a:rPr lang="en-US" sz="2400" dirty="0"/>
              <a:t>To qualify for a partial suspension </a:t>
            </a:r>
            <a:r>
              <a:rPr lang="en-US" sz="2000" dirty="0"/>
              <a:t>(and, thus, qualify for ERC for the whole business)</a:t>
            </a:r>
            <a:r>
              <a:rPr lang="en-US" sz="2400" dirty="0"/>
              <a:t>, must prove </a:t>
            </a:r>
            <a:r>
              <a:rPr lang="en-US" sz="2000" dirty="0"/>
              <a:t>(under facts and circumstances) either</a:t>
            </a:r>
            <a:r>
              <a:rPr lang="en-US" sz="2400" dirty="0"/>
              <a:t>:</a:t>
            </a:r>
          </a:p>
          <a:p>
            <a:pPr marL="457200" indent="-457200">
              <a:buAutoNum type="arabicPeriod"/>
            </a:pPr>
            <a:r>
              <a:rPr lang="en-US" sz="2400" dirty="0"/>
              <a:t>A </a:t>
            </a:r>
            <a:r>
              <a:rPr lang="en-US" sz="2400" dirty="0">
                <a:solidFill>
                  <a:srgbClr val="0000FF"/>
                </a:solidFill>
              </a:rPr>
              <a:t>&gt; nominal portion</a:t>
            </a:r>
            <a:r>
              <a:rPr lang="en-US" sz="2400" dirty="0"/>
              <a:t> of the business </a:t>
            </a:r>
            <a:r>
              <a:rPr lang="en-US" sz="2400" dirty="0">
                <a:solidFill>
                  <a:srgbClr val="0000FF"/>
                </a:solidFill>
              </a:rPr>
              <a:t>suspended</a:t>
            </a:r>
            <a:r>
              <a:rPr lang="en-US" sz="2400" dirty="0"/>
              <a:t> by a government order </a:t>
            </a:r>
            <a:r>
              <a:rPr lang="en-US" sz="2000" dirty="0"/>
              <a:t>(Notice 2021-20, QA 11)</a:t>
            </a:r>
            <a:r>
              <a:rPr lang="en-US" sz="2400" dirty="0"/>
              <a:t>; or</a:t>
            </a:r>
          </a:p>
          <a:p>
            <a:pPr marL="457200" indent="-457200">
              <a:buAutoNum type="arabicPeriod"/>
            </a:pPr>
            <a:r>
              <a:rPr lang="en-US" sz="2400" dirty="0"/>
              <a:t>A government order must have placed a </a:t>
            </a:r>
            <a:r>
              <a:rPr lang="en-US" sz="2400" dirty="0">
                <a:solidFill>
                  <a:srgbClr val="008000"/>
                </a:solidFill>
              </a:rPr>
              <a:t>modification</a:t>
            </a:r>
            <a:r>
              <a:rPr lang="en-US" sz="2400" dirty="0"/>
              <a:t> against the business which had </a:t>
            </a:r>
            <a:r>
              <a:rPr lang="en-US" sz="2400" dirty="0">
                <a:solidFill>
                  <a:srgbClr val="008000"/>
                </a:solidFill>
              </a:rPr>
              <a:t>more than a nominal effect </a:t>
            </a:r>
            <a:r>
              <a:rPr lang="en-US" sz="2400" dirty="0"/>
              <a:t>on the business </a:t>
            </a:r>
            <a:r>
              <a:rPr lang="en-US" sz="2000" dirty="0"/>
              <a:t>(Notice 2021-20, QA 17 and 18)</a:t>
            </a:r>
          </a:p>
        </p:txBody>
      </p:sp>
      <p:sp>
        <p:nvSpPr>
          <p:cNvPr id="7" name="Slide Number Placeholder 6">
            <a:extLst>
              <a:ext uri="{FF2B5EF4-FFF2-40B4-BE49-F238E27FC236}">
                <a16:creationId xmlns:a16="http://schemas.microsoft.com/office/drawing/2014/main" id="{91007F90-8728-414B-88AD-8C92A932AA7E}"/>
              </a:ext>
            </a:extLst>
          </p:cNvPr>
          <p:cNvSpPr>
            <a:spLocks noGrp="1"/>
          </p:cNvSpPr>
          <p:nvPr>
            <p:ph type="sldNum" sz="quarter" idx="12"/>
          </p:nvPr>
        </p:nvSpPr>
        <p:spPr/>
        <p:txBody>
          <a:bodyPr/>
          <a:lstStyle/>
          <a:p>
            <a:fld id="{54AAE21D-1E9D-1047-BD42-883DA1A9BFEE}" type="slidenum">
              <a:rPr lang="en-US" smtClean="0"/>
              <a:t>172</a:t>
            </a:fld>
            <a:endParaRPr lang="en-US"/>
          </a:p>
        </p:txBody>
      </p:sp>
      <p:pic>
        <p:nvPicPr>
          <p:cNvPr id="4" name="Picture 3">
            <a:extLst>
              <a:ext uri="{FF2B5EF4-FFF2-40B4-BE49-F238E27FC236}">
                <a16:creationId xmlns:a16="http://schemas.microsoft.com/office/drawing/2014/main" id="{B5B8A82D-7449-AE4A-EF77-8749CCB7F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2246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173</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7238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174</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1548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solidFill>
                  <a:srgbClr val="0000FF"/>
                </a:solidFill>
              </a:rPr>
              <a:t>Portion</a:t>
            </a:r>
            <a:r>
              <a:rPr lang="en-US" sz="3200" dirty="0"/>
              <a:t> Suspended vs. </a:t>
            </a:r>
            <a:r>
              <a:rPr lang="en-US" sz="3200" dirty="0">
                <a:solidFill>
                  <a:srgbClr val="008000"/>
                </a:solidFill>
              </a:rPr>
              <a:t>Modification</a:t>
            </a:r>
          </a:p>
        </p:txBody>
      </p:sp>
      <p:sp>
        <p:nvSpPr>
          <p:cNvPr id="3" name="Content Placeholder 2"/>
          <p:cNvSpPr>
            <a:spLocks noGrp="1"/>
          </p:cNvSpPr>
          <p:nvPr>
            <p:ph idx="1"/>
          </p:nvPr>
        </p:nvSpPr>
        <p:spPr>
          <a:xfrm>
            <a:off x="457199" y="1600200"/>
            <a:ext cx="8348134" cy="4525963"/>
          </a:xfrm>
        </p:spPr>
        <p:txBody>
          <a:bodyPr>
            <a:normAutofit lnSpcReduction="10000"/>
          </a:bodyPr>
          <a:lstStyle/>
          <a:p>
            <a:pPr marL="457200" indent="-457200">
              <a:buAutoNum type="arabicPeriod"/>
            </a:pPr>
            <a:r>
              <a:rPr lang="en-US" sz="2400" dirty="0"/>
              <a:t>Moral of the story: It ALWAYS depends on facts and circumstances</a:t>
            </a:r>
          </a:p>
          <a:p>
            <a:pPr marL="457200" indent="-457200">
              <a:buAutoNum type="arabicPeriod"/>
            </a:pPr>
            <a:r>
              <a:rPr lang="en-US" sz="2400" dirty="0"/>
              <a:t>If </a:t>
            </a:r>
            <a:r>
              <a:rPr lang="en-US" sz="2400" dirty="0">
                <a:solidFill>
                  <a:srgbClr val="0000FF"/>
                </a:solidFill>
              </a:rPr>
              <a:t>portion</a:t>
            </a:r>
            <a:r>
              <a:rPr lang="en-US" sz="2400" dirty="0"/>
              <a:t> of business closed, then </a:t>
            </a:r>
            <a:r>
              <a:rPr lang="en-US" sz="2000" dirty="0"/>
              <a:t>(&gt; nominal portion suspended)</a:t>
            </a:r>
            <a:r>
              <a:rPr lang="en-US" sz="2400" dirty="0"/>
              <a:t> if either: </a:t>
            </a:r>
          </a:p>
          <a:p>
            <a:pPr marL="457200" indent="-457200">
              <a:buAutoNum type="alphaLcPeriod"/>
            </a:pPr>
            <a:r>
              <a:rPr lang="en-US" sz="2400" dirty="0">
                <a:solidFill>
                  <a:srgbClr val="0000FF"/>
                </a:solidFill>
              </a:rPr>
              <a:t>gross receipts (GR)</a:t>
            </a:r>
            <a:r>
              <a:rPr lang="en-US" sz="2400" dirty="0"/>
              <a:t>, or </a:t>
            </a:r>
          </a:p>
          <a:p>
            <a:pPr marL="457200" indent="-457200">
              <a:buAutoNum type="alphaLcPeriod"/>
            </a:pPr>
            <a:r>
              <a:rPr lang="en-US" sz="2400" dirty="0">
                <a:solidFill>
                  <a:srgbClr val="0000FF"/>
                </a:solidFill>
              </a:rPr>
              <a:t>employee hours</a:t>
            </a:r>
            <a:r>
              <a:rPr lang="en-US" sz="2400" dirty="0"/>
              <a:t>  </a:t>
            </a:r>
          </a:p>
          <a:p>
            <a:pPr marL="0" indent="0">
              <a:buNone/>
            </a:pPr>
            <a:r>
              <a:rPr lang="en-US" sz="2400" dirty="0">
                <a:solidFill>
                  <a:srgbClr val="0000FF"/>
                </a:solidFill>
              </a:rPr>
              <a:t>constituted </a:t>
            </a:r>
            <a:r>
              <a:rPr lang="en-US" sz="2000" dirty="0">
                <a:solidFill>
                  <a:srgbClr val="0000FF"/>
                </a:solidFill>
              </a:rPr>
              <a:t>(at least) </a:t>
            </a:r>
            <a:r>
              <a:rPr lang="en-US" sz="2400" dirty="0">
                <a:solidFill>
                  <a:srgbClr val="0000FF"/>
                </a:solidFill>
              </a:rPr>
              <a:t>10% </a:t>
            </a:r>
            <a:r>
              <a:rPr lang="en-US" sz="2000" dirty="0">
                <a:solidFill>
                  <a:srgbClr val="0000FF"/>
                </a:solidFill>
              </a:rPr>
              <a:t>(</a:t>
            </a:r>
            <a:r>
              <a:rPr lang="en-US" sz="2000" dirty="0"/>
              <a:t>of GR or hours of the entire business) </a:t>
            </a:r>
            <a:r>
              <a:rPr lang="en-US" sz="2400" dirty="0"/>
              <a:t>in the corresponding quarter of 2019 </a:t>
            </a:r>
            <a:r>
              <a:rPr lang="en-US" sz="2000" dirty="0"/>
              <a:t>(Notice 2021-20, QA 11)</a:t>
            </a:r>
          </a:p>
          <a:p>
            <a:pPr marL="457200" indent="-457200">
              <a:buAutoNum type="arabicPeriod" startAt="3"/>
            </a:pPr>
            <a:r>
              <a:rPr lang="en-US" sz="2400" dirty="0"/>
              <a:t>If no portion of business closed, but </a:t>
            </a:r>
            <a:r>
              <a:rPr lang="en-US" sz="2400" dirty="0">
                <a:solidFill>
                  <a:srgbClr val="008000"/>
                </a:solidFill>
              </a:rPr>
              <a:t>modification</a:t>
            </a:r>
            <a:r>
              <a:rPr lang="en-US" sz="2400" dirty="0"/>
              <a:t> of operation, then </a:t>
            </a:r>
            <a:r>
              <a:rPr lang="en-US" sz="2000" dirty="0"/>
              <a:t>(&gt; nominal effect if) </a:t>
            </a:r>
            <a:r>
              <a:rPr lang="en-US" sz="2400" dirty="0">
                <a:solidFill>
                  <a:srgbClr val="008000"/>
                </a:solidFill>
              </a:rPr>
              <a:t>reduction in ability to provide goods or services of at least 10% </a:t>
            </a:r>
            <a:r>
              <a:rPr lang="en-US" sz="2400" dirty="0"/>
              <a:t>must have resulted </a:t>
            </a:r>
            <a:r>
              <a:rPr lang="en-US" sz="2000" dirty="0"/>
              <a:t>(Notice 2021-20, QA 17, 18)</a:t>
            </a:r>
          </a:p>
          <a:p>
            <a:pPr marL="457200" indent="-457200">
              <a:buAutoNum type="arabicPeriod"/>
            </a:pPr>
            <a:endParaRPr lang="en-US" sz="2400" dirty="0"/>
          </a:p>
        </p:txBody>
      </p:sp>
      <p:sp>
        <p:nvSpPr>
          <p:cNvPr id="4" name="Slide Number Placeholder 3">
            <a:extLst>
              <a:ext uri="{FF2B5EF4-FFF2-40B4-BE49-F238E27FC236}">
                <a16:creationId xmlns:a16="http://schemas.microsoft.com/office/drawing/2014/main" id="{9BE5C815-AE6E-5044-AAE2-23379C81A6D9}"/>
              </a:ext>
            </a:extLst>
          </p:cNvPr>
          <p:cNvSpPr>
            <a:spLocks noGrp="1"/>
          </p:cNvSpPr>
          <p:nvPr>
            <p:ph type="sldNum" sz="quarter" idx="12"/>
          </p:nvPr>
        </p:nvSpPr>
        <p:spPr/>
        <p:txBody>
          <a:bodyPr/>
          <a:lstStyle/>
          <a:p>
            <a:fld id="{54AAE21D-1E9D-1047-BD42-883DA1A9BFEE}" type="slidenum">
              <a:rPr lang="en-US" smtClean="0"/>
              <a:t>175</a:t>
            </a:fld>
            <a:endParaRPr lang="en-US"/>
          </a:p>
        </p:txBody>
      </p:sp>
      <p:pic>
        <p:nvPicPr>
          <p:cNvPr id="6" name="Picture 5">
            <a:extLst>
              <a:ext uri="{FF2B5EF4-FFF2-40B4-BE49-F238E27FC236}">
                <a16:creationId xmlns:a16="http://schemas.microsoft.com/office/drawing/2014/main" id="{3C2188F0-6174-2A2F-D3D0-8BB2E825A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3216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153"/>
            <a:ext cx="8229600" cy="1143000"/>
          </a:xfrm>
        </p:spPr>
        <p:txBody>
          <a:bodyPr>
            <a:normAutofit/>
          </a:bodyPr>
          <a:lstStyle/>
          <a:p>
            <a:r>
              <a:rPr lang="en-US" sz="3200" dirty="0"/>
              <a:t>Linda’s Restaurant</a:t>
            </a:r>
            <a:br>
              <a:rPr lang="en-US" sz="3200" dirty="0"/>
            </a:br>
            <a:r>
              <a:rPr lang="en-US" sz="3200" dirty="0"/>
              <a:t>Partial Suspension or Not?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97927590"/>
              </p:ext>
            </p:extLst>
          </p:nvPr>
        </p:nvGraphicFramePr>
        <p:xfrm>
          <a:off x="457200" y="1378984"/>
          <a:ext cx="8229600" cy="3474720"/>
        </p:xfrm>
        <a:graphic>
          <a:graphicData uri="http://schemas.openxmlformats.org/drawingml/2006/table">
            <a:tbl>
              <a:tblPr firstRow="1" bandRow="1">
                <a:tableStyleId>{5C22544A-7EE6-4342-B048-85BDC9FD1C3A}</a:tableStyleId>
              </a:tblPr>
              <a:tblGrid>
                <a:gridCol w="2929467">
                  <a:extLst>
                    <a:ext uri="{9D8B030D-6E8A-4147-A177-3AD203B41FA5}">
                      <a16:colId xmlns:a16="http://schemas.microsoft.com/office/drawing/2014/main" val="20000"/>
                    </a:ext>
                  </a:extLst>
                </a:gridCol>
                <a:gridCol w="2384777">
                  <a:extLst>
                    <a:ext uri="{9D8B030D-6E8A-4147-A177-3AD203B41FA5}">
                      <a16:colId xmlns:a16="http://schemas.microsoft.com/office/drawing/2014/main" val="20001"/>
                    </a:ext>
                  </a:extLst>
                </a:gridCol>
                <a:gridCol w="2915356">
                  <a:extLst>
                    <a:ext uri="{9D8B030D-6E8A-4147-A177-3AD203B41FA5}">
                      <a16:colId xmlns:a16="http://schemas.microsoft.com/office/drawing/2014/main" val="20002"/>
                    </a:ext>
                  </a:extLst>
                </a:gridCol>
              </a:tblGrid>
              <a:tr h="370840">
                <a:tc>
                  <a:txBody>
                    <a:bodyPr/>
                    <a:lstStyle/>
                    <a:p>
                      <a:pPr algn="ctr"/>
                      <a:r>
                        <a:rPr lang="en-US" dirty="0"/>
                        <a:t>Portion</a:t>
                      </a:r>
                      <a:r>
                        <a:rPr lang="en-US" baseline="0" dirty="0"/>
                        <a:t> of Physical Space Suspended</a:t>
                      </a:r>
                      <a:endParaRPr lang="en-US" dirty="0"/>
                    </a:p>
                  </a:txBody>
                  <a:tcPr/>
                </a:tc>
                <a:tc>
                  <a:txBody>
                    <a:bodyPr/>
                    <a:lstStyle/>
                    <a:p>
                      <a:pPr algn="ctr"/>
                      <a:r>
                        <a:rPr lang="en-US" dirty="0"/>
                        <a:t>Modification of Operations</a:t>
                      </a:r>
                    </a:p>
                  </a:txBody>
                  <a:tcPr/>
                </a:tc>
                <a:tc>
                  <a:txBody>
                    <a:bodyPr/>
                    <a:lstStyle/>
                    <a:p>
                      <a:pPr algn="ctr"/>
                      <a:r>
                        <a:rPr lang="en-US" dirty="0"/>
                        <a:t>Partial Suspension?</a:t>
                      </a:r>
                    </a:p>
                  </a:txBody>
                  <a:tcPr/>
                </a:tc>
                <a:extLst>
                  <a:ext uri="{0D108BD9-81ED-4DB2-BD59-A6C34878D82A}">
                    <a16:rowId xmlns:a16="http://schemas.microsoft.com/office/drawing/2014/main" val="10000"/>
                  </a:ext>
                </a:extLst>
              </a:tr>
              <a:tr h="370840">
                <a:tc>
                  <a:txBody>
                    <a:bodyPr/>
                    <a:lstStyle/>
                    <a:p>
                      <a:pPr algn="ctr"/>
                      <a:r>
                        <a:rPr lang="en-US" dirty="0"/>
                        <a:t>Indoor</a:t>
                      </a:r>
                      <a:r>
                        <a:rPr lang="en-US" baseline="0" dirty="0"/>
                        <a:t>, outdoor dining areas completely shut down</a:t>
                      </a:r>
                      <a:endParaRPr lang="en-US" dirty="0"/>
                    </a:p>
                  </a:txBody>
                  <a:tcPr/>
                </a:tc>
                <a:tc>
                  <a:txBody>
                    <a:bodyPr/>
                    <a:lstStyle/>
                    <a:p>
                      <a:pPr algn="ctr"/>
                      <a:endParaRPr lang="en-US" dirty="0"/>
                    </a:p>
                  </a:txBody>
                  <a:tcPr/>
                </a:tc>
                <a:tc>
                  <a:txBody>
                    <a:bodyPr/>
                    <a:lstStyle/>
                    <a:p>
                      <a:pPr algn="ctr"/>
                      <a:r>
                        <a:rPr lang="en-US" baseline="0" dirty="0"/>
                        <a:t>Yes (if &gt; nominal portion under </a:t>
                      </a:r>
                      <a:r>
                        <a:rPr lang="en-US" sz="1600" dirty="0"/>
                        <a:t>Notice 2021-20, QA 11</a:t>
                      </a:r>
                      <a:r>
                        <a:rPr lang="en-US" sz="1800" dirty="0"/>
                        <a:t>)</a:t>
                      </a:r>
                      <a:endParaRPr lang="en-US" dirty="0"/>
                    </a:p>
                  </a:txBody>
                  <a:tcPr/>
                </a:tc>
                <a:extLst>
                  <a:ext uri="{0D108BD9-81ED-4DB2-BD59-A6C34878D82A}">
                    <a16:rowId xmlns:a16="http://schemas.microsoft.com/office/drawing/2014/main" val="10001"/>
                  </a:ext>
                </a:extLst>
              </a:tr>
              <a:tr h="370840">
                <a:tc>
                  <a:txBody>
                    <a:bodyPr/>
                    <a:lstStyle/>
                    <a:p>
                      <a:pPr algn="ctr"/>
                      <a:r>
                        <a:rPr lang="en-US" dirty="0"/>
                        <a:t>Outdoor open, indoor closed</a:t>
                      </a:r>
                    </a:p>
                  </a:txBody>
                  <a:tcPr/>
                </a:tc>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a:t>
                      </a:r>
                      <a:r>
                        <a:rPr lang="en-US" baseline="0" dirty="0"/>
                        <a:t>(if &gt; nominal portion under </a:t>
                      </a:r>
                      <a:r>
                        <a:rPr lang="en-US" sz="1600" dirty="0"/>
                        <a:t>Notice 2021-20, QA 11</a:t>
                      </a:r>
                      <a:r>
                        <a:rPr lang="en-US" sz="1800" dirty="0"/>
                        <a:t>)</a:t>
                      </a:r>
                      <a:endParaRPr lang="en-US" dirty="0"/>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Reduce indoor dining from 100 to 60 patrons </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Yes (if &gt; nominal effect under </a:t>
                      </a:r>
                      <a:r>
                        <a:rPr lang="en-US" sz="1600" dirty="0"/>
                        <a:t>Notice 2021-20, QA 17,</a:t>
                      </a:r>
                      <a:r>
                        <a:rPr lang="en-US" sz="1600" baseline="0" dirty="0"/>
                        <a:t> 18</a:t>
                      </a:r>
                      <a:r>
                        <a:rPr lang="en-US" sz="1800" dirty="0"/>
                        <a:t>)</a:t>
                      </a:r>
                      <a:endParaRPr lang="en-US" dirty="0"/>
                    </a:p>
                  </a:txBody>
                  <a:tcPr/>
                </a:tc>
                <a:extLst>
                  <a:ext uri="{0D108BD9-81ED-4DB2-BD59-A6C34878D82A}">
                    <a16:rowId xmlns:a16="http://schemas.microsoft.com/office/drawing/2014/main" val="10003"/>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Reduce indoor dining by spacing tables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6’ apart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Yes (if &gt; nominal effect under </a:t>
                      </a:r>
                      <a:r>
                        <a:rPr lang="en-US" sz="1600" dirty="0"/>
                        <a:t>Notice 2021-20, QA 17,</a:t>
                      </a:r>
                      <a:r>
                        <a:rPr lang="en-US" sz="1600" baseline="0" dirty="0"/>
                        <a:t> 18</a:t>
                      </a:r>
                      <a:r>
                        <a:rPr lang="en-US" sz="1800" dirty="0"/>
                        <a:t>)</a:t>
                      </a:r>
                      <a:endParaRPr lang="en-US" dirty="0"/>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457200" y="4960444"/>
            <a:ext cx="8612403" cy="1477328"/>
          </a:xfrm>
          <a:prstGeom prst="rect">
            <a:avLst/>
          </a:prstGeom>
          <a:noFill/>
        </p:spPr>
        <p:txBody>
          <a:bodyPr wrap="square" rtlCol="0">
            <a:spAutoFit/>
          </a:bodyPr>
          <a:lstStyle/>
          <a:p>
            <a:r>
              <a:rPr lang="en-US" dirty="0"/>
              <a:t>1.  Moral of the story: It ALWAYS depends on facts and circumstances</a:t>
            </a:r>
          </a:p>
          <a:p>
            <a:pPr marL="342900" indent="-342900">
              <a:buAutoNum type="arabicPeriod" startAt="2"/>
            </a:pPr>
            <a:r>
              <a:rPr lang="en-US" dirty="0"/>
              <a:t>If </a:t>
            </a:r>
            <a:r>
              <a:rPr lang="en-US" dirty="0">
                <a:solidFill>
                  <a:srgbClr val="0000FF"/>
                </a:solidFill>
              </a:rPr>
              <a:t>portion</a:t>
            </a:r>
            <a:r>
              <a:rPr lang="en-US" dirty="0"/>
              <a:t> of business closed, then either: a. gross receipts (GR) or b. employee hours </a:t>
            </a:r>
          </a:p>
          <a:p>
            <a:r>
              <a:rPr lang="en-US" dirty="0"/>
              <a:t>constituted (at least) 10% of GR or hours in same </a:t>
            </a:r>
            <a:r>
              <a:rPr lang="en-US" dirty="0" err="1"/>
              <a:t>qtr</a:t>
            </a:r>
            <a:r>
              <a:rPr lang="en-US" dirty="0"/>
              <a:t> of 2019  </a:t>
            </a:r>
            <a:r>
              <a:rPr lang="en-US" sz="1600" dirty="0"/>
              <a:t>(Notice 2021-20 QA 11)</a:t>
            </a:r>
          </a:p>
          <a:p>
            <a:pPr marL="342900" indent="-342900">
              <a:buAutoNum type="arabicPeriod" startAt="3"/>
            </a:pPr>
            <a:r>
              <a:rPr lang="en-US" dirty="0"/>
              <a:t>If no portion of business closed, but modification of operations, then reduction in</a:t>
            </a:r>
          </a:p>
          <a:p>
            <a:r>
              <a:rPr lang="en-US" dirty="0"/>
              <a:t>ability to provide goods or services of at least 10% required </a:t>
            </a:r>
            <a:r>
              <a:rPr lang="en-US" sz="1600" dirty="0"/>
              <a:t>(Notice 2021-20, QA 17, 18)</a:t>
            </a:r>
          </a:p>
        </p:txBody>
      </p:sp>
      <p:sp>
        <p:nvSpPr>
          <p:cNvPr id="3" name="Slide Number Placeholder 2">
            <a:extLst>
              <a:ext uri="{FF2B5EF4-FFF2-40B4-BE49-F238E27FC236}">
                <a16:creationId xmlns:a16="http://schemas.microsoft.com/office/drawing/2014/main" id="{A72FF84E-71E5-4542-BB9F-57ED408C4D49}"/>
              </a:ext>
            </a:extLst>
          </p:cNvPr>
          <p:cNvSpPr>
            <a:spLocks noGrp="1"/>
          </p:cNvSpPr>
          <p:nvPr>
            <p:ph type="sldNum" sz="quarter" idx="12"/>
          </p:nvPr>
        </p:nvSpPr>
        <p:spPr/>
        <p:txBody>
          <a:bodyPr/>
          <a:lstStyle/>
          <a:p>
            <a:fld id="{54AAE21D-1E9D-1047-BD42-883DA1A9BFEE}" type="slidenum">
              <a:rPr lang="en-US" smtClean="0"/>
              <a:t>176</a:t>
            </a:fld>
            <a:endParaRPr lang="en-US"/>
          </a:p>
        </p:txBody>
      </p:sp>
      <p:pic>
        <p:nvPicPr>
          <p:cNvPr id="4" name="Picture 3">
            <a:extLst>
              <a:ext uri="{FF2B5EF4-FFF2-40B4-BE49-F238E27FC236}">
                <a16:creationId xmlns:a16="http://schemas.microsoft.com/office/drawing/2014/main" id="{CBDBC5CF-00DD-57E6-4CC6-064918FC3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31115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153"/>
            <a:ext cx="8229600" cy="1143000"/>
          </a:xfrm>
        </p:spPr>
        <p:txBody>
          <a:bodyPr>
            <a:normAutofit/>
          </a:bodyPr>
          <a:lstStyle/>
          <a:p>
            <a:r>
              <a:rPr lang="en-US" sz="3200" dirty="0"/>
              <a:t>Burger King</a:t>
            </a:r>
            <a:br>
              <a:rPr lang="en-US" sz="3200" dirty="0"/>
            </a:br>
            <a:r>
              <a:rPr lang="en-US" sz="3200" dirty="0"/>
              <a:t>Partial Suspension or Not?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147866344"/>
              </p:ext>
            </p:extLst>
          </p:nvPr>
        </p:nvGraphicFramePr>
        <p:xfrm>
          <a:off x="457200" y="1378984"/>
          <a:ext cx="8229600" cy="3383280"/>
        </p:xfrm>
        <a:graphic>
          <a:graphicData uri="http://schemas.openxmlformats.org/drawingml/2006/table">
            <a:tbl>
              <a:tblPr firstRow="1" bandRow="1">
                <a:tableStyleId>{5C22544A-7EE6-4342-B048-85BDC9FD1C3A}</a:tableStyleId>
              </a:tblPr>
              <a:tblGrid>
                <a:gridCol w="2929467">
                  <a:extLst>
                    <a:ext uri="{9D8B030D-6E8A-4147-A177-3AD203B41FA5}">
                      <a16:colId xmlns:a16="http://schemas.microsoft.com/office/drawing/2014/main" val="20000"/>
                    </a:ext>
                  </a:extLst>
                </a:gridCol>
                <a:gridCol w="2384777">
                  <a:extLst>
                    <a:ext uri="{9D8B030D-6E8A-4147-A177-3AD203B41FA5}">
                      <a16:colId xmlns:a16="http://schemas.microsoft.com/office/drawing/2014/main" val="20001"/>
                    </a:ext>
                  </a:extLst>
                </a:gridCol>
                <a:gridCol w="2915356">
                  <a:extLst>
                    <a:ext uri="{9D8B030D-6E8A-4147-A177-3AD203B41FA5}">
                      <a16:colId xmlns:a16="http://schemas.microsoft.com/office/drawing/2014/main" val="20002"/>
                    </a:ext>
                  </a:extLst>
                </a:gridCol>
              </a:tblGrid>
              <a:tr h="370840">
                <a:tc>
                  <a:txBody>
                    <a:bodyPr/>
                    <a:lstStyle/>
                    <a:p>
                      <a:pPr algn="ctr"/>
                      <a:r>
                        <a:rPr lang="en-US" dirty="0"/>
                        <a:t>Portion</a:t>
                      </a:r>
                      <a:r>
                        <a:rPr lang="en-US" baseline="0" dirty="0"/>
                        <a:t> of Physical Space Suspended</a:t>
                      </a:r>
                      <a:endParaRPr lang="en-US" dirty="0"/>
                    </a:p>
                  </a:txBody>
                  <a:tcPr/>
                </a:tc>
                <a:tc>
                  <a:txBody>
                    <a:bodyPr/>
                    <a:lstStyle/>
                    <a:p>
                      <a:pPr algn="ctr"/>
                      <a:r>
                        <a:rPr lang="en-US" dirty="0"/>
                        <a:t>Modification of Operations</a:t>
                      </a:r>
                    </a:p>
                  </a:txBody>
                  <a:tcPr/>
                </a:tc>
                <a:tc>
                  <a:txBody>
                    <a:bodyPr/>
                    <a:lstStyle/>
                    <a:p>
                      <a:pPr algn="ctr"/>
                      <a:r>
                        <a:rPr lang="en-US" dirty="0"/>
                        <a:t>Partial Suspension?</a:t>
                      </a:r>
                    </a:p>
                  </a:txBody>
                  <a:tcPr/>
                </a:tc>
                <a:extLst>
                  <a:ext uri="{0D108BD9-81ED-4DB2-BD59-A6C34878D82A}">
                    <a16:rowId xmlns:a16="http://schemas.microsoft.com/office/drawing/2014/main" val="10000"/>
                  </a:ext>
                </a:extLst>
              </a:tr>
              <a:tr h="370840">
                <a:tc>
                  <a:txBody>
                    <a:bodyPr/>
                    <a:lstStyle/>
                    <a:p>
                      <a:pPr algn="ctr"/>
                      <a:r>
                        <a:rPr lang="en-US" dirty="0"/>
                        <a:t>Indoor</a:t>
                      </a:r>
                      <a:r>
                        <a:rPr lang="en-US" baseline="0" dirty="0"/>
                        <a:t> dining shut down</a:t>
                      </a:r>
                      <a:endParaRPr lang="en-US" sz="800" baseline="0" dirty="0"/>
                    </a:p>
                    <a:p>
                      <a:pPr algn="ctr"/>
                      <a:r>
                        <a:rPr lang="en-US" sz="1800" baseline="0" dirty="0"/>
                        <a:t>- Can prove indoor dining revenue dropped</a:t>
                      </a:r>
                      <a:endParaRPr lang="en-US" sz="1800" dirty="0"/>
                    </a:p>
                  </a:txBody>
                  <a:tcPr/>
                </a:tc>
                <a:tc>
                  <a:txBody>
                    <a:bodyPr/>
                    <a:lstStyle/>
                    <a:p>
                      <a:pPr algn="ctr"/>
                      <a:endParaRPr lang="en-US" dirty="0"/>
                    </a:p>
                  </a:txBody>
                  <a:tcPr/>
                </a:tc>
                <a:tc>
                  <a:txBody>
                    <a:bodyPr/>
                    <a:lstStyle/>
                    <a:p>
                      <a:pPr algn="ctr"/>
                      <a:r>
                        <a:rPr lang="en-US" baseline="0" dirty="0"/>
                        <a:t>Yes (if &gt; nominal portion under </a:t>
                      </a:r>
                      <a:r>
                        <a:rPr lang="en-US" sz="1600" dirty="0"/>
                        <a:t>Notice 2021-20, QA 11</a:t>
                      </a:r>
                      <a:r>
                        <a:rPr lang="en-US" sz="1800" dirty="0"/>
                        <a:t>)</a:t>
                      </a:r>
                      <a:endParaRPr lang="en-US" dirty="0"/>
                    </a:p>
                  </a:txBody>
                  <a:tcPr/>
                </a:tc>
                <a:extLst>
                  <a:ext uri="{0D108BD9-81ED-4DB2-BD59-A6C34878D82A}">
                    <a16:rowId xmlns:a16="http://schemas.microsoft.com/office/drawing/2014/main" val="10001"/>
                  </a:ext>
                </a:extLst>
              </a:tr>
              <a:tr h="370840">
                <a:tc>
                  <a:txBody>
                    <a:bodyPr/>
                    <a:lstStyle/>
                    <a:p>
                      <a:pPr algn="ctr"/>
                      <a:r>
                        <a:rPr lang="en-US" dirty="0"/>
                        <a:t>Indoor</a:t>
                      </a:r>
                      <a:r>
                        <a:rPr lang="en-US" baseline="0" dirty="0"/>
                        <a:t> dining shut down</a:t>
                      </a:r>
                      <a:endParaRPr lang="en-US" sz="800" baseline="0" dirty="0"/>
                    </a:p>
                    <a:p>
                      <a:pPr algn="ctr"/>
                      <a:r>
                        <a:rPr lang="en-US" sz="1800" baseline="0" dirty="0"/>
                        <a:t>- 3x volume, 3x profit via drive through</a:t>
                      </a:r>
                      <a:endParaRPr lang="en-US" dirty="0"/>
                    </a:p>
                  </a:txBody>
                  <a:tcPr/>
                </a:tc>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a:t>
                      </a:r>
                      <a:r>
                        <a:rPr lang="en-US" baseline="0" dirty="0"/>
                        <a:t>(if &gt; nominal portion under </a:t>
                      </a:r>
                      <a:r>
                        <a:rPr lang="en-US" sz="1600" dirty="0"/>
                        <a:t>Notice 2021-20, QA 11</a:t>
                      </a:r>
                      <a:r>
                        <a:rPr lang="en-US" sz="1800" dirty="0"/>
                        <a:t>)</a:t>
                      </a:r>
                      <a:endParaRPr lang="en-US" dirty="0"/>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Argument – Kitchen stayed open,</a:t>
                      </a:r>
                      <a:r>
                        <a:rPr lang="en-US" baseline="0" dirty="0"/>
                        <a:t> so no shutdown</a:t>
                      </a:r>
                      <a:r>
                        <a:rPr lang="en-US" dirty="0"/>
                        <a:t> </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Probably not (if &gt; nominal effect under </a:t>
                      </a:r>
                      <a:r>
                        <a:rPr lang="en-US" sz="1600" dirty="0"/>
                        <a:t>Notice 2021-20, QA 17,</a:t>
                      </a:r>
                      <a:r>
                        <a:rPr lang="en-US" sz="1600" baseline="0" dirty="0"/>
                        <a:t> 18</a:t>
                      </a:r>
                      <a:r>
                        <a:rPr lang="en-US" sz="1800" dirty="0"/>
                        <a:t>)</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592666" y="4762263"/>
            <a:ext cx="8094134" cy="1754327"/>
          </a:xfrm>
          <a:prstGeom prst="rect">
            <a:avLst/>
          </a:prstGeom>
          <a:noFill/>
        </p:spPr>
        <p:txBody>
          <a:bodyPr wrap="square" rtlCol="0">
            <a:spAutoFit/>
          </a:bodyPr>
          <a:lstStyle/>
          <a:p>
            <a:r>
              <a:rPr lang="en-US" dirty="0"/>
              <a:t>1.  Moral of the story: It ALWAYS depends on facts and circumstances</a:t>
            </a:r>
          </a:p>
          <a:p>
            <a:pPr marL="342900" indent="-342900">
              <a:buAutoNum type="arabicPeriod" startAt="2"/>
            </a:pPr>
            <a:r>
              <a:rPr lang="en-US" dirty="0"/>
              <a:t>If </a:t>
            </a:r>
            <a:r>
              <a:rPr lang="en-US" dirty="0">
                <a:solidFill>
                  <a:srgbClr val="0000FF"/>
                </a:solidFill>
              </a:rPr>
              <a:t>portion</a:t>
            </a:r>
            <a:r>
              <a:rPr lang="en-US" dirty="0"/>
              <a:t> of business closed, then either: a. gross receipts (GR) or b. employee hours constituted (at least) 10% of GR or hours in same </a:t>
            </a:r>
            <a:r>
              <a:rPr lang="en-US" dirty="0" err="1"/>
              <a:t>qtr</a:t>
            </a:r>
            <a:r>
              <a:rPr lang="en-US" dirty="0"/>
              <a:t> of 2019 </a:t>
            </a:r>
            <a:r>
              <a:rPr lang="en-US" sz="1600" dirty="0"/>
              <a:t>(Notice 2021-20 QA 11)</a:t>
            </a:r>
          </a:p>
          <a:p>
            <a:pPr marL="342900" indent="-342900">
              <a:buAutoNum type="arabicPeriod" startAt="3"/>
            </a:pPr>
            <a:r>
              <a:rPr lang="en-US" dirty="0"/>
              <a:t>If no portion of business closed, but modification of operations, then reduction in</a:t>
            </a:r>
          </a:p>
          <a:p>
            <a:r>
              <a:rPr lang="en-US" dirty="0"/>
              <a:t>ability to provide goods or services of at least 10% required </a:t>
            </a:r>
            <a:r>
              <a:rPr lang="en-US" sz="1600" dirty="0"/>
              <a:t>(Notice 2021-20, QA 17, 18)</a:t>
            </a:r>
          </a:p>
        </p:txBody>
      </p:sp>
      <p:sp>
        <p:nvSpPr>
          <p:cNvPr id="3" name="Slide Number Placeholder 2">
            <a:extLst>
              <a:ext uri="{FF2B5EF4-FFF2-40B4-BE49-F238E27FC236}">
                <a16:creationId xmlns:a16="http://schemas.microsoft.com/office/drawing/2014/main" id="{5A0B047B-8B1D-5445-AF36-084A19948D12}"/>
              </a:ext>
            </a:extLst>
          </p:cNvPr>
          <p:cNvSpPr>
            <a:spLocks noGrp="1"/>
          </p:cNvSpPr>
          <p:nvPr>
            <p:ph type="sldNum" sz="quarter" idx="12"/>
          </p:nvPr>
        </p:nvSpPr>
        <p:spPr/>
        <p:txBody>
          <a:bodyPr/>
          <a:lstStyle/>
          <a:p>
            <a:fld id="{54AAE21D-1E9D-1047-BD42-883DA1A9BFEE}" type="slidenum">
              <a:rPr lang="en-US" smtClean="0"/>
              <a:t>177</a:t>
            </a:fld>
            <a:endParaRPr lang="en-US"/>
          </a:p>
        </p:txBody>
      </p:sp>
      <p:pic>
        <p:nvPicPr>
          <p:cNvPr id="4" name="Picture 3">
            <a:extLst>
              <a:ext uri="{FF2B5EF4-FFF2-40B4-BE49-F238E27FC236}">
                <a16:creationId xmlns:a16="http://schemas.microsoft.com/office/drawing/2014/main" id="{455A808F-9402-DD27-7FD1-B59BE87DF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6455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Sweat Shops Push Aggressive ERC </a:t>
            </a:r>
            <a:br>
              <a:rPr lang="en-US" sz="3200" dirty="0"/>
            </a:br>
            <a:r>
              <a:rPr lang="en-US" sz="3200" dirty="0"/>
              <a:t>a/k/a Burger King Gone Wild</a:t>
            </a:r>
          </a:p>
        </p:txBody>
      </p:sp>
      <p:pic>
        <p:nvPicPr>
          <p:cNvPr id="7" name="Content Placeholder 6" descr="BurgerKingCup.jpg"/>
          <p:cNvPicPr>
            <a:picLocks noGrp="1" noChangeAspect="1"/>
          </p:cNvPicPr>
          <p:nvPr>
            <p:ph idx="1"/>
          </p:nvPr>
        </p:nvPicPr>
        <p:blipFill>
          <a:blip r:embed="rId2">
            <a:extLst>
              <a:ext uri="{28A0092B-C50C-407E-A947-70E740481C1C}">
                <a14:useLocalDpi xmlns:a14="http://schemas.microsoft.com/office/drawing/2010/main" val="0"/>
              </a:ext>
            </a:extLst>
          </a:blip>
          <a:srcRect t="31668" b="31668"/>
          <a:stretch>
            <a:fillRect/>
          </a:stretch>
        </p:blipFill>
        <p:spPr/>
      </p:pic>
      <p:sp>
        <p:nvSpPr>
          <p:cNvPr id="4" name="Slide Number Placeholder 3">
            <a:extLst>
              <a:ext uri="{FF2B5EF4-FFF2-40B4-BE49-F238E27FC236}">
                <a16:creationId xmlns:a16="http://schemas.microsoft.com/office/drawing/2014/main" id="{F0A7316A-C679-7B45-A4E1-8E462F1FABF4}"/>
              </a:ext>
            </a:extLst>
          </p:cNvPr>
          <p:cNvSpPr>
            <a:spLocks noGrp="1"/>
          </p:cNvSpPr>
          <p:nvPr>
            <p:ph type="sldNum" sz="quarter" idx="12"/>
          </p:nvPr>
        </p:nvSpPr>
        <p:spPr/>
        <p:txBody>
          <a:bodyPr/>
          <a:lstStyle/>
          <a:p>
            <a:fld id="{54AAE21D-1E9D-1047-BD42-883DA1A9BFEE}" type="slidenum">
              <a:rPr lang="en-US" smtClean="0"/>
              <a:t>178</a:t>
            </a:fld>
            <a:endParaRPr lang="en-US"/>
          </a:p>
        </p:txBody>
      </p:sp>
      <p:pic>
        <p:nvPicPr>
          <p:cNvPr id="3" name="Picture 2">
            <a:extLst>
              <a:ext uri="{FF2B5EF4-FFF2-40B4-BE49-F238E27FC236}">
                <a16:creationId xmlns:a16="http://schemas.microsoft.com/office/drawing/2014/main" id="{168CA964-0513-B9A2-7E78-3FC6BC4DF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6809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solidFill>
                  <a:srgbClr val="0000FF"/>
                </a:solidFill>
              </a:rPr>
              <a:t>Portion</a:t>
            </a:r>
            <a:r>
              <a:rPr lang="en-US" sz="3200" dirty="0"/>
              <a:t> Suspended vs. </a:t>
            </a:r>
            <a:r>
              <a:rPr lang="en-US" sz="3200" dirty="0">
                <a:solidFill>
                  <a:srgbClr val="008000"/>
                </a:solidFill>
              </a:rPr>
              <a:t>Modification</a:t>
            </a:r>
          </a:p>
        </p:txBody>
      </p:sp>
      <p:sp>
        <p:nvSpPr>
          <p:cNvPr id="3" name="Content Placeholder 2"/>
          <p:cNvSpPr>
            <a:spLocks noGrp="1"/>
          </p:cNvSpPr>
          <p:nvPr>
            <p:ph idx="1"/>
          </p:nvPr>
        </p:nvSpPr>
        <p:spPr>
          <a:xfrm>
            <a:off x="457199" y="1600200"/>
            <a:ext cx="8348134" cy="4525963"/>
          </a:xfrm>
        </p:spPr>
        <p:txBody>
          <a:bodyPr>
            <a:normAutofit lnSpcReduction="10000"/>
          </a:bodyPr>
          <a:lstStyle/>
          <a:p>
            <a:pPr marL="457200" indent="-457200">
              <a:buAutoNum type="arabicPeriod"/>
            </a:pPr>
            <a:r>
              <a:rPr lang="en-US" sz="2400" dirty="0"/>
              <a:t>Moral of the story: It ALWAYS depends on facts and circumstances</a:t>
            </a:r>
          </a:p>
          <a:p>
            <a:pPr marL="457200" indent="-457200">
              <a:buAutoNum type="arabicPeriod"/>
            </a:pPr>
            <a:r>
              <a:rPr lang="en-US" sz="2400" dirty="0"/>
              <a:t>If </a:t>
            </a:r>
            <a:r>
              <a:rPr lang="en-US" sz="2400" dirty="0">
                <a:solidFill>
                  <a:srgbClr val="0000FF"/>
                </a:solidFill>
              </a:rPr>
              <a:t>portion</a:t>
            </a:r>
            <a:r>
              <a:rPr lang="en-US" sz="2400" dirty="0"/>
              <a:t> of business closed, then </a:t>
            </a:r>
            <a:r>
              <a:rPr lang="en-US" sz="2000" dirty="0"/>
              <a:t>(&gt; nominal portion suspended)</a:t>
            </a:r>
            <a:r>
              <a:rPr lang="en-US" sz="2400" dirty="0"/>
              <a:t> if either: </a:t>
            </a:r>
          </a:p>
          <a:p>
            <a:pPr marL="457200" indent="-457200">
              <a:buAutoNum type="alphaLcPeriod"/>
            </a:pPr>
            <a:r>
              <a:rPr lang="en-US" sz="2400" dirty="0">
                <a:solidFill>
                  <a:srgbClr val="0000FF"/>
                </a:solidFill>
              </a:rPr>
              <a:t>gross receipts (GR)</a:t>
            </a:r>
            <a:r>
              <a:rPr lang="en-US" sz="2400" dirty="0"/>
              <a:t>, or </a:t>
            </a:r>
          </a:p>
          <a:p>
            <a:pPr marL="457200" indent="-457200">
              <a:buAutoNum type="alphaLcPeriod"/>
            </a:pPr>
            <a:r>
              <a:rPr lang="en-US" sz="2400" dirty="0">
                <a:solidFill>
                  <a:srgbClr val="0000FF"/>
                </a:solidFill>
              </a:rPr>
              <a:t>employee hours </a:t>
            </a:r>
          </a:p>
          <a:p>
            <a:pPr marL="0" indent="0">
              <a:buNone/>
            </a:pPr>
            <a:r>
              <a:rPr lang="en-US" sz="2400" dirty="0">
                <a:solidFill>
                  <a:srgbClr val="0000FF"/>
                </a:solidFill>
              </a:rPr>
              <a:t>constituted </a:t>
            </a:r>
            <a:r>
              <a:rPr lang="en-US" sz="2000" dirty="0">
                <a:solidFill>
                  <a:srgbClr val="0000FF"/>
                </a:solidFill>
              </a:rPr>
              <a:t>(at least) </a:t>
            </a:r>
            <a:r>
              <a:rPr lang="en-US" sz="2400" dirty="0">
                <a:solidFill>
                  <a:srgbClr val="0000FF"/>
                </a:solidFill>
              </a:rPr>
              <a:t>10% </a:t>
            </a:r>
            <a:r>
              <a:rPr lang="en-US" sz="2400" dirty="0"/>
              <a:t>of GR or hours in same </a:t>
            </a:r>
            <a:r>
              <a:rPr lang="en-US" sz="2400" dirty="0" err="1"/>
              <a:t>qtr</a:t>
            </a:r>
            <a:r>
              <a:rPr lang="en-US" sz="2400" dirty="0"/>
              <a:t> of 2019 </a:t>
            </a:r>
            <a:r>
              <a:rPr lang="en-US" sz="2400" dirty="0">
                <a:solidFill>
                  <a:srgbClr val="0000FF"/>
                </a:solidFill>
              </a:rPr>
              <a:t> </a:t>
            </a:r>
            <a:r>
              <a:rPr lang="en-US" sz="2000" dirty="0"/>
              <a:t>(Notice 2021-20, QA 11)</a:t>
            </a:r>
          </a:p>
          <a:p>
            <a:pPr>
              <a:buAutoNum type="arabicPeriod" startAt="3"/>
            </a:pPr>
            <a:r>
              <a:rPr lang="en-US" sz="2400" dirty="0"/>
              <a:t>If no portion of business closed, but </a:t>
            </a:r>
            <a:r>
              <a:rPr lang="en-US" sz="2400" dirty="0">
                <a:solidFill>
                  <a:srgbClr val="008000"/>
                </a:solidFill>
              </a:rPr>
              <a:t>modification</a:t>
            </a:r>
            <a:r>
              <a:rPr lang="en-US" sz="2400" dirty="0"/>
              <a:t> of operation, then </a:t>
            </a:r>
            <a:r>
              <a:rPr lang="en-US" sz="2000" dirty="0"/>
              <a:t>(&gt; nominal effect if) </a:t>
            </a:r>
            <a:r>
              <a:rPr lang="en-US" sz="2400" dirty="0">
                <a:solidFill>
                  <a:srgbClr val="008000"/>
                </a:solidFill>
              </a:rPr>
              <a:t>reduction in ability to provide goods or services of at least 10% </a:t>
            </a:r>
            <a:r>
              <a:rPr lang="en-US" sz="2400" dirty="0"/>
              <a:t>must have resulted </a:t>
            </a:r>
            <a:r>
              <a:rPr lang="en-US" sz="2000" dirty="0"/>
              <a:t>(Notice 2021-20, QA 17, 18)</a:t>
            </a:r>
          </a:p>
          <a:p>
            <a:pPr marL="457200" indent="-457200">
              <a:buAutoNum type="arabicPeriod"/>
            </a:pPr>
            <a:endParaRPr lang="en-US" sz="2400" dirty="0"/>
          </a:p>
        </p:txBody>
      </p:sp>
      <p:sp>
        <p:nvSpPr>
          <p:cNvPr id="4" name="Slide Number Placeholder 3">
            <a:extLst>
              <a:ext uri="{FF2B5EF4-FFF2-40B4-BE49-F238E27FC236}">
                <a16:creationId xmlns:a16="http://schemas.microsoft.com/office/drawing/2014/main" id="{738F0523-DD66-894B-8362-0C5E7B5FBE19}"/>
              </a:ext>
            </a:extLst>
          </p:cNvPr>
          <p:cNvSpPr>
            <a:spLocks noGrp="1"/>
          </p:cNvSpPr>
          <p:nvPr>
            <p:ph type="sldNum" sz="quarter" idx="12"/>
          </p:nvPr>
        </p:nvSpPr>
        <p:spPr/>
        <p:txBody>
          <a:bodyPr/>
          <a:lstStyle/>
          <a:p>
            <a:fld id="{54AAE21D-1E9D-1047-BD42-883DA1A9BFEE}" type="slidenum">
              <a:rPr lang="en-US" smtClean="0"/>
              <a:t>179</a:t>
            </a:fld>
            <a:endParaRPr lang="en-US"/>
          </a:p>
        </p:txBody>
      </p:sp>
      <p:pic>
        <p:nvPicPr>
          <p:cNvPr id="6" name="Picture 5">
            <a:extLst>
              <a:ext uri="{FF2B5EF4-FFF2-40B4-BE49-F238E27FC236}">
                <a16:creationId xmlns:a16="http://schemas.microsoft.com/office/drawing/2014/main" id="{7ABDB0DA-E016-44CF-BF11-58AB8B631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879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Categories of Players</a:t>
            </a:r>
          </a:p>
        </p:txBody>
      </p:sp>
      <p:sp>
        <p:nvSpPr>
          <p:cNvPr id="3" name="Content Placeholder 2"/>
          <p:cNvSpPr>
            <a:spLocks noGrp="1"/>
          </p:cNvSpPr>
          <p:nvPr>
            <p:ph idx="1"/>
          </p:nvPr>
        </p:nvSpPr>
        <p:spPr>
          <a:xfrm>
            <a:off x="457200" y="1545580"/>
            <a:ext cx="8229600" cy="4525963"/>
          </a:xfrm>
        </p:spPr>
        <p:txBody>
          <a:bodyPr>
            <a:normAutofit fontScale="92500" lnSpcReduction="10000"/>
          </a:bodyPr>
          <a:lstStyle/>
          <a:p>
            <a:pPr marL="457200" indent="-457200">
              <a:buAutoNum type="arabicPeriod" startAt="6"/>
            </a:pPr>
            <a:r>
              <a:rPr lang="en-US" sz="2600" dirty="0"/>
              <a:t>Those who filed fraudulent claims </a:t>
            </a:r>
            <a:r>
              <a:rPr lang="en-US" sz="2200" dirty="0"/>
              <a:t>(either now being prosecuted and/or waiting to see if and how long they may be in federal prison) </a:t>
            </a:r>
          </a:p>
          <a:p>
            <a:pPr marL="0" indent="0">
              <a:buNone/>
            </a:pPr>
            <a:endParaRPr lang="en-US" sz="20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457200" indent="-457200">
              <a:buAutoNum type="arabicPeriod" startAt="7"/>
            </a:pPr>
            <a:endParaRPr lang="en-US" sz="2400" dirty="0"/>
          </a:p>
          <a:p>
            <a:pPr marL="457200" indent="-457200">
              <a:buAutoNum type="arabicPeriod" startAt="7"/>
            </a:pPr>
            <a:r>
              <a:rPr lang="en-US" sz="2600" dirty="0"/>
              <a:t>Outside ERC solicitors </a:t>
            </a:r>
            <a:r>
              <a:rPr lang="en-US" sz="2200" dirty="0"/>
              <a:t>(ERC mills) (sweatshops) </a:t>
            </a:r>
            <a:r>
              <a:rPr lang="en-US" sz="2600" dirty="0"/>
              <a:t>aggressively and relentlessly pushing America toward claiming ERC  </a:t>
            </a:r>
          </a:p>
        </p:txBody>
      </p:sp>
      <p:sp>
        <p:nvSpPr>
          <p:cNvPr id="7" name="TextBox 6"/>
          <p:cNvSpPr txBox="1"/>
          <p:nvPr/>
        </p:nvSpPr>
        <p:spPr>
          <a:xfrm>
            <a:off x="4391262" y="4758144"/>
            <a:ext cx="184666" cy="369332"/>
          </a:xfrm>
          <a:prstGeom prst="rect">
            <a:avLst/>
          </a:prstGeom>
          <a:noFill/>
        </p:spPr>
        <p:txBody>
          <a:bodyPr wrap="none" rtlCol="0">
            <a:spAutoFit/>
          </a:bodyPr>
          <a:lstStyle/>
          <a:p>
            <a:endParaRPr lang="en-US" dirty="0"/>
          </a:p>
        </p:txBody>
      </p:sp>
      <p:pic>
        <p:nvPicPr>
          <p:cNvPr id="8" name="Content Placeholder 6" descr="AlcatrazBird.jpg"/>
          <p:cNvPicPr>
            <a:picLocks noChangeAspect="1"/>
          </p:cNvPicPr>
          <p:nvPr/>
        </p:nvPicPr>
        <p:blipFill>
          <a:blip r:embed="rId3">
            <a:extLst>
              <a:ext uri="{28A0092B-C50C-407E-A947-70E740481C1C}">
                <a14:useLocalDpi xmlns:a14="http://schemas.microsoft.com/office/drawing/2010/main" val="0"/>
              </a:ext>
            </a:extLst>
          </a:blip>
          <a:srcRect l="5631" r="5631"/>
          <a:stretch>
            <a:fillRect/>
          </a:stretch>
        </p:blipFill>
        <p:spPr>
          <a:xfrm>
            <a:off x="1624994" y="2456944"/>
            <a:ext cx="5912790" cy="2390422"/>
          </a:xfrm>
          <a:prstGeom prst="rect">
            <a:avLst/>
          </a:prstGeom>
        </p:spPr>
      </p:pic>
      <p:sp>
        <p:nvSpPr>
          <p:cNvPr id="9" name="Slide Number Placeholder 8">
            <a:extLst>
              <a:ext uri="{FF2B5EF4-FFF2-40B4-BE49-F238E27FC236}">
                <a16:creationId xmlns:a16="http://schemas.microsoft.com/office/drawing/2014/main" id="{46B4AA38-CC72-154B-9B4D-1916315D23E5}"/>
              </a:ext>
            </a:extLst>
          </p:cNvPr>
          <p:cNvSpPr>
            <a:spLocks noGrp="1"/>
          </p:cNvSpPr>
          <p:nvPr>
            <p:ph type="sldNum" sz="quarter" idx="12"/>
          </p:nvPr>
        </p:nvSpPr>
        <p:spPr/>
        <p:txBody>
          <a:bodyPr/>
          <a:lstStyle/>
          <a:p>
            <a:fld id="{54AAE21D-1E9D-1047-BD42-883DA1A9BFEE}" type="slidenum">
              <a:rPr lang="en-US" smtClean="0"/>
              <a:t>18</a:t>
            </a:fld>
            <a:endParaRPr lang="en-US"/>
          </a:p>
        </p:txBody>
      </p:sp>
      <p:pic>
        <p:nvPicPr>
          <p:cNvPr id="4" name="Picture 3">
            <a:extLst>
              <a:ext uri="{FF2B5EF4-FFF2-40B4-BE49-F238E27FC236}">
                <a16:creationId xmlns:a16="http://schemas.microsoft.com/office/drawing/2014/main" id="{33BB8FCF-0CCB-144F-943F-88568909B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74087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Notice 2021-20 </a:t>
            </a:r>
            <a:r>
              <a:rPr lang="en-US" sz="2800" dirty="0"/>
              <a:t>(QA 11)</a:t>
            </a:r>
            <a:r>
              <a:rPr lang="en-US" sz="3200" dirty="0"/>
              <a:t> – 10% Bright Line Test</a:t>
            </a:r>
          </a:p>
        </p:txBody>
      </p:sp>
      <p:pic>
        <p:nvPicPr>
          <p:cNvPr id="7" name="Content Placeholder 6" descr="Surgery.jpg"/>
          <p:cNvPicPr>
            <a:picLocks noGrp="1" noChangeAspect="1"/>
          </p:cNvPicPr>
          <p:nvPr>
            <p:ph idx="1"/>
          </p:nvPr>
        </p:nvPicPr>
        <p:blipFill>
          <a:blip r:embed="rId2">
            <a:extLst>
              <a:ext uri="{28A0092B-C50C-407E-A947-70E740481C1C}">
                <a14:useLocalDpi xmlns:a14="http://schemas.microsoft.com/office/drawing/2010/main" val="0"/>
              </a:ext>
            </a:extLst>
          </a:blip>
          <a:srcRect t="8330" b="8330"/>
          <a:stretch>
            <a:fillRect/>
          </a:stretch>
        </p:blipFill>
        <p:spPr/>
      </p:pic>
      <p:sp>
        <p:nvSpPr>
          <p:cNvPr id="4" name="Slide Number Placeholder 3">
            <a:extLst>
              <a:ext uri="{FF2B5EF4-FFF2-40B4-BE49-F238E27FC236}">
                <a16:creationId xmlns:a16="http://schemas.microsoft.com/office/drawing/2014/main" id="{2CA780BE-C7AF-7844-BC71-60AD8AC679B4}"/>
              </a:ext>
            </a:extLst>
          </p:cNvPr>
          <p:cNvSpPr>
            <a:spLocks noGrp="1"/>
          </p:cNvSpPr>
          <p:nvPr>
            <p:ph type="sldNum" sz="quarter" idx="12"/>
          </p:nvPr>
        </p:nvSpPr>
        <p:spPr/>
        <p:txBody>
          <a:bodyPr/>
          <a:lstStyle/>
          <a:p>
            <a:fld id="{54AAE21D-1E9D-1047-BD42-883DA1A9BFEE}" type="slidenum">
              <a:rPr lang="en-US" smtClean="0"/>
              <a:t>180</a:t>
            </a:fld>
            <a:endParaRPr lang="en-US"/>
          </a:p>
        </p:txBody>
      </p:sp>
      <p:pic>
        <p:nvPicPr>
          <p:cNvPr id="3" name="Picture 2">
            <a:extLst>
              <a:ext uri="{FF2B5EF4-FFF2-40B4-BE49-F238E27FC236}">
                <a16:creationId xmlns:a16="http://schemas.microsoft.com/office/drawing/2014/main" id="{B5BA4965-E2E3-358C-5A22-EA319297B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6760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Notice 2021-20 </a:t>
            </a:r>
            <a:r>
              <a:rPr lang="en-US" sz="2800" dirty="0"/>
              <a:t>(QA 11) </a:t>
            </a:r>
            <a:r>
              <a:rPr lang="en-US" sz="3200" dirty="0"/>
              <a:t>– 10% Bright Line Test</a:t>
            </a:r>
          </a:p>
        </p:txBody>
      </p:sp>
      <p:sp>
        <p:nvSpPr>
          <p:cNvPr id="3" name="Content Placeholder 2"/>
          <p:cNvSpPr>
            <a:spLocks noGrp="1"/>
          </p:cNvSpPr>
          <p:nvPr>
            <p:ph idx="1"/>
          </p:nvPr>
        </p:nvSpPr>
        <p:spPr/>
        <p:txBody>
          <a:bodyPr>
            <a:normAutofit/>
          </a:bodyPr>
          <a:lstStyle/>
          <a:p>
            <a:r>
              <a:rPr lang="en-US" sz="2400" dirty="0"/>
              <a:t>Notice 2021-20 QA 11 – For ERC, business operations more than nominal portion if either </a:t>
            </a:r>
            <a:r>
              <a:rPr lang="en-US" sz="2000" dirty="0"/>
              <a:t>(always facts and circumstances)</a:t>
            </a:r>
          </a:p>
          <a:p>
            <a:pPr marL="457200" indent="-457200">
              <a:buAutoNum type="arabicPeriod"/>
            </a:pPr>
            <a:r>
              <a:rPr lang="en-US" sz="2400" dirty="0"/>
              <a:t>GR from that </a:t>
            </a:r>
            <a:r>
              <a:rPr lang="en-US" sz="2400" dirty="0">
                <a:solidFill>
                  <a:srgbClr val="0000FF"/>
                </a:solidFill>
              </a:rPr>
              <a:t>portion</a:t>
            </a:r>
            <a:r>
              <a:rPr lang="en-US" sz="2400" dirty="0"/>
              <a:t> of business</a:t>
            </a:r>
            <a:r>
              <a:rPr lang="en-US" sz="2000" dirty="0"/>
              <a:t> </a:t>
            </a:r>
            <a:r>
              <a:rPr lang="en-US" sz="2400" dirty="0"/>
              <a:t>is </a:t>
            </a:r>
            <a:r>
              <a:rPr lang="en-US" sz="2400" dirty="0">
                <a:solidFill>
                  <a:srgbClr val="008000"/>
                </a:solidFill>
              </a:rPr>
              <a:t>not &lt; 10% </a:t>
            </a:r>
            <a:r>
              <a:rPr lang="en-US" sz="2400" dirty="0"/>
              <a:t>of </a:t>
            </a:r>
            <a:r>
              <a:rPr lang="en-US" sz="2400" dirty="0">
                <a:solidFill>
                  <a:srgbClr val="008000"/>
                </a:solidFill>
              </a:rPr>
              <a:t>GR</a:t>
            </a:r>
            <a:r>
              <a:rPr lang="en-US" sz="2400" dirty="0"/>
              <a:t> of total business </a:t>
            </a:r>
            <a:r>
              <a:rPr lang="en-US" sz="2000" dirty="0"/>
              <a:t>(both determined using the gross receipts of the same calendar quarter in 2019)</a:t>
            </a:r>
            <a:r>
              <a:rPr lang="en-US" sz="2400" dirty="0"/>
              <a:t>, or </a:t>
            </a:r>
          </a:p>
          <a:p>
            <a:pPr marL="457200" indent="-457200">
              <a:buAutoNum type="arabicPeriod"/>
            </a:pPr>
            <a:r>
              <a:rPr lang="en-US" sz="2400" dirty="0"/>
              <a:t>Hours of service performed by employees in that </a:t>
            </a:r>
            <a:r>
              <a:rPr lang="en-US" sz="2400" dirty="0">
                <a:solidFill>
                  <a:srgbClr val="0000FF"/>
                </a:solidFill>
              </a:rPr>
              <a:t>portion </a:t>
            </a:r>
            <a:r>
              <a:rPr lang="en-US" sz="2400" dirty="0"/>
              <a:t>of business</a:t>
            </a:r>
            <a:r>
              <a:rPr lang="en-US" sz="2000" dirty="0"/>
              <a:t> </a:t>
            </a:r>
            <a:r>
              <a:rPr lang="en-US" sz="2400" dirty="0"/>
              <a:t>is </a:t>
            </a:r>
            <a:r>
              <a:rPr lang="en-US" sz="2400" dirty="0">
                <a:solidFill>
                  <a:srgbClr val="008000"/>
                </a:solidFill>
              </a:rPr>
              <a:t>not &lt; 10% </a:t>
            </a:r>
            <a:r>
              <a:rPr lang="en-US" sz="2400" dirty="0"/>
              <a:t>of </a:t>
            </a:r>
            <a:r>
              <a:rPr lang="en-US" sz="2400" dirty="0">
                <a:solidFill>
                  <a:srgbClr val="008000"/>
                </a:solidFill>
              </a:rPr>
              <a:t>hours </a:t>
            </a:r>
            <a:r>
              <a:rPr lang="en-US" sz="2400" dirty="0"/>
              <a:t>of service performed by all employees in total business </a:t>
            </a:r>
            <a:r>
              <a:rPr lang="en-US" sz="2000" dirty="0"/>
              <a:t>(both determined using the gross receipts of the same calendar quarter in 2019)</a:t>
            </a:r>
          </a:p>
        </p:txBody>
      </p:sp>
      <p:sp>
        <p:nvSpPr>
          <p:cNvPr id="6" name="Slide Number Placeholder 5">
            <a:extLst>
              <a:ext uri="{FF2B5EF4-FFF2-40B4-BE49-F238E27FC236}">
                <a16:creationId xmlns:a16="http://schemas.microsoft.com/office/drawing/2014/main" id="{CE67D2A1-6650-B64D-B943-D78CAA127670}"/>
              </a:ext>
            </a:extLst>
          </p:cNvPr>
          <p:cNvSpPr>
            <a:spLocks noGrp="1"/>
          </p:cNvSpPr>
          <p:nvPr>
            <p:ph type="sldNum" sz="quarter" idx="12"/>
          </p:nvPr>
        </p:nvSpPr>
        <p:spPr/>
        <p:txBody>
          <a:bodyPr/>
          <a:lstStyle/>
          <a:p>
            <a:fld id="{54AAE21D-1E9D-1047-BD42-883DA1A9BFEE}" type="slidenum">
              <a:rPr lang="en-US" smtClean="0"/>
              <a:t>181</a:t>
            </a:fld>
            <a:endParaRPr lang="en-US"/>
          </a:p>
        </p:txBody>
      </p:sp>
      <p:pic>
        <p:nvPicPr>
          <p:cNvPr id="4" name="Picture 3">
            <a:extLst>
              <a:ext uri="{FF2B5EF4-FFF2-40B4-BE49-F238E27FC236}">
                <a16:creationId xmlns:a16="http://schemas.microsoft.com/office/drawing/2014/main" id="{000428AB-5B6E-63D8-CEBC-33992C148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5722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Notice 2021-20 </a:t>
            </a:r>
            <a:r>
              <a:rPr lang="en-US" sz="2800" dirty="0"/>
              <a:t>(QA 11) </a:t>
            </a:r>
            <a:r>
              <a:rPr lang="en-US" sz="3200" dirty="0"/>
              <a:t>– 10% Bright Line Test</a:t>
            </a:r>
          </a:p>
        </p:txBody>
      </p:sp>
      <p:sp>
        <p:nvSpPr>
          <p:cNvPr id="3" name="Content Placeholder 2"/>
          <p:cNvSpPr>
            <a:spLocks noGrp="1"/>
          </p:cNvSpPr>
          <p:nvPr>
            <p:ph idx="1"/>
          </p:nvPr>
        </p:nvSpPr>
        <p:spPr/>
        <p:txBody>
          <a:bodyPr>
            <a:normAutofit/>
          </a:bodyPr>
          <a:lstStyle/>
          <a:p>
            <a:r>
              <a:rPr lang="en-US" sz="2400" dirty="0"/>
              <a:t>Notice 2021-20 QA 11 – For ERC, business operations more than nominal portion if either </a:t>
            </a:r>
          </a:p>
          <a:p>
            <a:pPr marL="457200" indent="-457200">
              <a:buAutoNum type="arabicPeriod"/>
            </a:pPr>
            <a:r>
              <a:rPr lang="en-US" sz="2400" dirty="0"/>
              <a:t>GR from that </a:t>
            </a:r>
            <a:r>
              <a:rPr lang="en-US" sz="2400" dirty="0">
                <a:solidFill>
                  <a:srgbClr val="0000FF"/>
                </a:solidFill>
              </a:rPr>
              <a:t>portion</a:t>
            </a:r>
            <a:r>
              <a:rPr lang="en-US" sz="2400" dirty="0"/>
              <a:t> of business</a:t>
            </a:r>
            <a:r>
              <a:rPr lang="en-US" sz="2000" dirty="0"/>
              <a:t> </a:t>
            </a:r>
            <a:r>
              <a:rPr lang="en-US" sz="2400" dirty="0"/>
              <a:t>is </a:t>
            </a:r>
            <a:r>
              <a:rPr lang="en-US" sz="2400" dirty="0">
                <a:solidFill>
                  <a:srgbClr val="008000"/>
                </a:solidFill>
              </a:rPr>
              <a:t>not &lt; 10% </a:t>
            </a:r>
            <a:r>
              <a:rPr lang="en-US" sz="2400" dirty="0"/>
              <a:t>of </a:t>
            </a:r>
            <a:r>
              <a:rPr lang="en-US" sz="2400" dirty="0">
                <a:solidFill>
                  <a:srgbClr val="008000"/>
                </a:solidFill>
              </a:rPr>
              <a:t>GR</a:t>
            </a:r>
            <a:r>
              <a:rPr lang="en-US" sz="2400" dirty="0"/>
              <a:t> of total business </a:t>
            </a:r>
            <a:r>
              <a:rPr lang="en-US" sz="2000" dirty="0"/>
              <a:t>(both determined using the gross receipts of the same calendar quarter in 2019)</a:t>
            </a:r>
            <a:endParaRPr lang="en-US" sz="2400" dirty="0"/>
          </a:p>
          <a:p>
            <a:pPr>
              <a:buFontTx/>
              <a:buChar char="-"/>
            </a:pPr>
            <a:r>
              <a:rPr lang="en-US" sz="2000" dirty="0"/>
              <a:t>Example: 1Q 2019 GR for non-essential portion of business = $80,000. 1Q 2019 GR for total business = $1M. In 1Q 2019, non-essential business at 8% GR (NOT at least 10%). Thus, non-essential portion NOT more than a nominal portion of business in 1Q 2020. Thus, not partial shutdown. Thus, entire business not ERC eligible.</a:t>
            </a:r>
          </a:p>
        </p:txBody>
      </p:sp>
      <p:sp>
        <p:nvSpPr>
          <p:cNvPr id="6" name="Slide Number Placeholder 5">
            <a:extLst>
              <a:ext uri="{FF2B5EF4-FFF2-40B4-BE49-F238E27FC236}">
                <a16:creationId xmlns:a16="http://schemas.microsoft.com/office/drawing/2014/main" id="{DC1A0B76-592A-B448-91FA-CB77828209CD}"/>
              </a:ext>
            </a:extLst>
          </p:cNvPr>
          <p:cNvSpPr>
            <a:spLocks noGrp="1"/>
          </p:cNvSpPr>
          <p:nvPr>
            <p:ph type="sldNum" sz="quarter" idx="12"/>
          </p:nvPr>
        </p:nvSpPr>
        <p:spPr/>
        <p:txBody>
          <a:bodyPr/>
          <a:lstStyle/>
          <a:p>
            <a:fld id="{54AAE21D-1E9D-1047-BD42-883DA1A9BFEE}" type="slidenum">
              <a:rPr lang="en-US" smtClean="0"/>
              <a:t>182</a:t>
            </a:fld>
            <a:endParaRPr lang="en-US"/>
          </a:p>
        </p:txBody>
      </p:sp>
      <p:pic>
        <p:nvPicPr>
          <p:cNvPr id="4" name="Picture 3">
            <a:extLst>
              <a:ext uri="{FF2B5EF4-FFF2-40B4-BE49-F238E27FC236}">
                <a16:creationId xmlns:a16="http://schemas.microsoft.com/office/drawing/2014/main" id="{04728097-BD11-CBDB-8630-0DA819390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9285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Notice 2021-20 </a:t>
            </a:r>
            <a:r>
              <a:rPr lang="en-US" sz="2800" dirty="0"/>
              <a:t>(QA 11) </a:t>
            </a:r>
            <a:r>
              <a:rPr lang="en-US" sz="3200" dirty="0"/>
              <a:t>– 10% Bright Line Test</a:t>
            </a:r>
          </a:p>
        </p:txBody>
      </p:sp>
      <p:sp>
        <p:nvSpPr>
          <p:cNvPr id="3" name="Content Placeholder 2"/>
          <p:cNvSpPr>
            <a:spLocks noGrp="1"/>
          </p:cNvSpPr>
          <p:nvPr>
            <p:ph idx="1"/>
          </p:nvPr>
        </p:nvSpPr>
        <p:spPr/>
        <p:txBody>
          <a:bodyPr>
            <a:normAutofit/>
          </a:bodyPr>
          <a:lstStyle/>
          <a:p>
            <a:r>
              <a:rPr lang="en-US" sz="2400" dirty="0"/>
              <a:t>Notice 2021-20 QA 11 – For ERC, business operations more than nominal portion if either </a:t>
            </a:r>
          </a:p>
          <a:p>
            <a:pPr marL="457200" indent="-457200">
              <a:buAutoNum type="arabicPeriod" startAt="2"/>
            </a:pPr>
            <a:r>
              <a:rPr lang="en-US" sz="2400" dirty="0"/>
              <a:t>Hours of service performed by employees in that </a:t>
            </a:r>
            <a:r>
              <a:rPr lang="en-US" sz="2400" dirty="0">
                <a:solidFill>
                  <a:srgbClr val="0000FF"/>
                </a:solidFill>
              </a:rPr>
              <a:t>portion </a:t>
            </a:r>
            <a:r>
              <a:rPr lang="en-US" sz="2400" dirty="0"/>
              <a:t>of business</a:t>
            </a:r>
            <a:r>
              <a:rPr lang="en-US" sz="2000" dirty="0"/>
              <a:t> </a:t>
            </a:r>
            <a:r>
              <a:rPr lang="en-US" sz="2400" dirty="0"/>
              <a:t>is </a:t>
            </a:r>
            <a:r>
              <a:rPr lang="en-US" sz="2400" dirty="0">
                <a:solidFill>
                  <a:srgbClr val="008000"/>
                </a:solidFill>
              </a:rPr>
              <a:t>not &lt; 10% </a:t>
            </a:r>
            <a:r>
              <a:rPr lang="en-US" sz="2400" dirty="0"/>
              <a:t>of </a:t>
            </a:r>
            <a:r>
              <a:rPr lang="en-US" sz="2400" dirty="0">
                <a:solidFill>
                  <a:srgbClr val="008000"/>
                </a:solidFill>
              </a:rPr>
              <a:t>hours </a:t>
            </a:r>
            <a:r>
              <a:rPr lang="en-US" sz="2400" dirty="0"/>
              <a:t>of service performed by all employees in total business </a:t>
            </a:r>
            <a:r>
              <a:rPr lang="en-US" sz="2000" dirty="0"/>
              <a:t>(both determined using the hours of the same calendar quarter in 2019)</a:t>
            </a:r>
          </a:p>
          <a:p>
            <a:pPr>
              <a:buFontTx/>
              <a:buChar char="-"/>
            </a:pPr>
            <a:r>
              <a:rPr lang="en-US" sz="2000" dirty="0"/>
              <a:t>Example: 1Q 2019 employee hours for non-essential portion of business = 100 hours. 1Q 2019 hours for total business = 1,000 hours. In 1Q 2019, non-essential business at least 10% of hours. Thus, non-essential portion is more than a nominal portion of business in 1Q 2020. Thus, partial shutdown. Thus, entire business ERC eligible. </a:t>
            </a:r>
          </a:p>
        </p:txBody>
      </p:sp>
      <p:sp>
        <p:nvSpPr>
          <p:cNvPr id="6" name="Slide Number Placeholder 5">
            <a:extLst>
              <a:ext uri="{FF2B5EF4-FFF2-40B4-BE49-F238E27FC236}">
                <a16:creationId xmlns:a16="http://schemas.microsoft.com/office/drawing/2014/main" id="{15D5C9B7-EC2F-5D4C-8B1F-9EECE421FE3C}"/>
              </a:ext>
            </a:extLst>
          </p:cNvPr>
          <p:cNvSpPr>
            <a:spLocks noGrp="1"/>
          </p:cNvSpPr>
          <p:nvPr>
            <p:ph type="sldNum" sz="quarter" idx="12"/>
          </p:nvPr>
        </p:nvSpPr>
        <p:spPr/>
        <p:txBody>
          <a:bodyPr/>
          <a:lstStyle/>
          <a:p>
            <a:fld id="{54AAE21D-1E9D-1047-BD42-883DA1A9BFEE}" type="slidenum">
              <a:rPr lang="en-US" smtClean="0"/>
              <a:t>183</a:t>
            </a:fld>
            <a:endParaRPr lang="en-US"/>
          </a:p>
        </p:txBody>
      </p:sp>
      <p:pic>
        <p:nvPicPr>
          <p:cNvPr id="4" name="Picture 3">
            <a:extLst>
              <a:ext uri="{FF2B5EF4-FFF2-40B4-BE49-F238E27FC236}">
                <a16:creationId xmlns:a16="http://schemas.microsoft.com/office/drawing/2014/main" id="{48625896-5A89-0F38-8712-8A4044E23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1657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Partial Suspension</a:t>
            </a:r>
          </a:p>
        </p:txBody>
      </p:sp>
      <p:sp>
        <p:nvSpPr>
          <p:cNvPr id="3" name="Content Placeholder 2"/>
          <p:cNvSpPr>
            <a:spLocks noGrp="1"/>
          </p:cNvSpPr>
          <p:nvPr>
            <p:ph idx="1"/>
          </p:nvPr>
        </p:nvSpPr>
        <p:spPr/>
        <p:txBody>
          <a:bodyPr>
            <a:normAutofit/>
          </a:bodyPr>
          <a:lstStyle/>
          <a:p>
            <a:r>
              <a:rPr lang="en-US" sz="2400" dirty="0"/>
              <a:t>To qualify for a partial suspension</a:t>
            </a:r>
            <a:r>
              <a:rPr lang="en-US" sz="2000" dirty="0"/>
              <a:t> (and, thus, qualify for ERC for the whole business)</a:t>
            </a:r>
            <a:r>
              <a:rPr lang="en-US" sz="2400" dirty="0"/>
              <a:t>, must prove </a:t>
            </a:r>
            <a:r>
              <a:rPr lang="en-US" sz="2000" dirty="0"/>
              <a:t>(always facts and circumstances)</a:t>
            </a:r>
            <a:r>
              <a:rPr lang="en-US" sz="2400" dirty="0"/>
              <a:t>:</a:t>
            </a:r>
          </a:p>
          <a:p>
            <a:pPr marL="457200" indent="-457200">
              <a:buAutoNum type="arabicPeriod"/>
            </a:pPr>
            <a:r>
              <a:rPr lang="en-US" sz="2400" dirty="0"/>
              <a:t>A </a:t>
            </a:r>
            <a:r>
              <a:rPr lang="en-US" sz="2400" dirty="0">
                <a:solidFill>
                  <a:srgbClr val="0000FF"/>
                </a:solidFill>
              </a:rPr>
              <a:t>portion</a:t>
            </a:r>
            <a:r>
              <a:rPr lang="en-US" sz="2400" dirty="0"/>
              <a:t> of the entire business must be </a:t>
            </a:r>
            <a:r>
              <a:rPr lang="en-US" sz="2400" dirty="0">
                <a:solidFill>
                  <a:srgbClr val="0000FF"/>
                </a:solidFill>
              </a:rPr>
              <a:t>shut down </a:t>
            </a:r>
            <a:r>
              <a:rPr lang="en-US" sz="2400" dirty="0"/>
              <a:t>by a government order </a:t>
            </a:r>
            <a:r>
              <a:rPr lang="en-US" sz="2000" dirty="0"/>
              <a:t>(Notice 2021-20, QA 11)</a:t>
            </a:r>
            <a:r>
              <a:rPr lang="en-US" sz="2400" dirty="0"/>
              <a:t>, or</a:t>
            </a:r>
          </a:p>
          <a:p>
            <a:pPr marL="457200" indent="-457200">
              <a:buAutoNum type="arabicPeriod"/>
            </a:pPr>
            <a:r>
              <a:rPr lang="en-US" sz="2400" dirty="0"/>
              <a:t>A government order must have placed a </a:t>
            </a:r>
            <a:r>
              <a:rPr lang="en-US" sz="2400" dirty="0">
                <a:solidFill>
                  <a:srgbClr val="008000"/>
                </a:solidFill>
              </a:rPr>
              <a:t>modification</a:t>
            </a:r>
            <a:r>
              <a:rPr lang="en-US" sz="2400" dirty="0"/>
              <a:t> against the business which had </a:t>
            </a:r>
            <a:r>
              <a:rPr lang="en-US" sz="2400" dirty="0">
                <a:solidFill>
                  <a:srgbClr val="008000"/>
                </a:solidFill>
              </a:rPr>
              <a:t>more than a nominal effect </a:t>
            </a:r>
            <a:r>
              <a:rPr lang="en-US" sz="2400" dirty="0"/>
              <a:t>on the business  </a:t>
            </a:r>
            <a:r>
              <a:rPr lang="en-US" sz="2000" dirty="0"/>
              <a:t>(Notice 2021-20, QA 17, 18)</a:t>
            </a:r>
          </a:p>
          <a:p>
            <a:pPr marL="0" indent="0">
              <a:buNone/>
            </a:pPr>
            <a:endParaRPr lang="en-US" sz="2400" dirty="0"/>
          </a:p>
        </p:txBody>
      </p:sp>
      <p:sp>
        <p:nvSpPr>
          <p:cNvPr id="7" name="Slide Number Placeholder 6">
            <a:extLst>
              <a:ext uri="{FF2B5EF4-FFF2-40B4-BE49-F238E27FC236}">
                <a16:creationId xmlns:a16="http://schemas.microsoft.com/office/drawing/2014/main" id="{70196495-695C-0A45-8E60-80FE3D6AB07A}"/>
              </a:ext>
            </a:extLst>
          </p:cNvPr>
          <p:cNvSpPr>
            <a:spLocks noGrp="1"/>
          </p:cNvSpPr>
          <p:nvPr>
            <p:ph type="sldNum" sz="quarter" idx="12"/>
          </p:nvPr>
        </p:nvSpPr>
        <p:spPr/>
        <p:txBody>
          <a:bodyPr/>
          <a:lstStyle/>
          <a:p>
            <a:fld id="{54AAE21D-1E9D-1047-BD42-883DA1A9BFEE}" type="slidenum">
              <a:rPr lang="en-US" smtClean="0"/>
              <a:t>184</a:t>
            </a:fld>
            <a:endParaRPr lang="en-US"/>
          </a:p>
        </p:txBody>
      </p:sp>
      <p:pic>
        <p:nvPicPr>
          <p:cNvPr id="4" name="Picture 3">
            <a:extLst>
              <a:ext uri="{FF2B5EF4-FFF2-40B4-BE49-F238E27FC236}">
                <a16:creationId xmlns:a16="http://schemas.microsoft.com/office/drawing/2014/main" id="{C9F01571-2877-EFF9-752E-5E0E9EBBC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0647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Modification</a:t>
            </a:r>
            <a:br>
              <a:rPr lang="en-US" sz="3200" dirty="0"/>
            </a:br>
            <a:r>
              <a:rPr lang="en-US" sz="3200" dirty="0"/>
              <a:t>More Than Nominal Effect on Business</a:t>
            </a:r>
          </a:p>
        </p:txBody>
      </p:sp>
      <p:pic>
        <p:nvPicPr>
          <p:cNvPr id="7" name="Content Placeholder 6" descr="BurgerKing.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4" name="Slide Number Placeholder 3">
            <a:extLst>
              <a:ext uri="{FF2B5EF4-FFF2-40B4-BE49-F238E27FC236}">
                <a16:creationId xmlns:a16="http://schemas.microsoft.com/office/drawing/2014/main" id="{D504255E-A8A7-6744-9432-4AE2BCF730B4}"/>
              </a:ext>
            </a:extLst>
          </p:cNvPr>
          <p:cNvSpPr>
            <a:spLocks noGrp="1"/>
          </p:cNvSpPr>
          <p:nvPr>
            <p:ph type="sldNum" sz="quarter" idx="12"/>
          </p:nvPr>
        </p:nvSpPr>
        <p:spPr/>
        <p:txBody>
          <a:bodyPr/>
          <a:lstStyle/>
          <a:p>
            <a:fld id="{54AAE21D-1E9D-1047-BD42-883DA1A9BFEE}" type="slidenum">
              <a:rPr lang="en-US" smtClean="0"/>
              <a:t>185</a:t>
            </a:fld>
            <a:endParaRPr lang="en-US"/>
          </a:p>
        </p:txBody>
      </p:sp>
      <p:pic>
        <p:nvPicPr>
          <p:cNvPr id="3" name="Picture 2">
            <a:extLst>
              <a:ext uri="{FF2B5EF4-FFF2-40B4-BE49-F238E27FC236}">
                <a16:creationId xmlns:a16="http://schemas.microsoft.com/office/drawing/2014/main" id="{884863D1-366E-965D-06D7-8B6F0CA1E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43927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Modification</a:t>
            </a:r>
            <a:br>
              <a:rPr lang="en-US" sz="3200" dirty="0"/>
            </a:br>
            <a:r>
              <a:rPr lang="en-US" sz="3200" dirty="0"/>
              <a:t>More Than Nominal Effect on Business</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Notice 2021-20, Q 17: If </a:t>
            </a:r>
            <a:r>
              <a:rPr lang="en-US" sz="2400" dirty="0" err="1"/>
              <a:t>govt</a:t>
            </a:r>
            <a:r>
              <a:rPr lang="en-US" sz="2400" dirty="0"/>
              <a:t> order requires employer to close workplace for certain purposes, but may remain operational for other purposes, is it a partial suspension?</a:t>
            </a:r>
          </a:p>
          <a:p>
            <a:pPr marL="457200" indent="-457200">
              <a:buAutoNum type="arabicPeriod" startAt="2"/>
            </a:pPr>
            <a:r>
              <a:rPr lang="en-US" sz="2400" dirty="0"/>
              <a:t>A 17:  If all (or all but a nominal portion) of business operations may continue, but operations subject to </a:t>
            </a:r>
            <a:r>
              <a:rPr lang="en-US" sz="2400" dirty="0">
                <a:solidFill>
                  <a:srgbClr val="0000FF"/>
                </a:solidFill>
              </a:rPr>
              <a:t>modification</a:t>
            </a:r>
            <a:r>
              <a:rPr lang="en-US" sz="2400" dirty="0"/>
              <a:t> due to </a:t>
            </a:r>
            <a:r>
              <a:rPr lang="en-US" sz="2400" dirty="0" err="1"/>
              <a:t>govt</a:t>
            </a:r>
            <a:r>
              <a:rPr lang="en-US" sz="2400" dirty="0"/>
              <a:t> order, such modification is a </a:t>
            </a:r>
            <a:r>
              <a:rPr lang="en-US" sz="2400" dirty="0">
                <a:solidFill>
                  <a:srgbClr val="008000"/>
                </a:solidFill>
              </a:rPr>
              <a:t>partial suspension if</a:t>
            </a:r>
            <a:r>
              <a:rPr lang="en-US" sz="2400" dirty="0"/>
              <a:t> modification has </a:t>
            </a:r>
            <a:r>
              <a:rPr lang="en-US" sz="2400" dirty="0">
                <a:solidFill>
                  <a:srgbClr val="008000"/>
                </a:solidFill>
              </a:rPr>
              <a:t>more than a nominal effect </a:t>
            </a:r>
            <a:r>
              <a:rPr lang="en-US" sz="2400" dirty="0"/>
              <a:t>on business operations under the </a:t>
            </a:r>
            <a:r>
              <a:rPr lang="en-US" sz="2400" dirty="0">
                <a:solidFill>
                  <a:srgbClr val="008000"/>
                </a:solidFill>
              </a:rPr>
              <a:t>facts and circumstances </a:t>
            </a:r>
          </a:p>
          <a:p>
            <a:pPr marL="0" indent="0">
              <a:buNone/>
            </a:pPr>
            <a:endParaRPr lang="en-US" sz="2400" dirty="0"/>
          </a:p>
        </p:txBody>
      </p:sp>
      <p:sp>
        <p:nvSpPr>
          <p:cNvPr id="7" name="Slide Number Placeholder 6">
            <a:extLst>
              <a:ext uri="{FF2B5EF4-FFF2-40B4-BE49-F238E27FC236}">
                <a16:creationId xmlns:a16="http://schemas.microsoft.com/office/drawing/2014/main" id="{9E08DA88-A8A7-E742-BF47-20439EF361FB}"/>
              </a:ext>
            </a:extLst>
          </p:cNvPr>
          <p:cNvSpPr>
            <a:spLocks noGrp="1"/>
          </p:cNvSpPr>
          <p:nvPr>
            <p:ph type="sldNum" sz="quarter" idx="12"/>
          </p:nvPr>
        </p:nvSpPr>
        <p:spPr/>
        <p:txBody>
          <a:bodyPr/>
          <a:lstStyle/>
          <a:p>
            <a:fld id="{54AAE21D-1E9D-1047-BD42-883DA1A9BFEE}" type="slidenum">
              <a:rPr lang="en-US" smtClean="0"/>
              <a:t>186</a:t>
            </a:fld>
            <a:endParaRPr lang="en-US"/>
          </a:p>
        </p:txBody>
      </p:sp>
      <p:pic>
        <p:nvPicPr>
          <p:cNvPr id="4" name="Picture 3">
            <a:extLst>
              <a:ext uri="{FF2B5EF4-FFF2-40B4-BE49-F238E27FC236}">
                <a16:creationId xmlns:a16="http://schemas.microsoft.com/office/drawing/2014/main" id="{C0023A4C-49B7-3F92-1C65-34A2FBB4D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0481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Modification</a:t>
            </a:r>
            <a:br>
              <a:rPr lang="en-US" sz="3200" dirty="0"/>
            </a:br>
            <a:r>
              <a:rPr lang="en-US" sz="3200" dirty="0"/>
              <a:t>More Than Nominal Effect on Business</a:t>
            </a:r>
          </a:p>
        </p:txBody>
      </p:sp>
      <p:sp>
        <p:nvSpPr>
          <p:cNvPr id="3" name="Content Placeholder 2"/>
          <p:cNvSpPr>
            <a:spLocks noGrp="1"/>
          </p:cNvSpPr>
          <p:nvPr>
            <p:ph idx="1"/>
          </p:nvPr>
        </p:nvSpPr>
        <p:spPr/>
        <p:txBody>
          <a:bodyPr>
            <a:normAutofit lnSpcReduction="10000"/>
          </a:bodyPr>
          <a:lstStyle/>
          <a:p>
            <a:pPr marL="457200" indent="-457200">
              <a:buAutoNum type="arabicPeriod" startAt="3"/>
            </a:pPr>
            <a:r>
              <a:rPr lang="en-US" sz="2400" dirty="0"/>
              <a:t>Notice 2021-20, Q 17, Example 1: Burger King restaurant </a:t>
            </a:r>
          </a:p>
          <a:p>
            <a:pPr marL="457200" indent="-457200">
              <a:buAutoNum type="alphaLcPeriod"/>
            </a:pPr>
            <a:r>
              <a:rPr lang="en-US" sz="2000" dirty="0"/>
              <a:t>Must close onsite dining due to a </a:t>
            </a:r>
            <a:r>
              <a:rPr lang="en-US" sz="2000" dirty="0" err="1"/>
              <a:t>govt</a:t>
            </a:r>
            <a:r>
              <a:rPr lang="en-US" sz="2000" dirty="0"/>
              <a:t> order </a:t>
            </a:r>
          </a:p>
          <a:p>
            <a:pPr marL="457200" indent="-457200">
              <a:buAutoNum type="alphaLcPeriod"/>
            </a:pPr>
            <a:r>
              <a:rPr lang="en-US" sz="2000" dirty="0"/>
              <a:t>Allowed to continue food or beverage sales via carry-out, drive-through or delivery </a:t>
            </a:r>
          </a:p>
          <a:p>
            <a:pPr marL="457200" indent="-457200">
              <a:buAutoNum type="alphaLcPeriod"/>
            </a:pPr>
            <a:r>
              <a:rPr lang="en-US" sz="2000" dirty="0">
                <a:solidFill>
                  <a:srgbClr val="0000FF"/>
                </a:solidFill>
              </a:rPr>
              <a:t>On-site dining is more than a nominal portion of business operations –</a:t>
            </a:r>
            <a:r>
              <a:rPr lang="en-US" sz="2000" dirty="0">
                <a:solidFill>
                  <a:srgbClr val="FF0000"/>
                </a:solidFill>
              </a:rPr>
              <a:t> Please note: This assumption was made by IRS in this particular example, but in other cases it depends on facts and circumstances</a:t>
            </a:r>
            <a:endParaRPr lang="en-US" sz="2000" dirty="0">
              <a:solidFill>
                <a:srgbClr val="0000FF"/>
              </a:solidFill>
            </a:endParaRPr>
          </a:p>
          <a:p>
            <a:pPr marL="457200" indent="-457200">
              <a:buAutoNum type="alphaLcPeriod"/>
            </a:pPr>
            <a:r>
              <a:rPr lang="en-US" sz="2000" dirty="0"/>
              <a:t>Partially suspended because, under facts and circumstances, more than a nominal portion of operations, indoor and outdoor dining, suspended </a:t>
            </a:r>
          </a:p>
          <a:p>
            <a:pPr marL="0" indent="0">
              <a:buNone/>
            </a:pPr>
            <a:endParaRPr lang="en-US" sz="2000" dirty="0"/>
          </a:p>
          <a:p>
            <a:pPr>
              <a:buFontTx/>
              <a:buChar char="-"/>
            </a:pPr>
            <a:r>
              <a:rPr lang="en-US" sz="2400" dirty="0">
                <a:solidFill>
                  <a:srgbClr val="008000"/>
                </a:solidFill>
              </a:rPr>
              <a:t>However, what if Burger King drive-though window churns out 3 x volume and makes 3 x profit?</a:t>
            </a:r>
          </a:p>
          <a:p>
            <a:pPr marL="0" indent="0">
              <a:buNone/>
            </a:pPr>
            <a:r>
              <a:rPr lang="en-US" sz="2000" dirty="0"/>
              <a:t> </a:t>
            </a:r>
          </a:p>
        </p:txBody>
      </p:sp>
      <p:sp>
        <p:nvSpPr>
          <p:cNvPr id="7" name="Slide Number Placeholder 6">
            <a:extLst>
              <a:ext uri="{FF2B5EF4-FFF2-40B4-BE49-F238E27FC236}">
                <a16:creationId xmlns:a16="http://schemas.microsoft.com/office/drawing/2014/main" id="{F6C37BF1-7274-024C-83E2-5EC8CB5D36B3}"/>
              </a:ext>
            </a:extLst>
          </p:cNvPr>
          <p:cNvSpPr>
            <a:spLocks noGrp="1"/>
          </p:cNvSpPr>
          <p:nvPr>
            <p:ph type="sldNum" sz="quarter" idx="12"/>
          </p:nvPr>
        </p:nvSpPr>
        <p:spPr/>
        <p:txBody>
          <a:bodyPr/>
          <a:lstStyle/>
          <a:p>
            <a:fld id="{54AAE21D-1E9D-1047-BD42-883DA1A9BFEE}" type="slidenum">
              <a:rPr lang="en-US" smtClean="0"/>
              <a:t>187</a:t>
            </a:fld>
            <a:endParaRPr lang="en-US"/>
          </a:p>
        </p:txBody>
      </p:sp>
      <p:pic>
        <p:nvPicPr>
          <p:cNvPr id="4" name="Picture 3">
            <a:extLst>
              <a:ext uri="{FF2B5EF4-FFF2-40B4-BE49-F238E27FC236}">
                <a16:creationId xmlns:a16="http://schemas.microsoft.com/office/drawing/2014/main" id="{CC290DDB-14E7-DE1E-084C-48CE88F3D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22207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Modification</a:t>
            </a:r>
            <a:br>
              <a:rPr lang="en-US" sz="3200" dirty="0"/>
            </a:br>
            <a:r>
              <a:rPr lang="en-US" sz="3200" dirty="0"/>
              <a:t>More Than Nominal Effect on Business</a:t>
            </a:r>
          </a:p>
        </p:txBody>
      </p:sp>
      <p:sp>
        <p:nvSpPr>
          <p:cNvPr id="3" name="Content Placeholder 2"/>
          <p:cNvSpPr>
            <a:spLocks noGrp="1"/>
          </p:cNvSpPr>
          <p:nvPr>
            <p:ph idx="1"/>
          </p:nvPr>
        </p:nvSpPr>
        <p:spPr/>
        <p:txBody>
          <a:bodyPr>
            <a:normAutofit/>
          </a:bodyPr>
          <a:lstStyle/>
          <a:p>
            <a:pPr marL="457200" indent="-457200">
              <a:buAutoNum type="arabicPeriod" startAt="4"/>
            </a:pPr>
            <a:r>
              <a:rPr lang="en-US" sz="2400" dirty="0"/>
              <a:t>Notice 2021-20, Question 18: What factors should be taken into account in determining whether a modification required by a </a:t>
            </a:r>
            <a:r>
              <a:rPr lang="en-US" sz="2400" dirty="0" err="1"/>
              <a:t>govt</a:t>
            </a:r>
            <a:r>
              <a:rPr lang="en-US" sz="2400" dirty="0"/>
              <a:t> order has more than a nominal effect on business operations for purposes of Q/A–17?</a:t>
            </a:r>
          </a:p>
          <a:p>
            <a:pPr marL="457200" indent="-457200">
              <a:buAutoNum type="arabicPeriod" startAt="5"/>
            </a:pPr>
            <a:r>
              <a:rPr lang="en-US" sz="2400" dirty="0"/>
              <a:t>A 18: </a:t>
            </a:r>
            <a:r>
              <a:rPr lang="en-US" sz="2400" dirty="0">
                <a:solidFill>
                  <a:srgbClr val="0000FF"/>
                </a:solidFill>
              </a:rPr>
              <a:t>Whether</a:t>
            </a:r>
            <a:r>
              <a:rPr lang="en-US" sz="2400" dirty="0"/>
              <a:t> a </a:t>
            </a:r>
            <a:r>
              <a:rPr lang="en-US" sz="2400" dirty="0">
                <a:solidFill>
                  <a:srgbClr val="FF0000"/>
                </a:solidFill>
              </a:rPr>
              <a:t>modification</a:t>
            </a:r>
            <a:r>
              <a:rPr lang="en-US" sz="2400" dirty="0"/>
              <a:t> required by </a:t>
            </a:r>
            <a:r>
              <a:rPr lang="en-US" sz="2400" dirty="0" err="1"/>
              <a:t>govt</a:t>
            </a:r>
            <a:r>
              <a:rPr lang="en-US" sz="2400" dirty="0"/>
              <a:t> order has </a:t>
            </a:r>
            <a:r>
              <a:rPr lang="en-US" sz="2400" dirty="0">
                <a:solidFill>
                  <a:srgbClr val="0000FF"/>
                </a:solidFill>
              </a:rPr>
              <a:t>more than a nominal effect </a:t>
            </a:r>
            <a:r>
              <a:rPr lang="en-US" sz="2400" dirty="0"/>
              <a:t>on business operations is based on the facts and circumstances</a:t>
            </a:r>
          </a:p>
          <a:p>
            <a:pPr marL="0" indent="0">
              <a:buNone/>
            </a:pPr>
            <a:r>
              <a:rPr lang="en-US" sz="2400" dirty="0">
                <a:solidFill>
                  <a:srgbClr val="0000FF"/>
                </a:solidFill>
              </a:rPr>
              <a:t>=  </a:t>
            </a:r>
            <a:r>
              <a:rPr lang="en-US" sz="2400" dirty="0" err="1">
                <a:solidFill>
                  <a:srgbClr val="0000FF"/>
                </a:solidFill>
              </a:rPr>
              <a:t>Govt</a:t>
            </a:r>
            <a:r>
              <a:rPr lang="en-US" sz="2400" dirty="0">
                <a:solidFill>
                  <a:srgbClr val="0000FF"/>
                </a:solidFill>
              </a:rPr>
              <a:t> order </a:t>
            </a:r>
            <a:r>
              <a:rPr lang="en-US" sz="2400" dirty="0"/>
              <a:t>that results in </a:t>
            </a:r>
            <a:r>
              <a:rPr lang="en-US" sz="2400" dirty="0">
                <a:solidFill>
                  <a:srgbClr val="008000"/>
                </a:solidFill>
              </a:rPr>
              <a:t>reduction in ability to provide goods or services of at least 10% </a:t>
            </a:r>
            <a:r>
              <a:rPr lang="en-US" sz="2400" dirty="0"/>
              <a:t>will be deemed to have </a:t>
            </a:r>
            <a:r>
              <a:rPr lang="en-US" sz="2400" dirty="0">
                <a:solidFill>
                  <a:srgbClr val="0000FF"/>
                </a:solidFill>
              </a:rPr>
              <a:t>more than a nominal effect on operations </a:t>
            </a:r>
          </a:p>
          <a:p>
            <a:pPr marL="0" indent="0">
              <a:buNone/>
            </a:pPr>
            <a:endParaRPr lang="en-US" sz="2400" dirty="0"/>
          </a:p>
        </p:txBody>
      </p:sp>
      <p:sp>
        <p:nvSpPr>
          <p:cNvPr id="7" name="Slide Number Placeholder 6">
            <a:extLst>
              <a:ext uri="{FF2B5EF4-FFF2-40B4-BE49-F238E27FC236}">
                <a16:creationId xmlns:a16="http://schemas.microsoft.com/office/drawing/2014/main" id="{91D7A114-2A24-BB49-86C4-E73397226D24}"/>
              </a:ext>
            </a:extLst>
          </p:cNvPr>
          <p:cNvSpPr>
            <a:spLocks noGrp="1"/>
          </p:cNvSpPr>
          <p:nvPr>
            <p:ph type="sldNum" sz="quarter" idx="12"/>
          </p:nvPr>
        </p:nvSpPr>
        <p:spPr/>
        <p:txBody>
          <a:bodyPr/>
          <a:lstStyle/>
          <a:p>
            <a:fld id="{54AAE21D-1E9D-1047-BD42-883DA1A9BFEE}" type="slidenum">
              <a:rPr lang="en-US" smtClean="0"/>
              <a:t>188</a:t>
            </a:fld>
            <a:endParaRPr lang="en-US"/>
          </a:p>
        </p:txBody>
      </p:sp>
      <p:pic>
        <p:nvPicPr>
          <p:cNvPr id="4" name="Picture 3">
            <a:extLst>
              <a:ext uri="{FF2B5EF4-FFF2-40B4-BE49-F238E27FC236}">
                <a16:creationId xmlns:a16="http://schemas.microsoft.com/office/drawing/2014/main" id="{5767D85A-B775-5F89-722B-A89175F64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0901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189</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20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19</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9668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190</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7081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Partial Suspension</a:t>
            </a:r>
            <a:br>
              <a:rPr lang="en-US" sz="3200" dirty="0"/>
            </a:br>
            <a:r>
              <a:rPr lang="en-US" sz="3200" dirty="0"/>
              <a:t>Does </a:t>
            </a:r>
            <a:r>
              <a:rPr lang="en-US" sz="3200" dirty="0" err="1"/>
              <a:t>Govt</a:t>
            </a:r>
            <a:r>
              <a:rPr lang="en-US" sz="3200" dirty="0"/>
              <a:t> Order have to </a:t>
            </a:r>
            <a:br>
              <a:rPr lang="en-US" sz="3200" dirty="0"/>
            </a:br>
            <a:r>
              <a:rPr lang="en-US" sz="3200" dirty="0"/>
              <a:t>Put “The Hurt” on the Business?</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IRS’ view appears to be the government order needs to limit the operation of the business itself in some way, not the population at large (which, in turn, affects the business)</a:t>
            </a:r>
          </a:p>
          <a:p>
            <a:pPr marL="457200" indent="-457200">
              <a:buAutoNum type="arabicPeriod"/>
            </a:pPr>
            <a:r>
              <a:rPr lang="en-US" sz="2400" dirty="0"/>
              <a:t>Q: Does the </a:t>
            </a:r>
            <a:r>
              <a:rPr lang="en-US" sz="2400" dirty="0" err="1"/>
              <a:t>govt</a:t>
            </a:r>
            <a:r>
              <a:rPr lang="en-US" sz="2400" dirty="0"/>
              <a:t> order have to put the hurt on the business or merely limit it?</a:t>
            </a:r>
          </a:p>
          <a:p>
            <a:pPr marL="457200" indent="-457200">
              <a:buAutoNum type="arabicPeriod"/>
            </a:pPr>
            <a:r>
              <a:rPr lang="en-US" sz="2400" dirty="0"/>
              <a:t>Q: If the requirement is the hurt is put on the business, must the hurt be financial or could the hurt be in some other way?</a:t>
            </a:r>
          </a:p>
          <a:p>
            <a:pPr marL="457200" indent="-457200">
              <a:buAutoNum type="arabicPeriod"/>
            </a:pPr>
            <a:r>
              <a:rPr lang="en-US" sz="2000" dirty="0"/>
              <a:t>Keep in mind the statutory language on point is so vague that no one really knows the answers to these questions. So, the question becomes, is there another broader way to interpret the statute (that is reasonable) (and taxpayer friendly) that IRS did not provide to us?</a:t>
            </a:r>
          </a:p>
          <a:p>
            <a:pPr marL="457200" indent="-457200">
              <a:buAutoNum type="arabicPeriod"/>
            </a:pPr>
            <a:endParaRPr lang="en-US" sz="2400" dirty="0"/>
          </a:p>
        </p:txBody>
      </p:sp>
      <p:sp>
        <p:nvSpPr>
          <p:cNvPr id="7" name="Slide Number Placeholder 6">
            <a:extLst>
              <a:ext uri="{FF2B5EF4-FFF2-40B4-BE49-F238E27FC236}">
                <a16:creationId xmlns:a16="http://schemas.microsoft.com/office/drawing/2014/main" id="{92849779-BAF1-CD4D-9883-CF8FDCFB3527}"/>
              </a:ext>
            </a:extLst>
          </p:cNvPr>
          <p:cNvSpPr>
            <a:spLocks noGrp="1"/>
          </p:cNvSpPr>
          <p:nvPr>
            <p:ph type="sldNum" sz="quarter" idx="12"/>
          </p:nvPr>
        </p:nvSpPr>
        <p:spPr/>
        <p:txBody>
          <a:bodyPr/>
          <a:lstStyle/>
          <a:p>
            <a:fld id="{54AAE21D-1E9D-1047-BD42-883DA1A9BFEE}" type="slidenum">
              <a:rPr lang="en-US" smtClean="0"/>
              <a:t>191</a:t>
            </a:fld>
            <a:endParaRPr lang="en-US"/>
          </a:p>
        </p:txBody>
      </p:sp>
      <p:pic>
        <p:nvPicPr>
          <p:cNvPr id="4" name="Picture 3">
            <a:extLst>
              <a:ext uri="{FF2B5EF4-FFF2-40B4-BE49-F238E27FC236}">
                <a16:creationId xmlns:a16="http://schemas.microsoft.com/office/drawing/2014/main" id="{98845C80-99EB-D8C6-2F29-52F5BDBF8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98666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Partial Suspension</a:t>
            </a:r>
            <a:br>
              <a:rPr lang="en-US" sz="3200" dirty="0"/>
            </a:br>
            <a:r>
              <a:rPr lang="en-US" sz="3200" dirty="0"/>
              <a:t>Does </a:t>
            </a:r>
            <a:r>
              <a:rPr lang="en-US" sz="3200" dirty="0" err="1"/>
              <a:t>Govt</a:t>
            </a:r>
            <a:r>
              <a:rPr lang="en-US" sz="3200" dirty="0"/>
              <a:t> Order Have To </a:t>
            </a:r>
            <a:br>
              <a:rPr lang="en-US" sz="3200" dirty="0"/>
            </a:br>
            <a:r>
              <a:rPr lang="en-US" sz="3200" dirty="0"/>
              <a:t>Put “The Hurt” On the Business?</a:t>
            </a:r>
          </a:p>
        </p:txBody>
      </p:sp>
      <p:sp>
        <p:nvSpPr>
          <p:cNvPr id="3" name="Content Placeholder 2"/>
          <p:cNvSpPr>
            <a:spLocks noGrp="1"/>
          </p:cNvSpPr>
          <p:nvPr>
            <p:ph idx="1"/>
          </p:nvPr>
        </p:nvSpPr>
        <p:spPr/>
        <p:txBody>
          <a:bodyPr>
            <a:normAutofit/>
          </a:bodyPr>
          <a:lstStyle/>
          <a:p>
            <a:pPr marL="457200" indent="-457200">
              <a:buAutoNum type="arabicPeriod" startAt="5"/>
            </a:pPr>
            <a:r>
              <a:rPr lang="en-US" sz="2400" dirty="0">
                <a:solidFill>
                  <a:srgbClr val="0000FF"/>
                </a:solidFill>
              </a:rPr>
              <a:t>Could</a:t>
            </a:r>
            <a:r>
              <a:rPr lang="en-US" sz="2400" dirty="0"/>
              <a:t> the </a:t>
            </a:r>
            <a:r>
              <a:rPr lang="en-US" sz="2400" dirty="0">
                <a:solidFill>
                  <a:srgbClr val="0000FF"/>
                </a:solidFill>
              </a:rPr>
              <a:t>limit</a:t>
            </a:r>
            <a:r>
              <a:rPr lang="en-US" sz="2400" dirty="0"/>
              <a:t> on the </a:t>
            </a:r>
            <a:r>
              <a:rPr lang="en-US" sz="2400" dirty="0">
                <a:solidFill>
                  <a:srgbClr val="0000FF"/>
                </a:solidFill>
              </a:rPr>
              <a:t>business be </a:t>
            </a:r>
            <a:r>
              <a:rPr lang="en-US" sz="2400" dirty="0">
                <a:solidFill>
                  <a:srgbClr val="008000"/>
                </a:solidFill>
              </a:rPr>
              <a:t>“opportunity cost” </a:t>
            </a:r>
            <a:r>
              <a:rPr lang="en-US" sz="2400" dirty="0"/>
              <a:t>of not growing during 2020 and 2021?</a:t>
            </a:r>
          </a:p>
          <a:p>
            <a:pPr marL="457200" indent="-457200">
              <a:buAutoNum type="arabicPeriod" startAt="6"/>
            </a:pPr>
            <a:r>
              <a:rPr lang="en-US" sz="2400" dirty="0"/>
              <a:t>Example: National office of insurance company advised all insurance agents they should claim ERC because agents could not get out and meet new prospects during </a:t>
            </a:r>
            <a:r>
              <a:rPr lang="en-US" sz="2400" dirty="0" err="1"/>
              <a:t>Covid</a:t>
            </a:r>
            <a:endParaRPr lang="en-US" sz="2400" dirty="0"/>
          </a:p>
          <a:p>
            <a:pPr marL="457200" indent="-457200">
              <a:buAutoNum type="alphaLcPeriod"/>
            </a:pPr>
            <a:r>
              <a:rPr lang="en-US" sz="2000" dirty="0"/>
              <a:t>Revenues of agents did not drop because agents lived off of commissions from renewals</a:t>
            </a:r>
          </a:p>
          <a:p>
            <a:pPr marL="457200" indent="-457200">
              <a:buAutoNum type="alphaLcPeriod"/>
            </a:pPr>
            <a:r>
              <a:rPr lang="en-US" sz="2000" dirty="0"/>
              <a:t>Agent in Ohio reported that in OH, meetings with people not shut down</a:t>
            </a:r>
          </a:p>
          <a:p>
            <a:pPr marL="457200" indent="-457200">
              <a:buAutoNum type="alphaLcPeriod"/>
            </a:pPr>
            <a:r>
              <a:rPr lang="en-US" sz="2000" dirty="0"/>
              <a:t>Since no </a:t>
            </a:r>
            <a:r>
              <a:rPr lang="en-US" sz="2000" dirty="0" err="1"/>
              <a:t>govt</a:t>
            </a:r>
            <a:r>
              <a:rPr lang="en-US" sz="2000" dirty="0"/>
              <a:t> shutdown, then no ERC partial shutdown</a:t>
            </a:r>
          </a:p>
          <a:p>
            <a:pPr marL="457200" indent="-457200">
              <a:buAutoNum type="alphaLcPeriod"/>
            </a:pPr>
            <a:r>
              <a:rPr lang="en-US" sz="2000" dirty="0"/>
              <a:t>Even if shut down, couldn’t they have met on Zoom?</a:t>
            </a:r>
          </a:p>
          <a:p>
            <a:pPr marL="457200" indent="-457200">
              <a:buAutoNum type="alphaLcPeriod"/>
            </a:pPr>
            <a:r>
              <a:rPr lang="en-US" sz="2000" dirty="0"/>
              <a:t>This situation doesn’t seem a strong enough fact pattern to merit ERC</a:t>
            </a:r>
          </a:p>
          <a:p>
            <a:pPr marL="457200" indent="-457200">
              <a:buAutoNum type="alphaLcPeriod"/>
            </a:pPr>
            <a:endParaRPr lang="en-US" sz="2400" dirty="0"/>
          </a:p>
        </p:txBody>
      </p:sp>
      <p:sp>
        <p:nvSpPr>
          <p:cNvPr id="7" name="Slide Number Placeholder 6">
            <a:extLst>
              <a:ext uri="{FF2B5EF4-FFF2-40B4-BE49-F238E27FC236}">
                <a16:creationId xmlns:a16="http://schemas.microsoft.com/office/drawing/2014/main" id="{4BA0FF96-5C70-2D41-816D-4FED1E5AE854}"/>
              </a:ext>
            </a:extLst>
          </p:cNvPr>
          <p:cNvSpPr>
            <a:spLocks noGrp="1"/>
          </p:cNvSpPr>
          <p:nvPr>
            <p:ph type="sldNum" sz="quarter" idx="12"/>
          </p:nvPr>
        </p:nvSpPr>
        <p:spPr/>
        <p:txBody>
          <a:bodyPr/>
          <a:lstStyle/>
          <a:p>
            <a:fld id="{54AAE21D-1E9D-1047-BD42-883DA1A9BFEE}" type="slidenum">
              <a:rPr lang="en-US" smtClean="0"/>
              <a:t>192</a:t>
            </a:fld>
            <a:endParaRPr lang="en-US"/>
          </a:p>
        </p:txBody>
      </p:sp>
      <p:pic>
        <p:nvPicPr>
          <p:cNvPr id="4" name="Picture 3">
            <a:extLst>
              <a:ext uri="{FF2B5EF4-FFF2-40B4-BE49-F238E27FC236}">
                <a16:creationId xmlns:a16="http://schemas.microsoft.com/office/drawing/2014/main" id="{3A7D1ABA-5DCD-C840-BEFB-BFA74D22C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2644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9"/>
            <a:ext cx="8229600" cy="1143000"/>
          </a:xfrm>
        </p:spPr>
        <p:txBody>
          <a:bodyPr>
            <a:normAutofit/>
          </a:bodyPr>
          <a:lstStyle/>
          <a:p>
            <a:r>
              <a:rPr lang="en-US" sz="3200" dirty="0"/>
              <a:t>Government Orders</a:t>
            </a:r>
            <a:br>
              <a:rPr lang="en-US" sz="3200" dirty="0"/>
            </a:br>
            <a:r>
              <a:rPr lang="en-US" sz="3200" dirty="0"/>
              <a:t>Example: Not Partial Suspension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94170518"/>
              </p:ext>
            </p:extLst>
          </p:nvPr>
        </p:nvGraphicFramePr>
        <p:xfrm>
          <a:off x="457200" y="1402646"/>
          <a:ext cx="8229600" cy="4328160"/>
        </p:xfrm>
        <a:graphic>
          <a:graphicData uri="http://schemas.openxmlformats.org/drawingml/2006/table">
            <a:tbl>
              <a:tblPr firstRow="1" bandRow="1">
                <a:tableStyleId>{5C22544A-7EE6-4342-B048-85BDC9FD1C3A}</a:tableStyleId>
              </a:tblPr>
              <a:tblGrid>
                <a:gridCol w="1123244">
                  <a:extLst>
                    <a:ext uri="{9D8B030D-6E8A-4147-A177-3AD203B41FA5}">
                      <a16:colId xmlns:a16="http://schemas.microsoft.com/office/drawing/2014/main" val="20000"/>
                    </a:ext>
                  </a:extLst>
                </a:gridCol>
                <a:gridCol w="4826000">
                  <a:extLst>
                    <a:ext uri="{9D8B030D-6E8A-4147-A177-3AD203B41FA5}">
                      <a16:colId xmlns:a16="http://schemas.microsoft.com/office/drawing/2014/main" val="20001"/>
                    </a:ext>
                  </a:extLst>
                </a:gridCol>
                <a:gridCol w="2280356">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ERC Round 1</a:t>
                      </a:r>
                    </a:p>
                    <a:p>
                      <a:pPr algn="ctr"/>
                      <a:r>
                        <a:rPr lang="en-US" sz="1800" dirty="0"/>
                        <a:t>03/13/20</a:t>
                      </a:r>
                      <a:r>
                        <a:rPr lang="en-US" sz="1800" baseline="0" dirty="0"/>
                        <a:t> – 12/31/20</a:t>
                      </a:r>
                      <a:endParaRPr lang="en-US" sz="18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ERC Rounds 2 and 3</a:t>
                      </a:r>
                    </a:p>
                    <a:p>
                      <a:pPr algn="ctr"/>
                      <a:r>
                        <a:rPr lang="en-US" sz="1800" dirty="0"/>
                        <a:t>01/01/21 – 12/31/21</a:t>
                      </a:r>
                    </a:p>
                  </a:txBody>
                  <a:tcPr/>
                </a:tc>
                <a:extLst>
                  <a:ext uri="{0D108BD9-81ED-4DB2-BD59-A6C34878D82A}">
                    <a16:rowId xmlns:a16="http://schemas.microsoft.com/office/drawing/2014/main" val="10000"/>
                  </a:ext>
                </a:extLst>
              </a:tr>
              <a:tr h="370840">
                <a:tc>
                  <a:txBody>
                    <a:bodyPr/>
                    <a:lstStyle/>
                    <a:p>
                      <a:pPr algn="ctr"/>
                      <a:r>
                        <a:rPr lang="en-US" dirty="0"/>
                        <a:t> Not</a:t>
                      </a:r>
                      <a:r>
                        <a:rPr lang="en-US" baseline="0" dirty="0"/>
                        <a:t> p</a:t>
                      </a:r>
                      <a:r>
                        <a:rPr lang="en-US" dirty="0"/>
                        <a:t>artial </a:t>
                      </a:r>
                      <a:r>
                        <a:rPr lang="en-US" sz="1600" dirty="0"/>
                        <a:t>suspension</a:t>
                      </a:r>
                    </a:p>
                  </a:txBody>
                  <a:tcPr/>
                </a:tc>
                <a:tc>
                  <a:txBody>
                    <a:bodyPr/>
                    <a:lstStyle/>
                    <a:p>
                      <a:pPr algn="ctr"/>
                      <a:r>
                        <a:rPr lang="en-US" sz="1600" baseline="0" dirty="0"/>
                        <a:t> </a:t>
                      </a:r>
                      <a:r>
                        <a:rPr lang="en-US" sz="1800" kern="1200" dirty="0">
                          <a:solidFill>
                            <a:schemeClr val="dk1"/>
                          </a:solidFill>
                          <a:effectLst/>
                          <a:latin typeface="+mn-lt"/>
                          <a:ea typeface="+mn-ea"/>
                          <a:cs typeface="+mn-cs"/>
                        </a:rPr>
                        <a:t>Essential business (not required to close  physical locations or otherwise suspend  operations) not considered to have a full or partial suspension for the reason its customers are subject to a government order requiring them to stay home</a:t>
                      </a:r>
                      <a:r>
                        <a:rPr lang="en-US" sz="1600" dirty="0">
                          <a:effectLst/>
                        </a:rPr>
                        <a:t> </a:t>
                      </a:r>
                      <a:r>
                        <a:rPr lang="en-US" sz="1600" baseline="0" dirty="0"/>
                        <a:t> </a:t>
                      </a:r>
                    </a:p>
                    <a:p>
                      <a:pPr algn="ctr"/>
                      <a:r>
                        <a:rPr lang="en-US" sz="1600" baseline="0" dirty="0"/>
                        <a:t>(Notice 2021-20 QA 13)</a:t>
                      </a:r>
                      <a:r>
                        <a:rPr lang="en-US" sz="1600" dirty="0">
                          <a:effectLst/>
                        </a:rPr>
                        <a:t> </a:t>
                      </a:r>
                      <a:endParaRPr lang="en-US" sz="1600" kern="1200" dirty="0">
                        <a:solidFill>
                          <a:schemeClr val="dk1"/>
                        </a:solidFill>
                        <a:effectLst/>
                        <a:latin typeface="+mn-lt"/>
                        <a:ea typeface="+mn-ea"/>
                        <a:cs typeface="+mn-cs"/>
                      </a:endParaRPr>
                    </a:p>
                  </a:txBody>
                  <a:tcPr/>
                </a:tc>
                <a:tc>
                  <a:txBody>
                    <a:bodyPr/>
                    <a:lstStyle/>
                    <a:p>
                      <a:pPr algn="ctr"/>
                      <a:r>
                        <a:rPr lang="en-US" dirty="0">
                          <a:solidFill>
                            <a:schemeClr val="tx1"/>
                          </a:solidFill>
                        </a:rPr>
                        <a:t>Same as 2020</a:t>
                      </a:r>
                    </a:p>
                  </a:txBody>
                  <a:tcPr/>
                </a:tc>
                <a:extLst>
                  <a:ext uri="{0D108BD9-81ED-4DB2-BD59-A6C34878D82A}">
                    <a16:rowId xmlns:a16="http://schemas.microsoft.com/office/drawing/2014/main" val="10007"/>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Example:  Auto</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repair service business</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essential).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order limits travel and requires</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community to stay home, except for certain essential travel</a:t>
                      </a:r>
                      <a:r>
                        <a:rPr lang="en-US" sz="1800" kern="1200" baseline="0" dirty="0">
                          <a:solidFill>
                            <a:schemeClr val="dk1"/>
                          </a:solidFill>
                          <a:effectLst/>
                          <a:latin typeface="+mn-lt"/>
                          <a:ea typeface="+mn-ea"/>
                          <a:cs typeface="+mn-cs"/>
                        </a:rPr>
                        <a:t> (g</a:t>
                      </a:r>
                      <a:r>
                        <a:rPr lang="en-US" sz="1800" kern="1200" dirty="0">
                          <a:solidFill>
                            <a:schemeClr val="dk1"/>
                          </a:solidFill>
                          <a:effectLst/>
                          <a:latin typeface="+mn-lt"/>
                          <a:ea typeface="+mn-ea"/>
                          <a:cs typeface="+mn-cs"/>
                        </a:rPr>
                        <a:t>rocery store). Business declined significantly. </a:t>
                      </a:r>
                      <a:r>
                        <a:rPr lang="en-US" sz="1800" kern="1200" dirty="0">
                          <a:solidFill>
                            <a:srgbClr val="0000FF"/>
                          </a:solidFill>
                          <a:effectLst/>
                          <a:latin typeface="+mn-lt"/>
                          <a:ea typeface="+mn-ea"/>
                          <a:cs typeface="+mn-cs"/>
                        </a:rPr>
                        <a:t>No full or partial suspension</a:t>
                      </a:r>
                      <a:r>
                        <a:rPr lang="en-US" sz="1800" kern="1200" dirty="0">
                          <a:solidFill>
                            <a:schemeClr val="dk1"/>
                          </a:solidFill>
                          <a:effectLst/>
                          <a:latin typeface="+mn-lt"/>
                          <a:ea typeface="+mn-ea"/>
                          <a:cs typeface="+mn-cs"/>
                        </a:rPr>
                        <a:t>. However, ERC eligible</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if significant decline in gross receipts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a:t>(Notice 2021-20 QA 13)</a:t>
                      </a:r>
                      <a:r>
                        <a:rPr lang="en-US" sz="1600" dirty="0">
                          <a:effectLst/>
                        </a:rPr>
                        <a:t>   </a:t>
                      </a:r>
                      <a:endParaRPr lang="en-US" sz="1600" kern="1200" dirty="0">
                        <a:solidFill>
                          <a:schemeClr val="dk1"/>
                        </a:solidFill>
                        <a:effectLst/>
                        <a:latin typeface="+mn-lt"/>
                        <a:ea typeface="+mn-ea"/>
                        <a:cs typeface="+mn-c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Same as 2020</a:t>
                      </a:r>
                    </a:p>
                    <a:p>
                      <a:pPr algn="ctr"/>
                      <a:endParaRPr lang="en-US"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578555" y="5842001"/>
            <a:ext cx="8330749" cy="646331"/>
          </a:xfrm>
          <a:prstGeom prst="rect">
            <a:avLst/>
          </a:prstGeom>
          <a:noFill/>
        </p:spPr>
        <p:txBody>
          <a:bodyPr wrap="square" rtlCol="0">
            <a:spAutoFit/>
          </a:bodyPr>
          <a:lstStyle/>
          <a:p>
            <a:r>
              <a:rPr lang="en-US" dirty="0">
                <a:solidFill>
                  <a:srgbClr val="FF0000"/>
                </a:solidFill>
              </a:rPr>
              <a:t>The distinction: Residents ordered in general to stay home, except for essential travel – Result: No partial suspension of the affected business </a:t>
            </a:r>
          </a:p>
        </p:txBody>
      </p:sp>
      <p:sp>
        <p:nvSpPr>
          <p:cNvPr id="8" name="Slide Number Placeholder 7">
            <a:extLst>
              <a:ext uri="{FF2B5EF4-FFF2-40B4-BE49-F238E27FC236}">
                <a16:creationId xmlns:a16="http://schemas.microsoft.com/office/drawing/2014/main" id="{D4B853F4-F634-2F46-9A1B-BB0D0B6A56BC}"/>
              </a:ext>
            </a:extLst>
          </p:cNvPr>
          <p:cNvSpPr>
            <a:spLocks noGrp="1"/>
          </p:cNvSpPr>
          <p:nvPr>
            <p:ph type="sldNum" sz="quarter" idx="12"/>
          </p:nvPr>
        </p:nvSpPr>
        <p:spPr/>
        <p:txBody>
          <a:bodyPr/>
          <a:lstStyle/>
          <a:p>
            <a:fld id="{54AAE21D-1E9D-1047-BD42-883DA1A9BFEE}" type="slidenum">
              <a:rPr lang="en-US" smtClean="0"/>
              <a:t>193</a:t>
            </a:fld>
            <a:endParaRPr lang="en-US"/>
          </a:p>
        </p:txBody>
      </p:sp>
      <p:pic>
        <p:nvPicPr>
          <p:cNvPr id="4" name="Picture 3">
            <a:extLst>
              <a:ext uri="{FF2B5EF4-FFF2-40B4-BE49-F238E27FC236}">
                <a16:creationId xmlns:a16="http://schemas.microsoft.com/office/drawing/2014/main" id="{4CAD6E9B-8630-B5E4-3B17-47FE2C41A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1162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9"/>
            <a:ext cx="8229600" cy="1143000"/>
          </a:xfrm>
        </p:spPr>
        <p:txBody>
          <a:bodyPr>
            <a:normAutofit/>
          </a:bodyPr>
          <a:lstStyle/>
          <a:p>
            <a:r>
              <a:rPr lang="en-US" sz="3200" dirty="0"/>
              <a:t>Government Orders</a:t>
            </a:r>
            <a:br>
              <a:rPr lang="en-US" sz="3200" dirty="0"/>
            </a:br>
            <a:r>
              <a:rPr lang="en-US" sz="3200" dirty="0"/>
              <a:t>Example: Partial Suspension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6219035"/>
              </p:ext>
            </p:extLst>
          </p:nvPr>
        </p:nvGraphicFramePr>
        <p:xfrm>
          <a:off x="457200" y="1402646"/>
          <a:ext cx="8229600" cy="3901440"/>
        </p:xfrm>
        <a:graphic>
          <a:graphicData uri="http://schemas.openxmlformats.org/drawingml/2006/table">
            <a:tbl>
              <a:tblPr firstRow="1" bandRow="1">
                <a:tableStyleId>{5C22544A-7EE6-4342-B048-85BDC9FD1C3A}</a:tableStyleId>
              </a:tblPr>
              <a:tblGrid>
                <a:gridCol w="1236133">
                  <a:extLst>
                    <a:ext uri="{9D8B030D-6E8A-4147-A177-3AD203B41FA5}">
                      <a16:colId xmlns:a16="http://schemas.microsoft.com/office/drawing/2014/main" val="20000"/>
                    </a:ext>
                  </a:extLst>
                </a:gridCol>
                <a:gridCol w="4499429">
                  <a:extLst>
                    <a:ext uri="{9D8B030D-6E8A-4147-A177-3AD203B41FA5}">
                      <a16:colId xmlns:a16="http://schemas.microsoft.com/office/drawing/2014/main" val="20001"/>
                    </a:ext>
                  </a:extLst>
                </a:gridCol>
                <a:gridCol w="2494038">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 </a:t>
                      </a:r>
                      <a:r>
                        <a:rPr lang="en-US" baseline="0" dirty="0"/>
                        <a:t>P</a:t>
                      </a:r>
                      <a:r>
                        <a:rPr lang="en-US" dirty="0"/>
                        <a:t>artial Suspension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Orders, proclamations, or decrees from fed, state or local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enable</a:t>
                      </a:r>
                      <a:r>
                        <a:rPr lang="en-US" sz="1800" kern="1200" baseline="0" dirty="0">
                          <a:solidFill>
                            <a:schemeClr val="dk1"/>
                          </a:solidFill>
                          <a:effectLst/>
                          <a:latin typeface="+mn-lt"/>
                          <a:ea typeface="+mn-ea"/>
                          <a:cs typeface="+mn-cs"/>
                        </a:rPr>
                        <a:t> ERC </a:t>
                      </a:r>
                      <a:r>
                        <a:rPr lang="en-US" sz="1800" kern="1200" dirty="0">
                          <a:solidFill>
                            <a:schemeClr val="dk1"/>
                          </a:solidFill>
                          <a:effectLst/>
                          <a:latin typeface="+mn-lt"/>
                          <a:ea typeface="+mn-ea"/>
                          <a:cs typeface="+mn-cs"/>
                        </a:rPr>
                        <a:t>only if they limit “commerce, travel, or group meetings (for commercial, social, religious, or other purposes) </a:t>
                      </a:r>
                      <a:r>
                        <a:rPr lang="en-US" sz="1800" kern="1200" dirty="0">
                          <a:solidFill>
                            <a:srgbClr val="FF0000"/>
                          </a:solidFill>
                          <a:effectLst/>
                          <a:latin typeface="+mn-lt"/>
                          <a:ea typeface="+mn-ea"/>
                          <a:cs typeface="+mn-cs"/>
                        </a:rPr>
                        <a:t>due to Covid-19 </a:t>
                      </a:r>
                      <a:r>
                        <a:rPr lang="en-US" sz="1800" kern="1200" dirty="0">
                          <a:solidFill>
                            <a:schemeClr val="dk1"/>
                          </a:solidFill>
                          <a:effectLst/>
                          <a:latin typeface="+mn-lt"/>
                          <a:ea typeface="+mn-ea"/>
                          <a:cs typeface="+mn-cs"/>
                        </a:rPr>
                        <a:t>and relate to the suspension of an employer’s operation of its trade or business</a:t>
                      </a:r>
                      <a:r>
                        <a:rPr lang="en-US" sz="1600" baseline="0" dirty="0"/>
                        <a:t>  (Notice 2021-20 QA 10)</a:t>
                      </a:r>
                      <a:r>
                        <a:rPr lang="en-US" sz="1600" dirty="0">
                          <a:effectLst/>
                        </a:rPr>
                        <a:t> </a:t>
                      </a:r>
                      <a:endParaRPr lang="en-US" sz="1600" kern="1200" dirty="0">
                        <a:solidFill>
                          <a:schemeClr val="dk1"/>
                        </a:solidFill>
                        <a:effectLst/>
                        <a:latin typeface="+mn-lt"/>
                        <a:ea typeface="+mn-ea"/>
                        <a:cs typeface="+mn-cs"/>
                      </a:endParaRPr>
                    </a:p>
                  </a:txBody>
                  <a:tcPr/>
                </a:tc>
                <a:tc>
                  <a:txBody>
                    <a:bodyPr/>
                    <a:lstStyle/>
                    <a:p>
                      <a:pPr algn="ctr"/>
                      <a:r>
                        <a:rPr lang="en-US" dirty="0">
                          <a:solidFill>
                            <a:schemeClr val="tx1"/>
                          </a:solidFill>
                        </a:rPr>
                        <a:t>Same as 2020</a:t>
                      </a:r>
                    </a:p>
                  </a:txBody>
                  <a:tcPr/>
                </a:tc>
                <a:extLst>
                  <a:ext uri="{0D108BD9-81ED-4DB2-BD59-A6C34878D82A}">
                    <a16:rowId xmlns:a16="http://schemas.microsoft.com/office/drawing/2014/main" val="10007"/>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Example: An order from a local official imposing a </a:t>
                      </a:r>
                      <a:r>
                        <a:rPr lang="en-US" sz="1800" kern="1200" dirty="0">
                          <a:solidFill>
                            <a:srgbClr val="008000"/>
                          </a:solidFill>
                          <a:effectLst/>
                          <a:latin typeface="+mn-lt"/>
                          <a:ea typeface="+mn-ea"/>
                          <a:cs typeface="+mn-cs"/>
                        </a:rPr>
                        <a:t>curfew on residents </a:t>
                      </a:r>
                      <a:r>
                        <a:rPr lang="en-US" sz="1800" kern="1200" dirty="0">
                          <a:solidFill>
                            <a:schemeClr val="dk1"/>
                          </a:solidFill>
                          <a:effectLst/>
                          <a:latin typeface="+mn-lt"/>
                          <a:ea typeface="+mn-ea"/>
                          <a:cs typeface="+mn-cs"/>
                        </a:rPr>
                        <a:t>that </a:t>
                      </a:r>
                      <a:r>
                        <a:rPr lang="en-US" sz="1800" kern="1200" dirty="0">
                          <a:solidFill>
                            <a:srgbClr val="008000"/>
                          </a:solidFill>
                          <a:effectLst/>
                          <a:latin typeface="+mn-lt"/>
                          <a:ea typeface="+mn-ea"/>
                          <a:cs typeface="+mn-cs"/>
                        </a:rPr>
                        <a:t>impacts</a:t>
                      </a:r>
                      <a:r>
                        <a:rPr lang="en-US" sz="1800" kern="1200" dirty="0">
                          <a:solidFill>
                            <a:schemeClr val="dk1"/>
                          </a:solidFill>
                          <a:effectLst/>
                          <a:latin typeface="+mn-lt"/>
                          <a:ea typeface="+mn-ea"/>
                          <a:cs typeface="+mn-cs"/>
                        </a:rPr>
                        <a:t> the </a:t>
                      </a:r>
                      <a:r>
                        <a:rPr lang="en-US" sz="1800" kern="1200" dirty="0">
                          <a:solidFill>
                            <a:srgbClr val="008000"/>
                          </a:solidFill>
                          <a:effectLst/>
                          <a:latin typeface="+mn-lt"/>
                          <a:ea typeface="+mn-ea"/>
                          <a:cs typeface="+mn-cs"/>
                        </a:rPr>
                        <a:t>operating hours </a:t>
                      </a:r>
                      <a:r>
                        <a:rPr lang="en-US" sz="1800" kern="1200" dirty="0">
                          <a:solidFill>
                            <a:schemeClr val="dk1"/>
                          </a:solidFill>
                          <a:effectLst/>
                          <a:latin typeface="+mn-lt"/>
                          <a:ea typeface="+mn-ea"/>
                          <a:cs typeface="+mn-cs"/>
                        </a:rPr>
                        <a:t>of a trade or business</a:t>
                      </a:r>
                      <a:r>
                        <a:rPr lang="en-US" sz="1800" kern="1200" dirty="0">
                          <a:solidFill>
                            <a:srgbClr val="008000"/>
                          </a:solidFill>
                          <a:effectLst/>
                          <a:latin typeface="+mn-lt"/>
                          <a:ea typeface="+mn-ea"/>
                          <a:cs typeface="+mn-cs"/>
                        </a:rPr>
                        <a:t> for a specified period  </a:t>
                      </a:r>
                      <a:r>
                        <a:rPr lang="en-US" sz="1600" baseline="0" dirty="0"/>
                        <a:t>(Notice 2021-20 QA 10)</a:t>
                      </a:r>
                      <a:r>
                        <a:rPr lang="en-US" sz="1600" dirty="0">
                          <a:effectLst/>
                        </a:rPr>
                        <a:t>   </a:t>
                      </a:r>
                      <a:endParaRPr lang="en-US" sz="1600" kern="1200" dirty="0">
                        <a:solidFill>
                          <a:schemeClr val="dk1"/>
                        </a:solidFill>
                        <a:effectLst/>
                        <a:latin typeface="+mn-lt"/>
                        <a:ea typeface="+mn-ea"/>
                        <a:cs typeface="+mn-c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Same as 2020</a:t>
                      </a:r>
                    </a:p>
                    <a:p>
                      <a:pPr algn="ctr"/>
                      <a:endParaRPr lang="en-US"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606778" y="5475106"/>
            <a:ext cx="8045930" cy="646331"/>
          </a:xfrm>
          <a:prstGeom prst="rect">
            <a:avLst/>
          </a:prstGeom>
          <a:noFill/>
        </p:spPr>
        <p:txBody>
          <a:bodyPr wrap="none" rtlCol="0">
            <a:spAutoFit/>
          </a:bodyPr>
          <a:lstStyle/>
          <a:p>
            <a:r>
              <a:rPr lang="en-US" dirty="0">
                <a:solidFill>
                  <a:srgbClr val="FF0000"/>
                </a:solidFill>
              </a:rPr>
              <a:t>The distinction: Residents ordered under a curfew to stay home certain hours – This</a:t>
            </a:r>
          </a:p>
          <a:p>
            <a:r>
              <a:rPr lang="en-US" dirty="0">
                <a:solidFill>
                  <a:srgbClr val="FF0000"/>
                </a:solidFill>
              </a:rPr>
              <a:t>impacted specific operating hours of the business – Result: Partial suspension</a:t>
            </a:r>
            <a:endParaRPr lang="en-US" dirty="0"/>
          </a:p>
        </p:txBody>
      </p:sp>
      <p:sp>
        <p:nvSpPr>
          <p:cNvPr id="4" name="Slide Number Placeholder 3">
            <a:extLst>
              <a:ext uri="{FF2B5EF4-FFF2-40B4-BE49-F238E27FC236}">
                <a16:creationId xmlns:a16="http://schemas.microsoft.com/office/drawing/2014/main" id="{10350063-D565-C341-9B81-3414D7D2A4B7}"/>
              </a:ext>
            </a:extLst>
          </p:cNvPr>
          <p:cNvSpPr>
            <a:spLocks noGrp="1"/>
          </p:cNvSpPr>
          <p:nvPr>
            <p:ph type="sldNum" sz="quarter" idx="12"/>
          </p:nvPr>
        </p:nvSpPr>
        <p:spPr/>
        <p:txBody>
          <a:bodyPr/>
          <a:lstStyle/>
          <a:p>
            <a:fld id="{54AAE21D-1E9D-1047-BD42-883DA1A9BFEE}" type="slidenum">
              <a:rPr lang="en-US" smtClean="0"/>
              <a:t>194</a:t>
            </a:fld>
            <a:endParaRPr lang="en-US"/>
          </a:p>
        </p:txBody>
      </p:sp>
      <p:pic>
        <p:nvPicPr>
          <p:cNvPr id="6" name="Picture 5">
            <a:extLst>
              <a:ext uri="{FF2B5EF4-FFF2-40B4-BE49-F238E27FC236}">
                <a16:creationId xmlns:a16="http://schemas.microsoft.com/office/drawing/2014/main" id="{847273CA-068F-AD40-CB20-5826C9109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77785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9"/>
            <a:ext cx="8229600" cy="1143000"/>
          </a:xfrm>
        </p:spPr>
        <p:txBody>
          <a:bodyPr>
            <a:normAutofit/>
          </a:bodyPr>
          <a:lstStyle/>
          <a:p>
            <a:r>
              <a:rPr lang="en-US" sz="3200" dirty="0"/>
              <a:t>Government Orders</a:t>
            </a:r>
            <a:br>
              <a:rPr lang="en-US" sz="3200" dirty="0"/>
            </a:br>
            <a:r>
              <a:rPr lang="en-US" sz="3200" dirty="0"/>
              <a:t>Example: Partial Suspension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18780819"/>
              </p:ext>
            </p:extLst>
          </p:nvPr>
        </p:nvGraphicFramePr>
        <p:xfrm>
          <a:off x="457200" y="1402646"/>
          <a:ext cx="8229600" cy="3901440"/>
        </p:xfrm>
        <a:graphic>
          <a:graphicData uri="http://schemas.openxmlformats.org/drawingml/2006/table">
            <a:tbl>
              <a:tblPr firstRow="1" bandRow="1">
                <a:tableStyleId>{5C22544A-7EE6-4342-B048-85BDC9FD1C3A}</a:tableStyleId>
              </a:tblPr>
              <a:tblGrid>
                <a:gridCol w="1236133">
                  <a:extLst>
                    <a:ext uri="{9D8B030D-6E8A-4147-A177-3AD203B41FA5}">
                      <a16:colId xmlns:a16="http://schemas.microsoft.com/office/drawing/2014/main" val="20000"/>
                    </a:ext>
                  </a:extLst>
                </a:gridCol>
                <a:gridCol w="4499429">
                  <a:extLst>
                    <a:ext uri="{9D8B030D-6E8A-4147-A177-3AD203B41FA5}">
                      <a16:colId xmlns:a16="http://schemas.microsoft.com/office/drawing/2014/main" val="20001"/>
                    </a:ext>
                  </a:extLst>
                </a:gridCol>
                <a:gridCol w="2494038">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 </a:t>
                      </a:r>
                      <a:r>
                        <a:rPr lang="en-US" baseline="0" dirty="0"/>
                        <a:t>P</a:t>
                      </a:r>
                      <a:r>
                        <a:rPr lang="en-US" dirty="0"/>
                        <a:t>artial Suspension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Orders, proclamations, or decrees from fed, state or local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enable</a:t>
                      </a:r>
                      <a:r>
                        <a:rPr lang="en-US" sz="1800" kern="1200" baseline="0" dirty="0">
                          <a:solidFill>
                            <a:schemeClr val="dk1"/>
                          </a:solidFill>
                          <a:effectLst/>
                          <a:latin typeface="+mn-lt"/>
                          <a:ea typeface="+mn-ea"/>
                          <a:cs typeface="+mn-cs"/>
                        </a:rPr>
                        <a:t> ERC </a:t>
                      </a:r>
                      <a:r>
                        <a:rPr lang="en-US" sz="1800" kern="1200" dirty="0">
                          <a:solidFill>
                            <a:schemeClr val="dk1"/>
                          </a:solidFill>
                          <a:effectLst/>
                          <a:latin typeface="+mn-lt"/>
                          <a:ea typeface="+mn-ea"/>
                          <a:cs typeface="+mn-cs"/>
                        </a:rPr>
                        <a:t>only if they limit “commerce, travel, or group meetings (for commercial, social, religious, or other purposes) </a:t>
                      </a:r>
                      <a:r>
                        <a:rPr lang="en-US" sz="1800" kern="1200" dirty="0">
                          <a:solidFill>
                            <a:srgbClr val="FF0000"/>
                          </a:solidFill>
                          <a:effectLst/>
                          <a:latin typeface="+mn-lt"/>
                          <a:ea typeface="+mn-ea"/>
                          <a:cs typeface="+mn-cs"/>
                        </a:rPr>
                        <a:t>due to Covid-19</a:t>
                      </a:r>
                      <a:r>
                        <a:rPr lang="en-US" sz="1800" kern="1200" dirty="0">
                          <a:solidFill>
                            <a:schemeClr val="tx1"/>
                          </a:solidFill>
                          <a:effectLst/>
                          <a:latin typeface="+mn-lt"/>
                          <a:ea typeface="+mn-ea"/>
                          <a:cs typeface="+mn-cs"/>
                        </a:rPr>
                        <a:t>”</a:t>
                      </a:r>
                      <a:r>
                        <a:rPr lang="en-US" sz="1800" kern="1200" dirty="0">
                          <a:solidFill>
                            <a:srgbClr val="FF0000"/>
                          </a:solidFill>
                          <a:effectLst/>
                          <a:latin typeface="+mn-lt"/>
                          <a:ea typeface="+mn-ea"/>
                          <a:cs typeface="+mn-cs"/>
                        </a:rPr>
                        <a:t> </a:t>
                      </a:r>
                      <a:r>
                        <a:rPr lang="en-US" sz="1800" kern="1200" dirty="0">
                          <a:solidFill>
                            <a:schemeClr val="dk1"/>
                          </a:solidFill>
                          <a:effectLst/>
                          <a:latin typeface="+mn-lt"/>
                          <a:ea typeface="+mn-ea"/>
                          <a:cs typeface="+mn-cs"/>
                        </a:rPr>
                        <a:t>and relate to the suspension of an employer’s operation of its trade or business</a:t>
                      </a:r>
                      <a:r>
                        <a:rPr lang="en-US" sz="1600" baseline="0" dirty="0"/>
                        <a:t>  (Notice 2021-20 QA 10)</a:t>
                      </a:r>
                      <a:r>
                        <a:rPr lang="en-US" sz="1600" dirty="0">
                          <a:effectLst/>
                        </a:rPr>
                        <a:t> </a:t>
                      </a:r>
                      <a:endParaRPr lang="en-US" sz="1600" kern="1200" dirty="0">
                        <a:solidFill>
                          <a:schemeClr val="dk1"/>
                        </a:solidFill>
                        <a:effectLst/>
                        <a:latin typeface="+mn-lt"/>
                        <a:ea typeface="+mn-ea"/>
                        <a:cs typeface="+mn-cs"/>
                      </a:endParaRPr>
                    </a:p>
                  </a:txBody>
                  <a:tcPr/>
                </a:tc>
                <a:tc>
                  <a:txBody>
                    <a:bodyPr/>
                    <a:lstStyle/>
                    <a:p>
                      <a:pPr algn="ctr"/>
                      <a:r>
                        <a:rPr lang="en-US" dirty="0">
                          <a:solidFill>
                            <a:schemeClr val="tx1"/>
                          </a:solidFill>
                        </a:rPr>
                        <a:t>Same as 2020</a:t>
                      </a:r>
                    </a:p>
                  </a:txBody>
                  <a:tcPr/>
                </a:tc>
                <a:extLst>
                  <a:ext uri="{0D108BD9-81ED-4DB2-BD59-A6C34878D82A}">
                    <a16:rowId xmlns:a16="http://schemas.microsoft.com/office/drawing/2014/main" val="10007"/>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Restaurant is ordered by local health </a:t>
                      </a:r>
                      <a:r>
                        <a:rPr lang="en-US" sz="1800" kern="1200" dirty="0" err="1">
                          <a:solidFill>
                            <a:schemeClr val="dk1"/>
                          </a:solidFill>
                          <a:effectLst/>
                          <a:latin typeface="+mn-lt"/>
                          <a:ea typeface="+mn-ea"/>
                          <a:cs typeface="+mn-cs"/>
                        </a:rPr>
                        <a:t>deptmt</a:t>
                      </a:r>
                      <a:r>
                        <a:rPr lang="en-US" sz="1800" kern="1200" dirty="0">
                          <a:solidFill>
                            <a:schemeClr val="dk1"/>
                          </a:solidFill>
                          <a:effectLst/>
                          <a:latin typeface="+mn-lt"/>
                          <a:ea typeface="+mn-ea"/>
                          <a:cs typeface="+mn-cs"/>
                        </a:rPr>
                        <a:t> to close due to a health code violation. Since order unrelated to COVID-19, it’s not a </a:t>
                      </a:r>
                      <a:r>
                        <a:rPr lang="en-US" sz="1800" kern="1200" dirty="0" err="1">
                          <a:solidFill>
                            <a:schemeClr val="dk1"/>
                          </a:solidFill>
                          <a:effectLst/>
                          <a:latin typeface="+mn-lt"/>
                          <a:ea typeface="+mn-ea"/>
                          <a:cs typeface="+mn-cs"/>
                        </a:rPr>
                        <a:t>govt</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order for ERC</a:t>
                      </a:r>
                      <a:r>
                        <a:rPr lang="en-US" sz="1800" kern="1200" baseline="0" dirty="0">
                          <a:solidFill>
                            <a:schemeClr val="dk1"/>
                          </a:solidFill>
                          <a:effectLst/>
                          <a:latin typeface="+mn-lt"/>
                          <a:ea typeface="+mn-ea"/>
                          <a:cs typeface="+mn-cs"/>
                        </a:rPr>
                        <a:t>  </a:t>
                      </a:r>
                      <a:r>
                        <a:rPr lang="en-US" sz="1600" baseline="0" dirty="0"/>
                        <a:t>(Notice 2021-20 QA 10)</a:t>
                      </a:r>
                      <a:r>
                        <a:rPr lang="en-US" sz="1600" dirty="0">
                          <a:effectLst/>
                        </a:rPr>
                        <a:t> </a:t>
                      </a:r>
                      <a:endParaRPr lang="en-US" sz="1600" kern="1200" dirty="0">
                        <a:solidFill>
                          <a:schemeClr val="dk1"/>
                        </a:solidFill>
                        <a:effectLst/>
                        <a:latin typeface="+mn-lt"/>
                        <a:ea typeface="+mn-ea"/>
                        <a:cs typeface="+mn-c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Same as 2020</a:t>
                      </a:r>
                    </a:p>
                    <a:p>
                      <a:pPr algn="ctr"/>
                      <a:endParaRPr lang="en-US"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573131" y="5460995"/>
            <a:ext cx="8113669" cy="646331"/>
          </a:xfrm>
          <a:prstGeom prst="rect">
            <a:avLst/>
          </a:prstGeom>
          <a:noFill/>
        </p:spPr>
        <p:txBody>
          <a:bodyPr wrap="none" rtlCol="0">
            <a:spAutoFit/>
          </a:bodyPr>
          <a:lstStyle/>
          <a:p>
            <a:r>
              <a:rPr lang="en-US" dirty="0">
                <a:solidFill>
                  <a:srgbClr val="FF0000"/>
                </a:solidFill>
              </a:rPr>
              <a:t>The distinction: If </a:t>
            </a:r>
            <a:r>
              <a:rPr lang="en-US" dirty="0" err="1">
                <a:solidFill>
                  <a:srgbClr val="FF0000"/>
                </a:solidFill>
              </a:rPr>
              <a:t>govt</a:t>
            </a:r>
            <a:r>
              <a:rPr lang="en-US" dirty="0">
                <a:solidFill>
                  <a:srgbClr val="FF0000"/>
                </a:solidFill>
              </a:rPr>
              <a:t> order not due to Covid-19, then not a </a:t>
            </a:r>
            <a:r>
              <a:rPr lang="en-US" dirty="0" err="1">
                <a:solidFill>
                  <a:srgbClr val="FF0000"/>
                </a:solidFill>
              </a:rPr>
              <a:t>govt</a:t>
            </a:r>
            <a:r>
              <a:rPr lang="en-US" dirty="0">
                <a:solidFill>
                  <a:srgbClr val="FF0000"/>
                </a:solidFill>
              </a:rPr>
              <a:t> order for purposes</a:t>
            </a:r>
          </a:p>
          <a:p>
            <a:r>
              <a:rPr lang="en-US" dirty="0">
                <a:solidFill>
                  <a:srgbClr val="FF0000"/>
                </a:solidFill>
              </a:rPr>
              <a:t>of ERC – Result: No partial suspension  </a:t>
            </a:r>
            <a:endParaRPr lang="en-US" dirty="0"/>
          </a:p>
        </p:txBody>
      </p:sp>
      <p:sp>
        <p:nvSpPr>
          <p:cNvPr id="4" name="Slide Number Placeholder 3">
            <a:extLst>
              <a:ext uri="{FF2B5EF4-FFF2-40B4-BE49-F238E27FC236}">
                <a16:creationId xmlns:a16="http://schemas.microsoft.com/office/drawing/2014/main" id="{470135AA-B6F8-8C4F-B5A2-7C03521F56A3}"/>
              </a:ext>
            </a:extLst>
          </p:cNvPr>
          <p:cNvSpPr>
            <a:spLocks noGrp="1"/>
          </p:cNvSpPr>
          <p:nvPr>
            <p:ph type="sldNum" sz="quarter" idx="12"/>
          </p:nvPr>
        </p:nvSpPr>
        <p:spPr/>
        <p:txBody>
          <a:bodyPr/>
          <a:lstStyle/>
          <a:p>
            <a:fld id="{54AAE21D-1E9D-1047-BD42-883DA1A9BFEE}" type="slidenum">
              <a:rPr lang="en-US" smtClean="0"/>
              <a:t>195</a:t>
            </a:fld>
            <a:endParaRPr lang="en-US"/>
          </a:p>
        </p:txBody>
      </p:sp>
      <p:pic>
        <p:nvPicPr>
          <p:cNvPr id="6" name="Picture 5">
            <a:extLst>
              <a:ext uri="{FF2B5EF4-FFF2-40B4-BE49-F238E27FC236}">
                <a16:creationId xmlns:a16="http://schemas.microsoft.com/office/drawing/2014/main" id="{4CB09697-8A75-7E4D-7DC6-1F5CC3809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053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Government Orders</a:t>
            </a:r>
            <a:br>
              <a:rPr lang="en-US" sz="3200" dirty="0"/>
            </a:br>
            <a:r>
              <a:rPr lang="en-US" sz="3200" dirty="0"/>
              <a:t>Teleworking</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06709512"/>
              </p:ext>
            </p:extLst>
          </p:nvPr>
        </p:nvGraphicFramePr>
        <p:xfrm>
          <a:off x="457200" y="1745340"/>
          <a:ext cx="8229600" cy="2164080"/>
        </p:xfrm>
        <a:graphic>
          <a:graphicData uri="http://schemas.openxmlformats.org/drawingml/2006/table">
            <a:tbl>
              <a:tblPr firstRow="1" bandRow="1">
                <a:tableStyleId>{5C22544A-7EE6-4342-B048-85BDC9FD1C3A}</a:tableStyleId>
              </a:tblPr>
              <a:tblGrid>
                <a:gridCol w="1296610">
                  <a:extLst>
                    <a:ext uri="{9D8B030D-6E8A-4147-A177-3AD203B41FA5}">
                      <a16:colId xmlns:a16="http://schemas.microsoft.com/office/drawing/2014/main" val="20000"/>
                    </a:ext>
                  </a:extLst>
                </a:gridCol>
                <a:gridCol w="4463142">
                  <a:extLst>
                    <a:ext uri="{9D8B030D-6E8A-4147-A177-3AD203B41FA5}">
                      <a16:colId xmlns:a16="http://schemas.microsoft.com/office/drawing/2014/main" val="20001"/>
                    </a:ext>
                  </a:extLst>
                </a:gridCol>
                <a:gridCol w="2469848">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 Partial suspension</a:t>
                      </a:r>
                    </a:p>
                  </a:txBody>
                  <a:tcPr/>
                </a:tc>
                <a:tc>
                  <a:txBody>
                    <a:bodyPr/>
                    <a:lstStyle/>
                    <a:p>
                      <a:pPr algn="ctr"/>
                      <a:r>
                        <a:rPr lang="en-US" sz="1800" kern="1200" dirty="0">
                          <a:solidFill>
                            <a:schemeClr val="dk1"/>
                          </a:solidFill>
                          <a:effectLst/>
                          <a:latin typeface="+mn-lt"/>
                          <a:ea typeface="+mn-ea"/>
                          <a:cs typeface="+mn-cs"/>
                        </a:rPr>
                        <a:t>If workplace closed by a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order, but able to continue operations comparable to operations prior to the closure by requiring  employees to </a:t>
                      </a:r>
                      <a:r>
                        <a:rPr lang="en-US" sz="1800" kern="1200" dirty="0">
                          <a:solidFill>
                            <a:srgbClr val="FF0000"/>
                          </a:solidFill>
                          <a:effectLst/>
                          <a:latin typeface="+mn-lt"/>
                          <a:ea typeface="+mn-ea"/>
                          <a:cs typeface="+mn-cs"/>
                        </a:rPr>
                        <a:t>telework</a:t>
                      </a:r>
                      <a:r>
                        <a:rPr lang="en-US" sz="1800" kern="1200" dirty="0">
                          <a:solidFill>
                            <a:schemeClr val="dk1"/>
                          </a:solidFill>
                          <a:effectLst/>
                          <a:latin typeface="+mn-lt"/>
                          <a:ea typeface="+mn-ea"/>
                          <a:cs typeface="+mn-cs"/>
                        </a:rPr>
                        <a:t>, operations not fully or partially suspended  </a:t>
                      </a:r>
                      <a:r>
                        <a:rPr lang="en-US" sz="1600" baseline="0" dirty="0"/>
                        <a:t>(</a:t>
                      </a:r>
                      <a:r>
                        <a:rPr lang="en-US" sz="1600" dirty="0"/>
                        <a:t>Notice 2021-20, QA 16)</a:t>
                      </a:r>
                      <a:endParaRPr lang="en-US" sz="1600" kern="1200" dirty="0">
                        <a:solidFill>
                          <a:schemeClr val="dk1"/>
                        </a:solidFill>
                        <a:effectLst/>
                        <a:latin typeface="+mn-lt"/>
                        <a:ea typeface="+mn-ea"/>
                        <a:cs typeface="+mn-cs"/>
                      </a:endParaRPr>
                    </a:p>
                  </a:txBody>
                  <a:tcPr/>
                </a:tc>
                <a:tc>
                  <a:txBody>
                    <a:bodyPr/>
                    <a:lstStyle/>
                    <a:p>
                      <a:pPr algn="ctr"/>
                      <a:r>
                        <a:rPr lang="en-US" dirty="0">
                          <a:solidFill>
                            <a:schemeClr val="tx1"/>
                          </a:solidFill>
                        </a:rPr>
                        <a:t>Same as 2020</a:t>
                      </a:r>
                    </a:p>
                  </a:txBody>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A50497B8-1035-AB4B-BC61-194CE076C570}"/>
              </a:ext>
            </a:extLst>
          </p:cNvPr>
          <p:cNvSpPr>
            <a:spLocks noGrp="1"/>
          </p:cNvSpPr>
          <p:nvPr>
            <p:ph type="sldNum" sz="quarter" idx="12"/>
          </p:nvPr>
        </p:nvSpPr>
        <p:spPr/>
        <p:txBody>
          <a:bodyPr/>
          <a:lstStyle/>
          <a:p>
            <a:fld id="{54AAE21D-1E9D-1047-BD42-883DA1A9BFEE}" type="slidenum">
              <a:rPr lang="en-US" smtClean="0"/>
              <a:t>196</a:t>
            </a:fld>
            <a:endParaRPr lang="en-US"/>
          </a:p>
        </p:txBody>
      </p:sp>
      <p:pic>
        <p:nvPicPr>
          <p:cNvPr id="4" name="Picture 3">
            <a:extLst>
              <a:ext uri="{FF2B5EF4-FFF2-40B4-BE49-F238E27FC236}">
                <a16:creationId xmlns:a16="http://schemas.microsoft.com/office/drawing/2014/main" id="{8350DC78-7D80-9996-75AE-57C80E351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24091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Telework – Notice 2021-20 </a:t>
            </a:r>
            <a:r>
              <a:rPr lang="en-US" sz="2800" dirty="0"/>
              <a:t>(QA 16)</a:t>
            </a:r>
            <a:r>
              <a:rPr lang="en-US" sz="3200" dirty="0"/>
              <a:t> </a:t>
            </a:r>
            <a:br>
              <a:rPr lang="en-US" sz="3200" dirty="0"/>
            </a:br>
            <a:r>
              <a:rPr lang="en-US" sz="3200" dirty="0"/>
              <a:t>Able to Continue Comparable Operations? </a:t>
            </a:r>
          </a:p>
        </p:txBody>
      </p:sp>
      <p:sp>
        <p:nvSpPr>
          <p:cNvPr id="3" name="Content Placeholder 2"/>
          <p:cNvSpPr>
            <a:spLocks noGrp="1"/>
          </p:cNvSpPr>
          <p:nvPr>
            <p:ph idx="1"/>
          </p:nvPr>
        </p:nvSpPr>
        <p:spPr/>
        <p:txBody>
          <a:bodyPr>
            <a:normAutofit fontScale="92500"/>
          </a:bodyPr>
          <a:lstStyle/>
          <a:p>
            <a:pPr marL="457200" indent="-457200">
              <a:buAutoNum type="arabicPeriod"/>
            </a:pPr>
            <a:r>
              <a:rPr lang="en-US" sz="2400" dirty="0"/>
              <a:t>Employer’s telework capabilities (adequate support (IT and otherwise)) so operations can continue from another location </a:t>
            </a:r>
          </a:p>
          <a:p>
            <a:pPr marL="457200" indent="-457200">
              <a:buAutoNum type="arabicPeriod"/>
            </a:pPr>
            <a:r>
              <a:rPr lang="en-US" sz="2400" dirty="0"/>
              <a:t>Portability of employees’ work </a:t>
            </a:r>
          </a:p>
          <a:p>
            <a:pPr marL="457200" indent="-457200">
              <a:buAutoNum type="arabicPeriod"/>
            </a:pPr>
            <a:r>
              <a:rPr lang="en-US" sz="2400" dirty="0"/>
              <a:t>Need for presence in employee’s physical work space (critical and necessary, beneficial but not necessary or merely convenient) </a:t>
            </a:r>
          </a:p>
          <a:p>
            <a:pPr marL="457200" indent="-457200">
              <a:buAutoNum type="arabicPeriod"/>
            </a:pPr>
            <a:r>
              <a:rPr lang="en-US" sz="2400" dirty="0"/>
              <a:t>Transitioning to telework operations – Some adjustment period  expected - Generally, operations not partially suspended then –   However, if significant delay (e.g., beyond 2 weeks) in converting to comparable telework (e.g., implementing telework policies or providing employees w/ equipment to telework), then may be deemed a partial suspension during transition </a:t>
            </a:r>
          </a:p>
          <a:p>
            <a:pPr marL="457200" indent="-457200">
              <a:buAutoNum type="arabicPeriod"/>
            </a:pPr>
            <a:r>
              <a:rPr lang="en-US" sz="2400" dirty="0"/>
              <a:t>Additional factors considered if relevant</a:t>
            </a:r>
          </a:p>
          <a:p>
            <a:endParaRPr lang="en-US" sz="2400" dirty="0"/>
          </a:p>
        </p:txBody>
      </p:sp>
      <p:sp>
        <p:nvSpPr>
          <p:cNvPr id="7" name="Slide Number Placeholder 6">
            <a:extLst>
              <a:ext uri="{FF2B5EF4-FFF2-40B4-BE49-F238E27FC236}">
                <a16:creationId xmlns:a16="http://schemas.microsoft.com/office/drawing/2014/main" id="{CB8BCEA4-3CF7-B243-A751-B34DFCC68793}"/>
              </a:ext>
            </a:extLst>
          </p:cNvPr>
          <p:cNvSpPr>
            <a:spLocks noGrp="1"/>
          </p:cNvSpPr>
          <p:nvPr>
            <p:ph type="sldNum" sz="quarter" idx="12"/>
          </p:nvPr>
        </p:nvSpPr>
        <p:spPr/>
        <p:txBody>
          <a:bodyPr/>
          <a:lstStyle/>
          <a:p>
            <a:fld id="{54AAE21D-1E9D-1047-BD42-883DA1A9BFEE}" type="slidenum">
              <a:rPr lang="en-US" smtClean="0"/>
              <a:t>197</a:t>
            </a:fld>
            <a:endParaRPr lang="en-US"/>
          </a:p>
        </p:txBody>
      </p:sp>
      <p:pic>
        <p:nvPicPr>
          <p:cNvPr id="4" name="Picture 3">
            <a:extLst>
              <a:ext uri="{FF2B5EF4-FFF2-40B4-BE49-F238E27FC236}">
                <a16:creationId xmlns:a16="http://schemas.microsoft.com/office/drawing/2014/main" id="{DDA4F644-A087-CB52-24A5-D406C58BB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584360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Government Orders</a:t>
            </a:r>
            <a:br>
              <a:rPr lang="en-US" sz="3200" dirty="0"/>
            </a:br>
            <a:r>
              <a:rPr lang="en-US" sz="3200" dirty="0"/>
              <a:t>Example: Teleworking Aces Out Suspension </a:t>
            </a:r>
          </a:p>
        </p:txBody>
      </p:sp>
      <p:sp>
        <p:nvSpPr>
          <p:cNvPr id="3" name="Content Placeholder 2"/>
          <p:cNvSpPr>
            <a:spLocks noGrp="1"/>
          </p:cNvSpPr>
          <p:nvPr>
            <p:ph idx="1"/>
          </p:nvPr>
        </p:nvSpPr>
        <p:spPr/>
        <p:txBody>
          <a:bodyPr>
            <a:normAutofit/>
          </a:bodyPr>
          <a:lstStyle/>
          <a:p>
            <a:pPr marL="457200" indent="-457200">
              <a:buFont typeface="Arial"/>
              <a:buAutoNum type="arabicPeriod"/>
            </a:pPr>
            <a:r>
              <a:rPr lang="en-US" sz="2400" dirty="0"/>
              <a:t>Example 1:</a:t>
            </a:r>
            <a:r>
              <a:rPr lang="en-US" sz="2400" b="1" dirty="0"/>
              <a:t> </a:t>
            </a:r>
            <a:r>
              <a:rPr lang="en-US" sz="2400" dirty="0"/>
              <a:t>Software development company (not essential) maintains an office in a city where the mayor has ordered that only essential businesses may operate  </a:t>
            </a:r>
            <a:r>
              <a:rPr lang="en-US" sz="2000" dirty="0"/>
              <a:t>(IRS Notice 2021-20, QA 15, Ex. 1)</a:t>
            </a:r>
          </a:p>
          <a:p>
            <a:pPr marL="457200" indent="-457200">
              <a:buAutoNum type="alphaLcPeriod"/>
            </a:pPr>
            <a:r>
              <a:rPr lang="en-US" sz="2000" dirty="0"/>
              <a:t>Prior to the governmental order, all employees at the company teleworked once or twice per week, and business meetings were held at various locations</a:t>
            </a:r>
          </a:p>
          <a:p>
            <a:pPr marL="457200" indent="-457200">
              <a:buAutoNum type="alphaLcPeriod"/>
            </a:pPr>
            <a:r>
              <a:rPr lang="en-US" sz="2000" dirty="0"/>
              <a:t>Following the governmental order, the company ordered mandatory telework for all employees and limited client meetings to telephone or video conferences</a:t>
            </a:r>
          </a:p>
          <a:p>
            <a:pPr marL="457200" indent="-457200">
              <a:buAutoNum type="alphaLcPeriod"/>
            </a:pPr>
            <a:r>
              <a:rPr lang="en-US" sz="2000" dirty="0">
                <a:solidFill>
                  <a:srgbClr val="0000FF"/>
                </a:solidFill>
              </a:rPr>
              <a:t>Business operations NOT fully or partially suspended by </a:t>
            </a:r>
            <a:r>
              <a:rPr lang="en-US" sz="2000" dirty="0" err="1">
                <a:solidFill>
                  <a:srgbClr val="0000FF"/>
                </a:solidFill>
              </a:rPr>
              <a:t>govt</a:t>
            </a:r>
            <a:r>
              <a:rPr lang="en-US" sz="2000" dirty="0">
                <a:solidFill>
                  <a:srgbClr val="0000FF"/>
                </a:solidFill>
              </a:rPr>
              <a:t> order because operations may continue in a comparable manner </a:t>
            </a:r>
          </a:p>
          <a:p>
            <a:pPr marL="457200" indent="-457200">
              <a:buAutoNum type="arabicPeriod" startAt="2"/>
            </a:pPr>
            <a:r>
              <a:rPr lang="en-US" sz="2000" dirty="0">
                <a:solidFill>
                  <a:srgbClr val="008000"/>
                </a:solidFill>
              </a:rPr>
              <a:t>Won’t work for some physical therapy (Ex. 2) or research lab (Ex. 3)</a:t>
            </a:r>
          </a:p>
        </p:txBody>
      </p:sp>
      <p:sp>
        <p:nvSpPr>
          <p:cNvPr id="7" name="Slide Number Placeholder 6">
            <a:extLst>
              <a:ext uri="{FF2B5EF4-FFF2-40B4-BE49-F238E27FC236}">
                <a16:creationId xmlns:a16="http://schemas.microsoft.com/office/drawing/2014/main" id="{01D39592-3DFA-DF4C-AA95-23DA1611CEC4}"/>
              </a:ext>
            </a:extLst>
          </p:cNvPr>
          <p:cNvSpPr>
            <a:spLocks noGrp="1"/>
          </p:cNvSpPr>
          <p:nvPr>
            <p:ph type="sldNum" sz="quarter" idx="12"/>
          </p:nvPr>
        </p:nvSpPr>
        <p:spPr/>
        <p:txBody>
          <a:bodyPr/>
          <a:lstStyle/>
          <a:p>
            <a:fld id="{54AAE21D-1E9D-1047-BD42-883DA1A9BFEE}" type="slidenum">
              <a:rPr lang="en-US" smtClean="0"/>
              <a:t>198</a:t>
            </a:fld>
            <a:endParaRPr lang="en-US"/>
          </a:p>
        </p:txBody>
      </p:sp>
      <p:pic>
        <p:nvPicPr>
          <p:cNvPr id="4" name="Picture 3">
            <a:extLst>
              <a:ext uri="{FF2B5EF4-FFF2-40B4-BE49-F238E27FC236}">
                <a16:creationId xmlns:a16="http://schemas.microsoft.com/office/drawing/2014/main" id="{8EE574CC-8C5E-1B23-2AA6-10EFE3AE0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3622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Government Orders</a:t>
            </a:r>
            <a:br>
              <a:rPr lang="en-US" sz="3200" dirty="0"/>
            </a:br>
            <a:r>
              <a:rPr lang="en-US" sz="3200" dirty="0"/>
              <a:t>Partial Suspension if More Than Nominal Effect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50461397"/>
              </p:ext>
            </p:extLst>
          </p:nvPr>
        </p:nvGraphicFramePr>
        <p:xfrm>
          <a:off x="457200" y="1600200"/>
          <a:ext cx="8229600" cy="4419600"/>
        </p:xfrm>
        <a:graphic>
          <a:graphicData uri="http://schemas.openxmlformats.org/drawingml/2006/table">
            <a:tbl>
              <a:tblPr firstRow="1" bandRow="1">
                <a:tableStyleId>{5C22544A-7EE6-4342-B048-85BDC9FD1C3A}</a:tableStyleId>
              </a:tblPr>
              <a:tblGrid>
                <a:gridCol w="1296610">
                  <a:extLst>
                    <a:ext uri="{9D8B030D-6E8A-4147-A177-3AD203B41FA5}">
                      <a16:colId xmlns:a16="http://schemas.microsoft.com/office/drawing/2014/main" val="20000"/>
                    </a:ext>
                  </a:extLst>
                </a:gridCol>
                <a:gridCol w="4463142">
                  <a:extLst>
                    <a:ext uri="{9D8B030D-6E8A-4147-A177-3AD203B41FA5}">
                      <a16:colId xmlns:a16="http://schemas.microsoft.com/office/drawing/2014/main" val="20001"/>
                    </a:ext>
                  </a:extLst>
                </a:gridCol>
                <a:gridCol w="2469848">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 Partial suspension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If </a:t>
                      </a:r>
                      <a:r>
                        <a:rPr lang="en-US" sz="1800" kern="1200" dirty="0">
                          <a:solidFill>
                            <a:srgbClr val="0000FF"/>
                          </a:solidFill>
                          <a:effectLst/>
                          <a:latin typeface="+mn-lt"/>
                          <a:ea typeface="+mn-ea"/>
                          <a:cs typeface="+mn-cs"/>
                        </a:rPr>
                        <a:t>workplace closed </a:t>
                      </a:r>
                      <a:r>
                        <a:rPr lang="en-US" sz="1800" kern="1200" dirty="0">
                          <a:solidFill>
                            <a:schemeClr val="dk1"/>
                          </a:solidFill>
                          <a:effectLst/>
                          <a:latin typeface="+mn-lt"/>
                          <a:ea typeface="+mn-ea"/>
                          <a:cs typeface="+mn-cs"/>
                        </a:rPr>
                        <a:t>by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order for </a:t>
                      </a:r>
                      <a:r>
                        <a:rPr lang="en-US" sz="1800" kern="1200" dirty="0">
                          <a:solidFill>
                            <a:srgbClr val="0000FF"/>
                          </a:solidFill>
                          <a:effectLst/>
                          <a:latin typeface="+mn-lt"/>
                          <a:ea typeface="+mn-ea"/>
                          <a:cs typeface="+mn-cs"/>
                        </a:rPr>
                        <a:t>some purposes</a:t>
                      </a:r>
                      <a:r>
                        <a:rPr lang="en-US" sz="1800" kern="1200" dirty="0">
                          <a:solidFill>
                            <a:schemeClr val="dk1"/>
                          </a:solidFill>
                          <a:effectLst/>
                          <a:latin typeface="+mn-lt"/>
                          <a:ea typeface="+mn-ea"/>
                          <a:cs typeface="+mn-cs"/>
                        </a:rPr>
                        <a:t>, but</a:t>
                      </a:r>
                      <a:r>
                        <a:rPr lang="en-US" sz="1800" kern="1200" baseline="0" dirty="0">
                          <a:solidFill>
                            <a:schemeClr val="dk1"/>
                          </a:solidFill>
                          <a:effectLst/>
                          <a:latin typeface="+mn-lt"/>
                          <a:ea typeface="+mn-ea"/>
                          <a:cs typeface="+mn-cs"/>
                        </a:rPr>
                        <a:t> </a:t>
                      </a:r>
                      <a:r>
                        <a:rPr lang="en-US" sz="1800" kern="1200" dirty="0">
                          <a:solidFill>
                            <a:srgbClr val="008000"/>
                          </a:solidFill>
                          <a:effectLst/>
                          <a:latin typeface="+mn-lt"/>
                          <a:ea typeface="+mn-ea"/>
                          <a:cs typeface="+mn-cs"/>
                        </a:rPr>
                        <a:t>open for other purposes </a:t>
                      </a:r>
                      <a:r>
                        <a:rPr lang="en-US" sz="1800" kern="1200" dirty="0">
                          <a:solidFill>
                            <a:schemeClr val="dk1"/>
                          </a:solidFill>
                          <a:effectLst/>
                          <a:latin typeface="+mn-lt"/>
                          <a:ea typeface="+mn-ea"/>
                          <a:cs typeface="+mn-cs"/>
                        </a:rPr>
                        <a:t>(or employer able to continue some operations remotely), then </a:t>
                      </a:r>
                      <a:r>
                        <a:rPr lang="en-US" sz="1800" kern="1200" dirty="0">
                          <a:solidFill>
                            <a:srgbClr val="008000"/>
                          </a:solidFill>
                          <a:effectLst/>
                          <a:latin typeface="+mn-lt"/>
                          <a:ea typeface="+mn-ea"/>
                          <a:cs typeface="+mn-cs"/>
                        </a:rPr>
                        <a:t>partially suspended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a:t>(</a:t>
                      </a:r>
                      <a:r>
                        <a:rPr lang="en-US" sz="1600" dirty="0"/>
                        <a:t>Notice 2021-20, QA 11, 17,</a:t>
                      </a:r>
                      <a:r>
                        <a:rPr lang="en-US" sz="1600" baseline="0" dirty="0"/>
                        <a:t> Ex. 1-6)</a:t>
                      </a:r>
                      <a:r>
                        <a:rPr lang="en-US" sz="1600" dirty="0">
                          <a:effectLst/>
                        </a:rPr>
                        <a:t> </a:t>
                      </a:r>
                      <a:r>
                        <a:rPr lang="en-US" sz="1800" kern="1200" dirty="0">
                          <a:solidFill>
                            <a:schemeClr val="dk1"/>
                          </a:solidFill>
                          <a:effectLst/>
                          <a:latin typeface="+mn-lt"/>
                          <a:ea typeface="+mn-ea"/>
                          <a:cs typeface="+mn-cs"/>
                        </a:rPr>
                        <a:t> </a:t>
                      </a:r>
                    </a:p>
                  </a:txBody>
                  <a:tcPr/>
                </a:tc>
                <a:tc>
                  <a:txBody>
                    <a:bodyPr/>
                    <a:lstStyle/>
                    <a:p>
                      <a:pPr algn="ctr"/>
                      <a:r>
                        <a:rPr lang="en-US" dirty="0">
                          <a:solidFill>
                            <a:schemeClr val="tx1"/>
                          </a:solidFill>
                        </a:rPr>
                        <a:t>Same as 2020</a:t>
                      </a:r>
                    </a:p>
                  </a:txBody>
                  <a:tcPr/>
                </a:tc>
                <a:extLst>
                  <a:ext uri="{0D108BD9-81ED-4DB2-BD59-A6C34878D82A}">
                    <a16:rowId xmlns:a16="http://schemas.microsoft.com/office/drawing/2014/main" val="10007"/>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If all operations may continue, even if subject to modification (e.g., to satisfy distancing requirements), such modification not a partial suspension due to </a:t>
                      </a:r>
                      <a:r>
                        <a:rPr lang="en-US" sz="1800" kern="1200" dirty="0" err="1">
                          <a:solidFill>
                            <a:schemeClr val="dk1"/>
                          </a:solidFill>
                          <a:effectLst/>
                          <a:latin typeface="+mn-lt"/>
                          <a:ea typeface="+mn-ea"/>
                          <a:cs typeface="+mn-cs"/>
                        </a:rPr>
                        <a:t>govt</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order, unless modification has </a:t>
                      </a:r>
                      <a:r>
                        <a:rPr lang="en-US" sz="1800" kern="1200" dirty="0">
                          <a:solidFill>
                            <a:srgbClr val="FF0000"/>
                          </a:solidFill>
                          <a:effectLst/>
                          <a:latin typeface="+mn-lt"/>
                          <a:ea typeface="+mn-ea"/>
                          <a:cs typeface="+mn-cs"/>
                        </a:rPr>
                        <a:t>more than </a:t>
                      </a:r>
                      <a:r>
                        <a:rPr lang="en-US" sz="1800" kern="1200" dirty="0">
                          <a:solidFill>
                            <a:schemeClr val="dk1"/>
                          </a:solidFill>
                          <a:effectLst/>
                          <a:latin typeface="+mn-lt"/>
                          <a:ea typeface="+mn-ea"/>
                          <a:cs typeface="+mn-cs"/>
                        </a:rPr>
                        <a:t>a </a:t>
                      </a:r>
                      <a:r>
                        <a:rPr lang="en-US" sz="1800" kern="1200" dirty="0">
                          <a:solidFill>
                            <a:srgbClr val="FF0000"/>
                          </a:solidFill>
                          <a:effectLst/>
                          <a:latin typeface="+mn-lt"/>
                          <a:ea typeface="+mn-ea"/>
                          <a:cs typeface="+mn-cs"/>
                        </a:rPr>
                        <a:t>nominal effect </a:t>
                      </a:r>
                      <a:r>
                        <a:rPr lang="en-US" sz="1800" kern="1200" dirty="0">
                          <a:solidFill>
                            <a:schemeClr val="dk1"/>
                          </a:solidFill>
                          <a:effectLst/>
                          <a:latin typeface="+mn-lt"/>
                          <a:ea typeface="+mn-ea"/>
                          <a:cs typeface="+mn-cs"/>
                        </a:rPr>
                        <a:t>on business operations under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facts and circumstances</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a:t>(</a:t>
                      </a:r>
                      <a:r>
                        <a:rPr lang="en-US" sz="1600" dirty="0"/>
                        <a:t>Notice 2021-20, QA 17,</a:t>
                      </a:r>
                      <a:r>
                        <a:rPr lang="en-US" sz="1600" baseline="0" dirty="0"/>
                        <a:t> Ex. 1-6)</a:t>
                      </a:r>
                      <a:endParaRPr lang="en-US" sz="1600" kern="1200" dirty="0">
                        <a:solidFill>
                          <a:schemeClr val="dk1"/>
                        </a:solidFill>
                        <a:effectLst/>
                        <a:latin typeface="+mn-lt"/>
                        <a:ea typeface="+mn-ea"/>
                        <a:cs typeface="+mn-c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Same as 2020</a:t>
                      </a:r>
                    </a:p>
                    <a:p>
                      <a:pPr algn="ctr"/>
                      <a:endParaRPr lang="en-US"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FCECB1AD-F40B-524F-A0E4-49C01D2FB39C}"/>
              </a:ext>
            </a:extLst>
          </p:cNvPr>
          <p:cNvSpPr>
            <a:spLocks noGrp="1"/>
          </p:cNvSpPr>
          <p:nvPr>
            <p:ph type="sldNum" sz="quarter" idx="12"/>
          </p:nvPr>
        </p:nvSpPr>
        <p:spPr/>
        <p:txBody>
          <a:bodyPr/>
          <a:lstStyle/>
          <a:p>
            <a:fld id="{54AAE21D-1E9D-1047-BD42-883DA1A9BFEE}" type="slidenum">
              <a:rPr lang="en-US" smtClean="0"/>
              <a:t>199</a:t>
            </a:fld>
            <a:endParaRPr lang="en-US"/>
          </a:p>
        </p:txBody>
      </p:sp>
      <p:pic>
        <p:nvPicPr>
          <p:cNvPr id="4" name="Picture 3">
            <a:extLst>
              <a:ext uri="{FF2B5EF4-FFF2-40B4-BE49-F238E27FC236}">
                <a16:creationId xmlns:a16="http://schemas.microsoft.com/office/drawing/2014/main" id="{0D3CD204-AA51-E400-A9C5-B6018893D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063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blue rectangular sign with white text&#10;&#10;Description automatically generated with low confidence">
            <a:extLst>
              <a:ext uri="{FF2B5EF4-FFF2-40B4-BE49-F238E27FC236}">
                <a16:creationId xmlns:a16="http://schemas.microsoft.com/office/drawing/2014/main" id="{A5920597-4D9C-18F0-479C-FF1D4EAFE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1339850"/>
            <a:ext cx="8112125"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4">
            <a:extLst>
              <a:ext uri="{FF2B5EF4-FFF2-40B4-BE49-F238E27FC236}">
                <a16:creationId xmlns:a16="http://schemas.microsoft.com/office/drawing/2014/main" id="{9611B3CE-AFEE-0ECB-E557-361E7787B01B}"/>
              </a:ext>
            </a:extLst>
          </p:cNvPr>
          <p:cNvSpPr>
            <a:spLocks noGrp="1" noChangeArrowheads="1"/>
          </p:cNvSpPr>
          <p:nvPr>
            <p:ph type="sldNum" sz="quarter" idx="12"/>
          </p:nvPr>
        </p:nvSpPr>
        <p:spPr bwMode="auto">
          <a:xfrm>
            <a:off x="8213725" y="5691188"/>
            <a:ext cx="4127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ts val="450"/>
              </a:spcAft>
            </a:pPr>
            <a:fld id="{203120EB-85BF-4070-9E3F-D3FF3C90F6CC}" type="slidenum">
              <a:rPr lang="en-US" altLang="en-US">
                <a:solidFill>
                  <a:srgbClr val="D1EAEE"/>
                </a:solidFill>
                <a:latin typeface="Constantia" panose="02030602050306030303" pitchFamily="18" charset="0"/>
              </a:rPr>
              <a:pPr fontAlgn="base">
                <a:spcBef>
                  <a:spcPct val="0"/>
                </a:spcBef>
                <a:spcAft>
                  <a:spcPts val="450"/>
                </a:spcAft>
              </a:pPr>
              <a:t>2</a:t>
            </a:fld>
            <a:endParaRPr lang="en-US" altLang="en-US">
              <a:solidFill>
                <a:srgbClr val="D1EAEE"/>
              </a:solidFill>
              <a:latin typeface="Constantia" panose="02030602050306030303" pitchFamily="18" charset="0"/>
            </a:endParaRPr>
          </a:p>
        </p:txBody>
      </p:sp>
      <p:pic>
        <p:nvPicPr>
          <p:cNvPr id="5124" name="Picture 1">
            <a:extLst>
              <a:ext uri="{FF2B5EF4-FFF2-40B4-BE49-F238E27FC236}">
                <a16:creationId xmlns:a16="http://schemas.microsoft.com/office/drawing/2014/main" id="{CF9DA575-E2C4-B1D8-1509-5F019303D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25" y="5756275"/>
            <a:ext cx="130492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Legal Authority</a:t>
            </a:r>
            <a:br>
              <a:rPr lang="en-US" sz="3200" dirty="0"/>
            </a:br>
            <a:r>
              <a:rPr lang="en-US" sz="3200" dirty="0"/>
              <a:t> Landscape Muddled, Widely Undefined</a:t>
            </a:r>
          </a:p>
        </p:txBody>
      </p:sp>
      <p:pic>
        <p:nvPicPr>
          <p:cNvPr id="9" name="Content Placeholder 8" descr="TrafficLightsTwisted.jpg"/>
          <p:cNvPicPr>
            <a:picLocks noGrp="1" noChangeAspect="1"/>
          </p:cNvPicPr>
          <p:nvPr>
            <p:ph idx="1"/>
          </p:nvPr>
        </p:nvPicPr>
        <p:blipFill>
          <a:blip r:embed="rId3">
            <a:extLst>
              <a:ext uri="{28A0092B-C50C-407E-A947-70E740481C1C}">
                <a14:useLocalDpi xmlns:a14="http://schemas.microsoft.com/office/drawing/2010/main" val="0"/>
              </a:ext>
            </a:extLst>
          </a:blip>
          <a:srcRect t="2003" b="2003"/>
          <a:stretch>
            <a:fillRect/>
          </a:stretch>
        </p:blipFill>
        <p:spPr/>
      </p:pic>
      <p:sp>
        <p:nvSpPr>
          <p:cNvPr id="4" name="Slide Number Placeholder 3">
            <a:extLst>
              <a:ext uri="{FF2B5EF4-FFF2-40B4-BE49-F238E27FC236}">
                <a16:creationId xmlns:a16="http://schemas.microsoft.com/office/drawing/2014/main" id="{59792814-572E-5348-8ABA-ACB631572252}"/>
              </a:ext>
            </a:extLst>
          </p:cNvPr>
          <p:cNvSpPr>
            <a:spLocks noGrp="1"/>
          </p:cNvSpPr>
          <p:nvPr>
            <p:ph type="sldNum" sz="quarter" idx="12"/>
          </p:nvPr>
        </p:nvSpPr>
        <p:spPr/>
        <p:txBody>
          <a:bodyPr/>
          <a:lstStyle/>
          <a:p>
            <a:fld id="{54AAE21D-1E9D-1047-BD42-883DA1A9BFEE}" type="slidenum">
              <a:rPr lang="en-US" smtClean="0"/>
              <a:t>20</a:t>
            </a:fld>
            <a:endParaRPr lang="en-US"/>
          </a:p>
        </p:txBody>
      </p:sp>
      <p:pic>
        <p:nvPicPr>
          <p:cNvPr id="3" name="Picture 2">
            <a:extLst>
              <a:ext uri="{FF2B5EF4-FFF2-40B4-BE49-F238E27FC236}">
                <a16:creationId xmlns:a16="http://schemas.microsoft.com/office/drawing/2014/main" id="{206EFB3E-D940-A111-685A-9B6DB8805C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95985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Government Orders</a:t>
            </a:r>
            <a:br>
              <a:rPr lang="en-US" sz="3200" dirty="0"/>
            </a:br>
            <a:r>
              <a:rPr lang="en-US" sz="3200" dirty="0"/>
              <a:t> Partial Suspension</a:t>
            </a:r>
            <a:br>
              <a:rPr lang="en-US" sz="3200" dirty="0"/>
            </a:br>
            <a:r>
              <a:rPr lang="en-US" sz="3200" dirty="0"/>
              <a:t>Retail Store Shutdown</a:t>
            </a:r>
          </a:p>
        </p:txBody>
      </p:sp>
      <p:sp>
        <p:nvSpPr>
          <p:cNvPr id="3" name="Content Placeholder 2"/>
          <p:cNvSpPr>
            <a:spLocks noGrp="1"/>
          </p:cNvSpPr>
          <p:nvPr>
            <p:ph idx="1"/>
          </p:nvPr>
        </p:nvSpPr>
        <p:spPr/>
        <p:txBody>
          <a:bodyPr>
            <a:normAutofit/>
          </a:bodyPr>
          <a:lstStyle/>
          <a:p>
            <a:r>
              <a:rPr lang="en-US" sz="2400" dirty="0"/>
              <a:t>Example 3: Retail business G, </a:t>
            </a:r>
            <a:r>
              <a:rPr lang="en-US" sz="2400" dirty="0">
                <a:solidFill>
                  <a:srgbClr val="0000FF"/>
                </a:solidFill>
              </a:rPr>
              <a:t>must close its retail storefront </a:t>
            </a:r>
            <a:r>
              <a:rPr lang="en-US" sz="2400" dirty="0"/>
              <a:t>locations due to a </a:t>
            </a:r>
            <a:r>
              <a:rPr lang="en-US" sz="2400" dirty="0" err="1"/>
              <a:t>govt</a:t>
            </a:r>
            <a:r>
              <a:rPr lang="en-US" sz="2400" dirty="0"/>
              <a:t> order  </a:t>
            </a:r>
            <a:r>
              <a:rPr lang="en-US" sz="2000" dirty="0"/>
              <a:t>(Notice 2021-20, QA 17, Ex. 3)  </a:t>
            </a:r>
          </a:p>
          <a:p>
            <a:pPr marL="457200" indent="-457200">
              <a:buAutoNum type="arabicPeriod"/>
            </a:pPr>
            <a:r>
              <a:rPr lang="en-US" sz="2000" dirty="0"/>
              <a:t>G also </a:t>
            </a:r>
            <a:r>
              <a:rPr lang="en-US" sz="2000" dirty="0">
                <a:solidFill>
                  <a:srgbClr val="008000"/>
                </a:solidFill>
              </a:rPr>
              <a:t>maintains</a:t>
            </a:r>
            <a:r>
              <a:rPr lang="en-US" sz="2000" dirty="0"/>
              <a:t> a </a:t>
            </a:r>
            <a:r>
              <a:rPr lang="en-US" sz="2000" dirty="0">
                <a:solidFill>
                  <a:srgbClr val="008000"/>
                </a:solidFill>
              </a:rPr>
              <a:t>website</a:t>
            </a:r>
            <a:r>
              <a:rPr lang="en-US" sz="2000" dirty="0"/>
              <a:t> through which it continues to fill online orders </a:t>
            </a:r>
          </a:p>
          <a:p>
            <a:pPr marL="457200" indent="-457200">
              <a:buAutoNum type="arabicPeriod"/>
            </a:pPr>
            <a:r>
              <a:rPr lang="en-US" sz="2000" dirty="0"/>
              <a:t>G’s ordering and fulfillment system unaffected by </a:t>
            </a:r>
            <a:r>
              <a:rPr lang="en-US" sz="2000" dirty="0" err="1"/>
              <a:t>govt</a:t>
            </a:r>
            <a:r>
              <a:rPr lang="en-US" sz="2000" dirty="0"/>
              <a:t> order </a:t>
            </a:r>
          </a:p>
          <a:p>
            <a:pPr marL="457200" indent="-457200">
              <a:buAutoNum type="arabicPeriod"/>
            </a:pPr>
            <a:r>
              <a:rPr lang="en-US" sz="2000" dirty="0"/>
              <a:t>G's business operations </a:t>
            </a:r>
            <a:r>
              <a:rPr lang="en-US" sz="2000" dirty="0">
                <a:solidFill>
                  <a:srgbClr val="FF0000"/>
                </a:solidFill>
              </a:rPr>
              <a:t>partially suspended </a:t>
            </a:r>
            <a:r>
              <a:rPr lang="en-US" sz="2000" dirty="0"/>
              <a:t>(due to </a:t>
            </a:r>
            <a:r>
              <a:rPr lang="en-US" sz="2000" dirty="0" err="1"/>
              <a:t>govt</a:t>
            </a:r>
            <a:r>
              <a:rPr lang="en-US" sz="2000" dirty="0"/>
              <a:t> order requiring it to close its retail store locations)</a:t>
            </a:r>
          </a:p>
          <a:p>
            <a:endParaRPr lang="en-US" sz="2400" dirty="0"/>
          </a:p>
        </p:txBody>
      </p:sp>
      <p:sp>
        <p:nvSpPr>
          <p:cNvPr id="7" name="Slide Number Placeholder 6">
            <a:extLst>
              <a:ext uri="{FF2B5EF4-FFF2-40B4-BE49-F238E27FC236}">
                <a16:creationId xmlns:a16="http://schemas.microsoft.com/office/drawing/2014/main" id="{FCF040B6-E387-DB45-8293-3855C288E902}"/>
              </a:ext>
            </a:extLst>
          </p:cNvPr>
          <p:cNvSpPr>
            <a:spLocks noGrp="1"/>
          </p:cNvSpPr>
          <p:nvPr>
            <p:ph type="sldNum" sz="quarter" idx="12"/>
          </p:nvPr>
        </p:nvSpPr>
        <p:spPr/>
        <p:txBody>
          <a:bodyPr/>
          <a:lstStyle/>
          <a:p>
            <a:fld id="{54AAE21D-1E9D-1047-BD42-883DA1A9BFEE}" type="slidenum">
              <a:rPr lang="en-US" smtClean="0"/>
              <a:t>200</a:t>
            </a:fld>
            <a:endParaRPr lang="en-US"/>
          </a:p>
        </p:txBody>
      </p:sp>
      <p:pic>
        <p:nvPicPr>
          <p:cNvPr id="4" name="Picture 3">
            <a:extLst>
              <a:ext uri="{FF2B5EF4-FFF2-40B4-BE49-F238E27FC236}">
                <a16:creationId xmlns:a16="http://schemas.microsoft.com/office/drawing/2014/main" id="{19F816C8-A2DF-9200-DB67-5D90B8BED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0069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Government Orders</a:t>
            </a:r>
            <a:br>
              <a:rPr lang="en-US" sz="3200" dirty="0"/>
            </a:br>
            <a:r>
              <a:rPr lang="en-US" sz="3200" dirty="0"/>
              <a:t>Not Partial Suspension</a:t>
            </a:r>
            <a:br>
              <a:rPr lang="en-US" sz="3200" dirty="0"/>
            </a:br>
            <a:r>
              <a:rPr lang="en-US" sz="3200" dirty="0"/>
              <a:t>Big Store Mostly Not Affected by Social Distancing </a:t>
            </a:r>
          </a:p>
        </p:txBody>
      </p:sp>
      <p:sp>
        <p:nvSpPr>
          <p:cNvPr id="3" name="Content Placeholder 2"/>
          <p:cNvSpPr>
            <a:spLocks noGrp="1"/>
          </p:cNvSpPr>
          <p:nvPr>
            <p:ph idx="1"/>
          </p:nvPr>
        </p:nvSpPr>
        <p:spPr/>
        <p:txBody>
          <a:bodyPr>
            <a:noAutofit/>
          </a:bodyPr>
          <a:lstStyle/>
          <a:p>
            <a:r>
              <a:rPr lang="en-US" sz="2000" dirty="0"/>
              <a:t>Example 6: Large retailer J required to close storefront location due to a </a:t>
            </a:r>
            <a:r>
              <a:rPr lang="en-US" sz="2000" dirty="0" err="1"/>
              <a:t>govt</a:t>
            </a:r>
            <a:r>
              <a:rPr lang="en-US" sz="2000" dirty="0"/>
              <a:t> order, but permitted to provide customers with curbside service to pick up items ordered online or by phone  </a:t>
            </a:r>
            <a:r>
              <a:rPr lang="en-US" sz="1800" dirty="0"/>
              <a:t>(Notice 2021-20, QA 17, Ex. 6)  </a:t>
            </a:r>
          </a:p>
          <a:p>
            <a:pPr marL="457200" indent="-457200">
              <a:buAutoNum type="arabicPeriod"/>
            </a:pPr>
            <a:r>
              <a:rPr lang="en-US" sz="2000" dirty="0"/>
              <a:t>Partially suspended due to </a:t>
            </a:r>
            <a:r>
              <a:rPr lang="en-US" sz="2000" dirty="0" err="1"/>
              <a:t>govt</a:t>
            </a:r>
            <a:r>
              <a:rPr lang="en-US" sz="2000" dirty="0"/>
              <a:t> order to close storefront location</a:t>
            </a:r>
          </a:p>
          <a:p>
            <a:pPr marL="457200" indent="-457200">
              <a:buAutoNum type="arabicPeriod"/>
            </a:pPr>
            <a:r>
              <a:rPr lang="en-US" sz="2000" dirty="0"/>
              <a:t>2 months later, under subsequent </a:t>
            </a:r>
            <a:r>
              <a:rPr lang="en-US" sz="2000" dirty="0" err="1"/>
              <a:t>govt</a:t>
            </a:r>
            <a:r>
              <a:rPr lang="en-US" sz="2000" dirty="0"/>
              <a:t> order, J permitted to reopen its storefront location, but must enforce social distancing guidelines requiring J to</a:t>
            </a:r>
            <a:r>
              <a:rPr lang="en-US" sz="2000" dirty="0">
                <a:solidFill>
                  <a:srgbClr val="0000FF"/>
                </a:solidFill>
              </a:rPr>
              <a:t> admit only a specified number of customers into the store per 1,000 square feet</a:t>
            </a:r>
          </a:p>
          <a:p>
            <a:pPr marL="457200" indent="-457200">
              <a:buAutoNum type="alphaLcPeriod"/>
            </a:pPr>
            <a:r>
              <a:rPr lang="en-US" sz="2000" dirty="0"/>
              <a:t>Results in </a:t>
            </a:r>
            <a:r>
              <a:rPr lang="en-US" sz="2000" dirty="0">
                <a:solidFill>
                  <a:srgbClr val="008000"/>
                </a:solidFill>
              </a:rPr>
              <a:t>customers waiting in line for a short period of time to enter </a:t>
            </a:r>
            <a:r>
              <a:rPr lang="en-US" sz="2000" dirty="0"/>
              <a:t>the store during certain busy times of the week</a:t>
            </a:r>
          </a:p>
          <a:p>
            <a:pPr marL="457200" indent="-457200">
              <a:buAutoNum type="alphaLcPeriod"/>
            </a:pPr>
            <a:r>
              <a:rPr lang="en-US" sz="2000" dirty="0" err="1"/>
              <a:t>Govt</a:t>
            </a:r>
            <a:r>
              <a:rPr lang="en-US" sz="2000" dirty="0"/>
              <a:t> order to enforce social distancing guidelines </a:t>
            </a:r>
            <a:r>
              <a:rPr lang="en-US" sz="2000" dirty="0">
                <a:solidFill>
                  <a:srgbClr val="FF0000"/>
                </a:solidFill>
              </a:rPr>
              <a:t>does not have &gt; nominal effect </a:t>
            </a:r>
            <a:r>
              <a:rPr lang="en-US" sz="2000" dirty="0"/>
              <a:t>on operations under facts and circumstances, though required to modify its business operations – </a:t>
            </a:r>
            <a:r>
              <a:rPr lang="en-US" sz="2000" dirty="0">
                <a:solidFill>
                  <a:srgbClr val="FF0000"/>
                </a:solidFill>
              </a:rPr>
              <a:t>Not partially suspended  </a:t>
            </a:r>
          </a:p>
        </p:txBody>
      </p:sp>
      <p:sp>
        <p:nvSpPr>
          <p:cNvPr id="7" name="Slide Number Placeholder 6">
            <a:extLst>
              <a:ext uri="{FF2B5EF4-FFF2-40B4-BE49-F238E27FC236}">
                <a16:creationId xmlns:a16="http://schemas.microsoft.com/office/drawing/2014/main" id="{4C0A1574-794F-004E-80A0-70634DC63E7B}"/>
              </a:ext>
            </a:extLst>
          </p:cNvPr>
          <p:cNvSpPr>
            <a:spLocks noGrp="1"/>
          </p:cNvSpPr>
          <p:nvPr>
            <p:ph type="sldNum" sz="quarter" idx="12"/>
          </p:nvPr>
        </p:nvSpPr>
        <p:spPr/>
        <p:txBody>
          <a:bodyPr/>
          <a:lstStyle/>
          <a:p>
            <a:fld id="{54AAE21D-1E9D-1047-BD42-883DA1A9BFEE}" type="slidenum">
              <a:rPr lang="en-US" smtClean="0"/>
              <a:t>201</a:t>
            </a:fld>
            <a:endParaRPr lang="en-US"/>
          </a:p>
        </p:txBody>
      </p:sp>
      <p:pic>
        <p:nvPicPr>
          <p:cNvPr id="4" name="Picture 3">
            <a:extLst>
              <a:ext uri="{FF2B5EF4-FFF2-40B4-BE49-F238E27FC236}">
                <a16:creationId xmlns:a16="http://schemas.microsoft.com/office/drawing/2014/main" id="{01C45964-BD60-FA04-8B39-9583538E5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4894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Government Orders</a:t>
            </a:r>
            <a:br>
              <a:rPr lang="en-US" sz="3200" dirty="0"/>
            </a:br>
            <a:r>
              <a:rPr lang="en-US" sz="3200" dirty="0"/>
              <a:t>Not Partial Suspension</a:t>
            </a:r>
            <a:br>
              <a:rPr lang="en-US" sz="3200" dirty="0"/>
            </a:br>
            <a:r>
              <a:rPr lang="en-US" sz="3200" dirty="0"/>
              <a:t> Adjustment by Grocery Store</a:t>
            </a:r>
          </a:p>
        </p:txBody>
      </p:sp>
      <p:sp>
        <p:nvSpPr>
          <p:cNvPr id="3" name="Content Placeholder 2"/>
          <p:cNvSpPr>
            <a:spLocks noGrp="1"/>
          </p:cNvSpPr>
          <p:nvPr>
            <p:ph idx="1"/>
          </p:nvPr>
        </p:nvSpPr>
        <p:spPr/>
        <p:txBody>
          <a:bodyPr>
            <a:normAutofit/>
          </a:bodyPr>
          <a:lstStyle/>
          <a:p>
            <a:r>
              <a:rPr lang="en-US" sz="2400" dirty="0"/>
              <a:t>Example 5: Grocery store, operates essential business under a </a:t>
            </a:r>
            <a:r>
              <a:rPr lang="en-US" sz="2400" dirty="0" err="1"/>
              <a:t>govt</a:t>
            </a:r>
            <a:r>
              <a:rPr lang="en-US" sz="2400" dirty="0"/>
              <a:t> order. However, </a:t>
            </a:r>
            <a:r>
              <a:rPr lang="en-US" sz="2400" dirty="0" err="1"/>
              <a:t>govt</a:t>
            </a:r>
            <a:r>
              <a:rPr lang="en-US" sz="2400" dirty="0"/>
              <a:t> order requires grocery stores to </a:t>
            </a:r>
            <a:r>
              <a:rPr lang="en-US" sz="2400" dirty="0">
                <a:solidFill>
                  <a:srgbClr val="0000FF"/>
                </a:solidFill>
              </a:rPr>
              <a:t>discontinue self-serve offerings, such as salad bars</a:t>
            </a:r>
            <a:r>
              <a:rPr lang="en-US" sz="2400" dirty="0"/>
              <a:t>, though they </a:t>
            </a:r>
            <a:r>
              <a:rPr lang="en-US" sz="2400" dirty="0">
                <a:solidFill>
                  <a:srgbClr val="008000"/>
                </a:solidFill>
              </a:rPr>
              <a:t>may offer prepared or prepackaged food  </a:t>
            </a:r>
            <a:r>
              <a:rPr lang="en-US" sz="2000" dirty="0"/>
              <a:t>(Notice 2021-20, QA 17, Ex. 5) </a:t>
            </a:r>
            <a:endParaRPr lang="en-US" sz="2000" dirty="0">
              <a:solidFill>
                <a:srgbClr val="008000"/>
              </a:solidFill>
            </a:endParaRPr>
          </a:p>
          <a:p>
            <a:pPr marL="457200" indent="-457200">
              <a:buAutoNum type="arabicPeriod"/>
            </a:pPr>
            <a:r>
              <a:rPr lang="en-US" sz="2000" dirty="0"/>
              <a:t>Store modifies operations to close its salad bar and other self-serve offerings and instead offers prepackaged salads and other items </a:t>
            </a:r>
          </a:p>
          <a:p>
            <a:pPr marL="457200" indent="-457200">
              <a:buAutoNum type="arabicPeriod"/>
            </a:pPr>
            <a:r>
              <a:rPr lang="en-US" sz="2000" dirty="0"/>
              <a:t>Does not have more than a nominal effect on business operations under facts and circumstances, though required to modify operations</a:t>
            </a:r>
          </a:p>
          <a:p>
            <a:pPr marL="457200" indent="-457200">
              <a:buAutoNum type="arabicPeriod"/>
            </a:pPr>
            <a:r>
              <a:rPr lang="en-US" sz="2000" dirty="0"/>
              <a:t>Business operations </a:t>
            </a:r>
            <a:r>
              <a:rPr lang="en-US" sz="2000" dirty="0">
                <a:solidFill>
                  <a:srgbClr val="FF0000"/>
                </a:solidFill>
              </a:rPr>
              <a:t>not partially suspended </a:t>
            </a:r>
            <a:r>
              <a:rPr lang="en-US" sz="2000" dirty="0"/>
              <a:t>because </a:t>
            </a:r>
            <a:r>
              <a:rPr lang="en-US" sz="2000" dirty="0" err="1"/>
              <a:t>govt</a:t>
            </a:r>
            <a:r>
              <a:rPr lang="en-US" sz="2000" dirty="0"/>
              <a:t> order requiring closure of self-serve offerings does not have more than a nominal effect </a:t>
            </a:r>
          </a:p>
        </p:txBody>
      </p:sp>
      <p:sp>
        <p:nvSpPr>
          <p:cNvPr id="7" name="Slide Number Placeholder 6">
            <a:extLst>
              <a:ext uri="{FF2B5EF4-FFF2-40B4-BE49-F238E27FC236}">
                <a16:creationId xmlns:a16="http://schemas.microsoft.com/office/drawing/2014/main" id="{51365990-307B-4544-A2B3-11E5DA9A3229}"/>
              </a:ext>
            </a:extLst>
          </p:cNvPr>
          <p:cNvSpPr>
            <a:spLocks noGrp="1"/>
          </p:cNvSpPr>
          <p:nvPr>
            <p:ph type="sldNum" sz="quarter" idx="12"/>
          </p:nvPr>
        </p:nvSpPr>
        <p:spPr/>
        <p:txBody>
          <a:bodyPr/>
          <a:lstStyle/>
          <a:p>
            <a:fld id="{54AAE21D-1E9D-1047-BD42-883DA1A9BFEE}" type="slidenum">
              <a:rPr lang="en-US" smtClean="0"/>
              <a:t>202</a:t>
            </a:fld>
            <a:endParaRPr lang="en-US"/>
          </a:p>
        </p:txBody>
      </p:sp>
      <p:pic>
        <p:nvPicPr>
          <p:cNvPr id="4" name="Picture 3">
            <a:extLst>
              <a:ext uri="{FF2B5EF4-FFF2-40B4-BE49-F238E27FC236}">
                <a16:creationId xmlns:a16="http://schemas.microsoft.com/office/drawing/2014/main" id="{E700F81C-21A6-6A9A-33DB-6836BEB9A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9273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980"/>
            <a:ext cx="8229600" cy="1143000"/>
          </a:xfrm>
        </p:spPr>
        <p:txBody>
          <a:bodyPr>
            <a:normAutofit fontScale="90000"/>
          </a:bodyPr>
          <a:lstStyle/>
          <a:p>
            <a:r>
              <a:rPr lang="en-US" sz="3200" dirty="0"/>
              <a:t>Government Orders</a:t>
            </a:r>
            <a:br>
              <a:rPr lang="en-US" sz="3200" dirty="0"/>
            </a:br>
            <a:r>
              <a:rPr lang="en-US" sz="3200" dirty="0"/>
              <a:t>Partial Suspension</a:t>
            </a:r>
            <a:br>
              <a:rPr lang="en-US" sz="3200" dirty="0"/>
            </a:br>
            <a:r>
              <a:rPr lang="en-US" sz="3200" dirty="0"/>
              <a:t>Reduction of Operating Hours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61012912"/>
              </p:ext>
            </p:extLst>
          </p:nvPr>
        </p:nvGraphicFramePr>
        <p:xfrm>
          <a:off x="457200" y="1600200"/>
          <a:ext cx="8229600" cy="2499360"/>
        </p:xfrm>
        <a:graphic>
          <a:graphicData uri="http://schemas.openxmlformats.org/drawingml/2006/table">
            <a:tbl>
              <a:tblPr firstRow="1" bandRow="1">
                <a:tableStyleId>{5C22544A-7EE6-4342-B048-85BDC9FD1C3A}</a:tableStyleId>
              </a:tblPr>
              <a:tblGrid>
                <a:gridCol w="1296610">
                  <a:extLst>
                    <a:ext uri="{9D8B030D-6E8A-4147-A177-3AD203B41FA5}">
                      <a16:colId xmlns:a16="http://schemas.microsoft.com/office/drawing/2014/main" val="20000"/>
                    </a:ext>
                  </a:extLst>
                </a:gridCol>
                <a:gridCol w="4463142">
                  <a:extLst>
                    <a:ext uri="{9D8B030D-6E8A-4147-A177-3AD203B41FA5}">
                      <a16:colId xmlns:a16="http://schemas.microsoft.com/office/drawing/2014/main" val="20001"/>
                    </a:ext>
                  </a:extLst>
                </a:gridCol>
                <a:gridCol w="2469848">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 Partial suspension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Employer that </a:t>
                      </a:r>
                      <a:r>
                        <a:rPr lang="en-US" sz="1800" kern="1200" dirty="0">
                          <a:solidFill>
                            <a:srgbClr val="0000FF"/>
                          </a:solidFill>
                          <a:effectLst/>
                          <a:latin typeface="+mn-lt"/>
                          <a:ea typeface="+mn-ea"/>
                          <a:cs typeface="+mn-cs"/>
                        </a:rPr>
                        <a:t>reduces</a:t>
                      </a:r>
                      <a:r>
                        <a:rPr lang="en-US" sz="1800" kern="1200" dirty="0">
                          <a:solidFill>
                            <a:schemeClr val="dk1"/>
                          </a:solidFill>
                          <a:effectLst/>
                          <a:latin typeface="+mn-lt"/>
                          <a:ea typeface="+mn-ea"/>
                          <a:cs typeface="+mn-cs"/>
                        </a:rPr>
                        <a:t> its </a:t>
                      </a:r>
                      <a:r>
                        <a:rPr lang="en-US" sz="1800" kern="1200" dirty="0">
                          <a:solidFill>
                            <a:srgbClr val="0000FF"/>
                          </a:solidFill>
                          <a:effectLst/>
                          <a:latin typeface="+mn-lt"/>
                          <a:ea typeface="+mn-ea"/>
                          <a:cs typeface="+mn-cs"/>
                        </a:rPr>
                        <a:t>operating hours </a:t>
                      </a:r>
                      <a:r>
                        <a:rPr lang="en-US" sz="1800" kern="1200" dirty="0">
                          <a:solidFill>
                            <a:schemeClr val="dk1"/>
                          </a:solidFill>
                          <a:effectLst/>
                          <a:latin typeface="+mn-lt"/>
                          <a:ea typeface="+mn-ea"/>
                          <a:cs typeface="+mn-cs"/>
                        </a:rPr>
                        <a:t>due to a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order is considered to have </a:t>
                      </a:r>
                      <a:r>
                        <a:rPr lang="en-US" sz="1800" kern="1200" dirty="0">
                          <a:solidFill>
                            <a:srgbClr val="008000"/>
                          </a:solidFill>
                          <a:effectLst/>
                          <a:latin typeface="+mn-lt"/>
                          <a:ea typeface="+mn-ea"/>
                          <a:cs typeface="+mn-cs"/>
                        </a:rPr>
                        <a:t>partially suspended </a:t>
                      </a:r>
                      <a:r>
                        <a:rPr lang="en-US" sz="1800" kern="1200" dirty="0">
                          <a:solidFill>
                            <a:schemeClr val="dk1"/>
                          </a:solidFill>
                          <a:effectLst/>
                          <a:latin typeface="+mn-lt"/>
                          <a:ea typeface="+mn-ea"/>
                          <a:cs typeface="+mn-cs"/>
                        </a:rPr>
                        <a:t>its operations </a:t>
                      </a:r>
                      <a:r>
                        <a:rPr lang="en-US" sz="1600" dirty="0"/>
                        <a:t>(Notice 2021-20, QA 19) </a:t>
                      </a:r>
                    </a:p>
                  </a:txBody>
                  <a:tcPr/>
                </a:tc>
                <a:tc>
                  <a:txBody>
                    <a:bodyPr/>
                    <a:lstStyle/>
                    <a:p>
                      <a:pPr algn="ctr"/>
                      <a:r>
                        <a:rPr lang="en-US" dirty="0">
                          <a:solidFill>
                            <a:schemeClr val="tx1"/>
                          </a:solidFill>
                        </a:rPr>
                        <a:t>Same as 2020</a:t>
                      </a:r>
                    </a:p>
                  </a:txBody>
                  <a:tcPr/>
                </a:tc>
                <a:extLst>
                  <a:ext uri="{0D108BD9-81ED-4DB2-BD59-A6C34878D82A}">
                    <a16:rowId xmlns:a16="http://schemas.microsoft.com/office/drawing/2014/main" val="10007"/>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May alternatively be ERC eligible employer if significant decline in gross receipts</a:t>
                      </a:r>
                      <a:r>
                        <a:rPr lang="en-US" sz="1800" baseline="0" dirty="0"/>
                        <a:t>  </a:t>
                      </a:r>
                      <a:endParaRPr lang="en-US" sz="1600" kern="1200" dirty="0">
                        <a:solidFill>
                          <a:schemeClr val="dk1"/>
                        </a:solidFill>
                        <a:effectLst/>
                        <a:latin typeface="+mn-lt"/>
                        <a:ea typeface="+mn-ea"/>
                        <a:cs typeface="+mn-c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Same as 2020</a:t>
                      </a:r>
                    </a:p>
                    <a:p>
                      <a:pPr algn="ctr"/>
                      <a:endParaRPr lang="en-US"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EB3A4B17-6BEF-8B47-B9A7-56C96CD5328B}"/>
              </a:ext>
            </a:extLst>
          </p:cNvPr>
          <p:cNvSpPr>
            <a:spLocks noGrp="1"/>
          </p:cNvSpPr>
          <p:nvPr>
            <p:ph type="sldNum" sz="quarter" idx="12"/>
          </p:nvPr>
        </p:nvSpPr>
        <p:spPr/>
        <p:txBody>
          <a:bodyPr/>
          <a:lstStyle/>
          <a:p>
            <a:fld id="{54AAE21D-1E9D-1047-BD42-883DA1A9BFEE}" type="slidenum">
              <a:rPr lang="en-US" smtClean="0"/>
              <a:t>203</a:t>
            </a:fld>
            <a:endParaRPr lang="en-US"/>
          </a:p>
        </p:txBody>
      </p:sp>
      <p:pic>
        <p:nvPicPr>
          <p:cNvPr id="4" name="Picture 3">
            <a:extLst>
              <a:ext uri="{FF2B5EF4-FFF2-40B4-BE49-F238E27FC236}">
                <a16:creationId xmlns:a16="http://schemas.microsoft.com/office/drawing/2014/main" id="{3DFF7B47-65D0-C260-71E5-930321888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3717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Government Orders</a:t>
            </a:r>
            <a:br>
              <a:rPr lang="en-US" sz="3200" dirty="0"/>
            </a:br>
            <a:r>
              <a:rPr lang="en-US" sz="3200" dirty="0"/>
              <a:t>Partial Suspension</a:t>
            </a:r>
            <a:br>
              <a:rPr lang="en-US" sz="3200" dirty="0"/>
            </a:br>
            <a:r>
              <a:rPr lang="en-US" sz="3200" dirty="0"/>
              <a:t>Reduction of Hours for </a:t>
            </a:r>
            <a:r>
              <a:rPr lang="en-US" sz="3200" dirty="0" err="1"/>
              <a:t>Covid</a:t>
            </a:r>
            <a:r>
              <a:rPr lang="en-US" sz="3200" dirty="0"/>
              <a:t> Cleaning</a:t>
            </a:r>
          </a:p>
        </p:txBody>
      </p:sp>
      <p:sp>
        <p:nvSpPr>
          <p:cNvPr id="3" name="Content Placeholder 2"/>
          <p:cNvSpPr>
            <a:spLocks noGrp="1"/>
          </p:cNvSpPr>
          <p:nvPr>
            <p:ph idx="1"/>
          </p:nvPr>
        </p:nvSpPr>
        <p:spPr/>
        <p:txBody>
          <a:bodyPr>
            <a:normAutofit/>
          </a:bodyPr>
          <a:lstStyle/>
          <a:p>
            <a:r>
              <a:rPr lang="en-US" sz="2400" dirty="0"/>
              <a:t>Employer K operates a food processing facility that normally operates 24 hours a day  </a:t>
            </a:r>
            <a:r>
              <a:rPr lang="en-US" sz="2000" dirty="0"/>
              <a:t>(Notice 2021-20, QA 19, Ex.)  </a:t>
            </a:r>
            <a:endParaRPr lang="en-US" sz="2000" dirty="0">
              <a:solidFill>
                <a:schemeClr val="dk1"/>
              </a:solidFill>
            </a:endParaRPr>
          </a:p>
          <a:p>
            <a:pPr marL="457200" indent="-457200">
              <a:buAutoNum type="arabicPeriod"/>
            </a:pPr>
            <a:r>
              <a:rPr lang="en-US" sz="2000" dirty="0" err="1"/>
              <a:t>Govt</a:t>
            </a:r>
            <a:r>
              <a:rPr lang="en-US" sz="2000" dirty="0"/>
              <a:t> order issued by local health department requires all food processing businesses to deep clean their workplaces once every 24 hours in order to reduce risk of COVID-19 exposure </a:t>
            </a:r>
          </a:p>
          <a:p>
            <a:pPr marL="457200" indent="-457200">
              <a:buAutoNum type="arabicPeriod"/>
            </a:pPr>
            <a:r>
              <a:rPr lang="en-US" sz="2000" dirty="0"/>
              <a:t>To comply, K </a:t>
            </a:r>
            <a:r>
              <a:rPr lang="en-US" sz="2000" dirty="0">
                <a:solidFill>
                  <a:srgbClr val="0000FF"/>
                </a:solidFill>
              </a:rPr>
              <a:t>reduces daily operating hours by 5 hours per day </a:t>
            </a:r>
            <a:r>
              <a:rPr lang="en-US" sz="2000" dirty="0"/>
              <a:t>so that a </a:t>
            </a:r>
            <a:r>
              <a:rPr lang="en-US" sz="2000" dirty="0" err="1">
                <a:solidFill>
                  <a:srgbClr val="0000FF"/>
                </a:solidFill>
              </a:rPr>
              <a:t>Covid</a:t>
            </a:r>
            <a:r>
              <a:rPr lang="en-US" sz="2000" dirty="0">
                <a:solidFill>
                  <a:srgbClr val="0000FF"/>
                </a:solidFill>
              </a:rPr>
              <a:t> deep cleaning</a:t>
            </a:r>
            <a:r>
              <a:rPr lang="en-US" sz="2000" dirty="0"/>
              <a:t> may be conducted </a:t>
            </a:r>
            <a:r>
              <a:rPr lang="en-US" sz="2000" dirty="0">
                <a:solidFill>
                  <a:srgbClr val="008000"/>
                </a:solidFill>
              </a:rPr>
              <a:t>once every 24 hours </a:t>
            </a:r>
          </a:p>
          <a:p>
            <a:pPr marL="457200" indent="-457200">
              <a:buAutoNum type="arabicPeriod"/>
            </a:pPr>
            <a:r>
              <a:rPr lang="en-US" sz="2000" dirty="0"/>
              <a:t>K </a:t>
            </a:r>
            <a:r>
              <a:rPr lang="en-US" sz="2000" dirty="0">
                <a:solidFill>
                  <a:srgbClr val="FF0000"/>
                </a:solidFill>
              </a:rPr>
              <a:t>partially suspended </a:t>
            </a:r>
            <a:r>
              <a:rPr lang="en-US" sz="2000" dirty="0"/>
              <a:t>its operations due to governmental order requiring it to reduce its hours of operation </a:t>
            </a:r>
          </a:p>
        </p:txBody>
      </p:sp>
      <p:sp>
        <p:nvSpPr>
          <p:cNvPr id="7" name="Slide Number Placeholder 6">
            <a:extLst>
              <a:ext uri="{FF2B5EF4-FFF2-40B4-BE49-F238E27FC236}">
                <a16:creationId xmlns:a16="http://schemas.microsoft.com/office/drawing/2014/main" id="{8D092933-7ACE-7E4B-ACE7-87C49DE590DD}"/>
              </a:ext>
            </a:extLst>
          </p:cNvPr>
          <p:cNvSpPr>
            <a:spLocks noGrp="1"/>
          </p:cNvSpPr>
          <p:nvPr>
            <p:ph type="sldNum" sz="quarter" idx="12"/>
          </p:nvPr>
        </p:nvSpPr>
        <p:spPr/>
        <p:txBody>
          <a:bodyPr/>
          <a:lstStyle/>
          <a:p>
            <a:fld id="{54AAE21D-1E9D-1047-BD42-883DA1A9BFEE}" type="slidenum">
              <a:rPr lang="en-US" smtClean="0"/>
              <a:t>204</a:t>
            </a:fld>
            <a:endParaRPr lang="en-US"/>
          </a:p>
        </p:txBody>
      </p:sp>
      <p:pic>
        <p:nvPicPr>
          <p:cNvPr id="4" name="Picture 3">
            <a:extLst>
              <a:ext uri="{FF2B5EF4-FFF2-40B4-BE49-F238E27FC236}">
                <a16:creationId xmlns:a16="http://schemas.microsoft.com/office/drawing/2014/main" id="{599A85BA-6332-1837-0F89-E27B1C216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99991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Government Orders</a:t>
            </a:r>
            <a:br>
              <a:rPr lang="en-US" sz="3200" dirty="0"/>
            </a:br>
            <a:r>
              <a:rPr lang="en-US" sz="3200" dirty="0"/>
              <a:t>Partial Suspension</a:t>
            </a:r>
            <a:br>
              <a:rPr lang="en-US" sz="3200" dirty="0"/>
            </a:br>
            <a:r>
              <a:rPr lang="en-US" sz="3200" dirty="0"/>
              <a:t>Shutdown of Some, But Not All, Locations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02798737"/>
              </p:ext>
            </p:extLst>
          </p:nvPr>
        </p:nvGraphicFramePr>
        <p:xfrm>
          <a:off x="457200" y="1600200"/>
          <a:ext cx="8229600" cy="3596640"/>
        </p:xfrm>
        <a:graphic>
          <a:graphicData uri="http://schemas.openxmlformats.org/drawingml/2006/table">
            <a:tbl>
              <a:tblPr firstRow="1" bandRow="1">
                <a:tableStyleId>{5C22544A-7EE6-4342-B048-85BDC9FD1C3A}</a:tableStyleId>
              </a:tblPr>
              <a:tblGrid>
                <a:gridCol w="1296610">
                  <a:extLst>
                    <a:ext uri="{9D8B030D-6E8A-4147-A177-3AD203B41FA5}">
                      <a16:colId xmlns:a16="http://schemas.microsoft.com/office/drawing/2014/main" val="20000"/>
                    </a:ext>
                  </a:extLst>
                </a:gridCol>
                <a:gridCol w="4463142">
                  <a:extLst>
                    <a:ext uri="{9D8B030D-6E8A-4147-A177-3AD203B41FA5}">
                      <a16:colId xmlns:a16="http://schemas.microsoft.com/office/drawing/2014/main" val="20001"/>
                    </a:ext>
                  </a:extLst>
                </a:gridCol>
                <a:gridCol w="2469848">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 Partial suspension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Business in </a:t>
                      </a:r>
                      <a:r>
                        <a:rPr lang="en-US" sz="1800" kern="1200" dirty="0">
                          <a:solidFill>
                            <a:srgbClr val="0000FF"/>
                          </a:solidFill>
                          <a:effectLst/>
                          <a:latin typeface="+mn-lt"/>
                          <a:ea typeface="+mn-ea"/>
                          <a:cs typeface="+mn-cs"/>
                        </a:rPr>
                        <a:t>multiple locations </a:t>
                      </a:r>
                      <a:r>
                        <a:rPr lang="en-US" sz="1800" kern="1200" dirty="0">
                          <a:solidFill>
                            <a:schemeClr val="dk1"/>
                          </a:solidFill>
                          <a:effectLst/>
                          <a:latin typeface="+mn-lt"/>
                          <a:ea typeface="+mn-ea"/>
                          <a:cs typeface="+mn-cs"/>
                        </a:rPr>
                        <a:t>subject to local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orders </a:t>
                      </a:r>
                      <a:r>
                        <a:rPr lang="en-US" sz="1800" kern="1200" dirty="0">
                          <a:solidFill>
                            <a:srgbClr val="008000"/>
                          </a:solidFill>
                          <a:effectLst/>
                          <a:latin typeface="+mn-lt"/>
                          <a:ea typeface="+mn-ea"/>
                          <a:cs typeface="+mn-cs"/>
                        </a:rPr>
                        <a:t>limiting operations in some, but not all, jurisdictions </a:t>
                      </a:r>
                      <a:r>
                        <a:rPr lang="en-US" sz="1800" kern="1200" dirty="0">
                          <a:solidFill>
                            <a:schemeClr val="dk1"/>
                          </a:solidFill>
                          <a:effectLst/>
                          <a:latin typeface="+mn-lt"/>
                          <a:ea typeface="+mn-ea"/>
                          <a:cs typeface="+mn-cs"/>
                        </a:rPr>
                        <a:t>have </a:t>
                      </a:r>
                      <a:r>
                        <a:rPr lang="en-US" sz="1800" kern="1200" dirty="0">
                          <a:solidFill>
                            <a:srgbClr val="FF0000"/>
                          </a:solidFill>
                          <a:effectLst/>
                          <a:latin typeface="+mn-lt"/>
                          <a:ea typeface="+mn-ea"/>
                          <a:cs typeface="+mn-cs"/>
                        </a:rPr>
                        <a:t>partial suspension </a:t>
                      </a:r>
                      <a:r>
                        <a:rPr lang="en-US" sz="1800" kern="1200" dirty="0">
                          <a:solidFill>
                            <a:schemeClr val="dk1"/>
                          </a:solidFill>
                          <a:effectLst/>
                          <a:latin typeface="+mn-lt"/>
                          <a:ea typeface="+mn-ea"/>
                          <a:cs typeface="+mn-cs"/>
                        </a:rPr>
                        <a:t>of operations</a:t>
                      </a:r>
                      <a:r>
                        <a:rPr lang="en-US" sz="1800" kern="1200" baseline="0" dirty="0">
                          <a:solidFill>
                            <a:schemeClr val="dk1"/>
                          </a:solidFill>
                          <a:effectLst/>
                          <a:latin typeface="+mn-lt"/>
                          <a:ea typeface="+mn-ea"/>
                          <a:cs typeface="+mn-cs"/>
                        </a:rPr>
                        <a:t>  </a:t>
                      </a:r>
                      <a:r>
                        <a:rPr lang="en-US" sz="1600" dirty="0"/>
                        <a:t>(Notice 2021-20, QA 20) </a:t>
                      </a:r>
                    </a:p>
                  </a:txBody>
                  <a:tcPr/>
                </a:tc>
                <a:tc>
                  <a:txBody>
                    <a:bodyPr/>
                    <a:lstStyle/>
                    <a:p>
                      <a:pPr algn="ctr"/>
                      <a:r>
                        <a:rPr lang="en-US" dirty="0">
                          <a:solidFill>
                            <a:schemeClr val="tx1"/>
                          </a:solidFill>
                        </a:rPr>
                        <a:t>Same as 2020</a:t>
                      </a:r>
                    </a:p>
                  </a:txBody>
                  <a:tcPr/>
                </a:tc>
                <a:extLst>
                  <a:ext uri="{0D108BD9-81ED-4DB2-BD59-A6C34878D82A}">
                    <a16:rowId xmlns:a16="http://schemas.microsoft.com/office/drawing/2014/main" val="10007"/>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Business on a national or regional basis may be subject to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orders requiring closure of their locations in certain jurisdictions, but not others </a:t>
                      </a:r>
                      <a:r>
                        <a:rPr lang="en-US" sz="1800" kern="1200" baseline="0" dirty="0">
                          <a:solidFill>
                            <a:schemeClr val="dk1"/>
                          </a:solidFill>
                          <a:effectLst/>
                          <a:latin typeface="+mn-lt"/>
                          <a:ea typeface="+mn-ea"/>
                          <a:cs typeface="+mn-cs"/>
                        </a:rPr>
                        <a:t>– P</a:t>
                      </a:r>
                      <a:r>
                        <a:rPr lang="en-US" sz="1800" kern="1200" dirty="0">
                          <a:solidFill>
                            <a:schemeClr val="dk1"/>
                          </a:solidFill>
                          <a:effectLst/>
                          <a:latin typeface="+mn-lt"/>
                          <a:ea typeface="+mn-ea"/>
                          <a:cs typeface="+mn-cs"/>
                        </a:rPr>
                        <a:t>artial suspension </a:t>
                      </a:r>
                      <a:r>
                        <a:rPr lang="en-US" sz="1800" kern="1200" baseline="0" dirty="0">
                          <a:solidFill>
                            <a:schemeClr val="dk1"/>
                          </a:solidFill>
                          <a:effectLst/>
                          <a:latin typeface="+mn-lt"/>
                          <a:ea typeface="+mn-ea"/>
                          <a:cs typeface="+mn-cs"/>
                        </a:rPr>
                        <a:t>– E</a:t>
                      </a:r>
                      <a:r>
                        <a:rPr lang="en-US" sz="1800" kern="1200" dirty="0">
                          <a:solidFill>
                            <a:schemeClr val="dk1"/>
                          </a:solidFill>
                          <a:effectLst/>
                          <a:latin typeface="+mn-lt"/>
                          <a:ea typeface="+mn-ea"/>
                          <a:cs typeface="+mn-cs"/>
                        </a:rPr>
                        <a:t>RC eligible for all operations in all locations</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(Notice 2021-20, QA 20, Ex.) </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Same as 2020</a:t>
                      </a:r>
                    </a:p>
                    <a:p>
                      <a:pPr algn="ctr"/>
                      <a:endParaRPr lang="en-US"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592667" y="5390445"/>
            <a:ext cx="8094133" cy="646331"/>
          </a:xfrm>
          <a:prstGeom prst="rect">
            <a:avLst/>
          </a:prstGeom>
          <a:noFill/>
        </p:spPr>
        <p:txBody>
          <a:bodyPr wrap="square" rtlCol="0">
            <a:spAutoFit/>
          </a:bodyPr>
          <a:lstStyle/>
          <a:p>
            <a:r>
              <a:rPr lang="en-US" dirty="0"/>
              <a:t>The rule that if any one location is suspended, they’re all suspended helps taxpayer qualify for partial suspension</a:t>
            </a:r>
          </a:p>
        </p:txBody>
      </p:sp>
      <p:sp>
        <p:nvSpPr>
          <p:cNvPr id="8" name="Slide Number Placeholder 7">
            <a:extLst>
              <a:ext uri="{FF2B5EF4-FFF2-40B4-BE49-F238E27FC236}">
                <a16:creationId xmlns:a16="http://schemas.microsoft.com/office/drawing/2014/main" id="{07D205F8-CAAF-B846-863F-B3E02C006E86}"/>
              </a:ext>
            </a:extLst>
          </p:cNvPr>
          <p:cNvSpPr>
            <a:spLocks noGrp="1"/>
          </p:cNvSpPr>
          <p:nvPr>
            <p:ph type="sldNum" sz="quarter" idx="12"/>
          </p:nvPr>
        </p:nvSpPr>
        <p:spPr/>
        <p:txBody>
          <a:bodyPr/>
          <a:lstStyle/>
          <a:p>
            <a:fld id="{54AAE21D-1E9D-1047-BD42-883DA1A9BFEE}" type="slidenum">
              <a:rPr lang="en-US" smtClean="0"/>
              <a:t>205</a:t>
            </a:fld>
            <a:endParaRPr lang="en-US"/>
          </a:p>
        </p:txBody>
      </p:sp>
      <p:pic>
        <p:nvPicPr>
          <p:cNvPr id="4" name="Picture 3">
            <a:extLst>
              <a:ext uri="{FF2B5EF4-FFF2-40B4-BE49-F238E27FC236}">
                <a16:creationId xmlns:a16="http://schemas.microsoft.com/office/drawing/2014/main" id="{86BE075A-936E-021D-518F-295ADBA70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65696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Government Orders</a:t>
            </a:r>
            <a:br>
              <a:rPr lang="en-US" sz="3200" dirty="0"/>
            </a:br>
            <a:r>
              <a:rPr lang="en-US" sz="3200" dirty="0"/>
              <a:t> Partial Suspension</a:t>
            </a:r>
            <a:br>
              <a:rPr lang="en-US" sz="3200" dirty="0"/>
            </a:br>
            <a:r>
              <a:rPr lang="en-US" sz="3200" dirty="0"/>
              <a:t>Shutdown of Some, But Not All, Locations</a:t>
            </a:r>
          </a:p>
        </p:txBody>
      </p:sp>
      <p:sp>
        <p:nvSpPr>
          <p:cNvPr id="3" name="Content Placeholder 2"/>
          <p:cNvSpPr>
            <a:spLocks noGrp="1"/>
          </p:cNvSpPr>
          <p:nvPr>
            <p:ph idx="1"/>
          </p:nvPr>
        </p:nvSpPr>
        <p:spPr/>
        <p:txBody>
          <a:bodyPr>
            <a:normAutofit fontScale="92500"/>
          </a:bodyPr>
          <a:lstStyle/>
          <a:p>
            <a:r>
              <a:rPr lang="en-US" sz="2600" dirty="0"/>
              <a:t>Example: National retail store chain F operates in every state in U.S. </a:t>
            </a:r>
            <a:r>
              <a:rPr lang="en-US" sz="2200" dirty="0"/>
              <a:t>(e.g., Best Buy) (Notice 2021-20, QA 20, Ex.) </a:t>
            </a:r>
          </a:p>
          <a:p>
            <a:pPr marL="457200" indent="-457200">
              <a:buAutoNum type="arabicPeriod"/>
            </a:pPr>
            <a:r>
              <a:rPr lang="en-US" sz="2200" dirty="0"/>
              <a:t>In some states, F under </a:t>
            </a:r>
            <a:r>
              <a:rPr lang="en-US" sz="2200" dirty="0" err="1"/>
              <a:t>govt</a:t>
            </a:r>
            <a:r>
              <a:rPr lang="en-US" sz="2200" dirty="0"/>
              <a:t> order to close stores, but permitted to provide curbside service to pick up items ordered online or by phone </a:t>
            </a:r>
          </a:p>
          <a:p>
            <a:pPr marL="457200" indent="-457200">
              <a:buAutoNum type="arabicPeriod"/>
            </a:pPr>
            <a:r>
              <a:rPr lang="en-US" sz="2200" dirty="0"/>
              <a:t>In other jurisdictions, F not subject to </a:t>
            </a:r>
            <a:r>
              <a:rPr lang="en-US" sz="2200" dirty="0" err="1"/>
              <a:t>govt</a:t>
            </a:r>
            <a:r>
              <a:rPr lang="en-US" sz="2200" dirty="0"/>
              <a:t> order to close stores (or is considered an essential business permitting its stores to remain open) </a:t>
            </a:r>
          </a:p>
          <a:p>
            <a:pPr marL="457200" indent="-457200">
              <a:buAutoNum type="arabicPeriod"/>
            </a:pPr>
            <a:r>
              <a:rPr lang="en-US" sz="2200" dirty="0"/>
              <a:t>F establishes company-wide policy, in compliance w/ local governmental orders and consistent with CDC and DHS guidance, requiring closure of all stores and operating w/ curbside pick-up only, even in those jurisdictions where business not subject to </a:t>
            </a:r>
            <a:r>
              <a:rPr lang="en-US" sz="2200" dirty="0" err="1"/>
              <a:t>govt</a:t>
            </a:r>
            <a:r>
              <a:rPr lang="en-US" sz="2200" dirty="0"/>
              <a:t> order  </a:t>
            </a:r>
          </a:p>
          <a:p>
            <a:pPr marL="457200" indent="-457200">
              <a:buAutoNum type="arabicPeriod"/>
            </a:pPr>
            <a:r>
              <a:rPr lang="en-US" sz="2200" dirty="0"/>
              <a:t>As result of </a:t>
            </a:r>
            <a:r>
              <a:rPr lang="en-US" sz="2200" dirty="0" err="1"/>
              <a:t>govt</a:t>
            </a:r>
            <a:r>
              <a:rPr lang="en-US" sz="2200" dirty="0"/>
              <a:t> orders requiring closure of F's stores in certain jurisdictions, Employer F has a partial suspension nationwide</a:t>
            </a:r>
          </a:p>
        </p:txBody>
      </p:sp>
      <p:sp>
        <p:nvSpPr>
          <p:cNvPr id="7" name="Slide Number Placeholder 6">
            <a:extLst>
              <a:ext uri="{FF2B5EF4-FFF2-40B4-BE49-F238E27FC236}">
                <a16:creationId xmlns:a16="http://schemas.microsoft.com/office/drawing/2014/main" id="{B547CAC2-79E8-0941-AF06-3E29FD4991A2}"/>
              </a:ext>
            </a:extLst>
          </p:cNvPr>
          <p:cNvSpPr>
            <a:spLocks noGrp="1"/>
          </p:cNvSpPr>
          <p:nvPr>
            <p:ph type="sldNum" sz="quarter" idx="12"/>
          </p:nvPr>
        </p:nvSpPr>
        <p:spPr/>
        <p:txBody>
          <a:bodyPr/>
          <a:lstStyle/>
          <a:p>
            <a:fld id="{54AAE21D-1E9D-1047-BD42-883DA1A9BFEE}" type="slidenum">
              <a:rPr lang="en-US" smtClean="0"/>
              <a:t>206</a:t>
            </a:fld>
            <a:endParaRPr lang="en-US"/>
          </a:p>
        </p:txBody>
      </p:sp>
      <p:pic>
        <p:nvPicPr>
          <p:cNvPr id="4" name="Picture 3">
            <a:extLst>
              <a:ext uri="{FF2B5EF4-FFF2-40B4-BE49-F238E27FC236}">
                <a16:creationId xmlns:a16="http://schemas.microsoft.com/office/drawing/2014/main" id="{7253FEDF-02ED-5ABB-72ED-9AE4EC574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68941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solidFill>
                  <a:srgbClr val="0000FF"/>
                </a:solidFill>
              </a:rPr>
              <a:t>Portion</a:t>
            </a:r>
            <a:r>
              <a:rPr lang="en-US" sz="3200" dirty="0"/>
              <a:t> Suspended vs. </a:t>
            </a:r>
            <a:r>
              <a:rPr lang="en-US" sz="3200" dirty="0">
                <a:solidFill>
                  <a:srgbClr val="008000"/>
                </a:solidFill>
              </a:rPr>
              <a:t>Modification</a:t>
            </a:r>
          </a:p>
        </p:txBody>
      </p:sp>
      <p:sp>
        <p:nvSpPr>
          <p:cNvPr id="3" name="Content Placeholder 2"/>
          <p:cNvSpPr>
            <a:spLocks noGrp="1"/>
          </p:cNvSpPr>
          <p:nvPr>
            <p:ph idx="1"/>
          </p:nvPr>
        </p:nvSpPr>
        <p:spPr>
          <a:xfrm>
            <a:off x="457199" y="1600200"/>
            <a:ext cx="8348134" cy="4525963"/>
          </a:xfrm>
        </p:spPr>
        <p:txBody>
          <a:bodyPr>
            <a:normAutofit lnSpcReduction="10000"/>
          </a:bodyPr>
          <a:lstStyle/>
          <a:p>
            <a:pPr marL="457200" indent="-457200">
              <a:buAutoNum type="arabicPeriod"/>
            </a:pPr>
            <a:r>
              <a:rPr lang="en-US" sz="2400" dirty="0"/>
              <a:t>Moral of the story: It ALWAYS depends on facts and circumstances</a:t>
            </a:r>
          </a:p>
          <a:p>
            <a:pPr marL="457200" indent="-457200">
              <a:buAutoNum type="arabicPeriod"/>
            </a:pPr>
            <a:r>
              <a:rPr lang="en-US" sz="2400" dirty="0"/>
              <a:t>If </a:t>
            </a:r>
            <a:r>
              <a:rPr lang="en-US" sz="2400" dirty="0">
                <a:solidFill>
                  <a:srgbClr val="0000FF"/>
                </a:solidFill>
              </a:rPr>
              <a:t>portion</a:t>
            </a:r>
            <a:r>
              <a:rPr lang="en-US" sz="2400" dirty="0"/>
              <a:t> of business closed, then </a:t>
            </a:r>
            <a:r>
              <a:rPr lang="en-US" sz="2000" dirty="0"/>
              <a:t>(&gt; nominal portion suspended)</a:t>
            </a:r>
            <a:r>
              <a:rPr lang="en-US" sz="2400" dirty="0"/>
              <a:t> if either: </a:t>
            </a:r>
          </a:p>
          <a:p>
            <a:pPr marL="457200" indent="-457200">
              <a:buAutoNum type="alphaLcPeriod"/>
            </a:pPr>
            <a:r>
              <a:rPr lang="en-US" sz="2400" dirty="0">
                <a:solidFill>
                  <a:srgbClr val="0000FF"/>
                </a:solidFill>
              </a:rPr>
              <a:t>gross receipts (GR)</a:t>
            </a:r>
            <a:r>
              <a:rPr lang="en-US" sz="2400" dirty="0"/>
              <a:t>, or </a:t>
            </a:r>
          </a:p>
          <a:p>
            <a:pPr marL="457200" indent="-457200">
              <a:buAutoNum type="alphaLcPeriod"/>
            </a:pPr>
            <a:r>
              <a:rPr lang="en-US" sz="2400" dirty="0">
                <a:solidFill>
                  <a:srgbClr val="0000FF"/>
                </a:solidFill>
              </a:rPr>
              <a:t>employee hours </a:t>
            </a:r>
          </a:p>
          <a:p>
            <a:pPr marL="0" indent="0">
              <a:buNone/>
            </a:pPr>
            <a:r>
              <a:rPr lang="en-US" sz="2400" dirty="0">
                <a:solidFill>
                  <a:srgbClr val="0000FF"/>
                </a:solidFill>
              </a:rPr>
              <a:t>constituted </a:t>
            </a:r>
            <a:r>
              <a:rPr lang="en-US" sz="2000" dirty="0">
                <a:solidFill>
                  <a:srgbClr val="0000FF"/>
                </a:solidFill>
              </a:rPr>
              <a:t>(at least) </a:t>
            </a:r>
            <a:r>
              <a:rPr lang="en-US" sz="2400" dirty="0">
                <a:solidFill>
                  <a:srgbClr val="0000FF"/>
                </a:solidFill>
              </a:rPr>
              <a:t>10% </a:t>
            </a:r>
            <a:r>
              <a:rPr lang="en-US" sz="2400" dirty="0"/>
              <a:t>of GR or hours in same </a:t>
            </a:r>
            <a:r>
              <a:rPr lang="en-US" sz="2400" dirty="0" err="1"/>
              <a:t>qtr</a:t>
            </a:r>
            <a:r>
              <a:rPr lang="en-US" sz="2400" dirty="0"/>
              <a:t> of 2019 </a:t>
            </a:r>
            <a:r>
              <a:rPr lang="en-US" sz="2400" dirty="0">
                <a:solidFill>
                  <a:srgbClr val="0000FF"/>
                </a:solidFill>
              </a:rPr>
              <a:t> </a:t>
            </a:r>
            <a:r>
              <a:rPr lang="en-US" sz="2000" dirty="0"/>
              <a:t>(Notice 2021-20, QA 11)</a:t>
            </a:r>
          </a:p>
          <a:p>
            <a:pPr>
              <a:buAutoNum type="arabicPeriod" startAt="3"/>
            </a:pPr>
            <a:r>
              <a:rPr lang="en-US" sz="2400" dirty="0"/>
              <a:t>If no portion of business closed, but </a:t>
            </a:r>
            <a:r>
              <a:rPr lang="en-US" sz="2400" dirty="0">
                <a:solidFill>
                  <a:srgbClr val="008000"/>
                </a:solidFill>
              </a:rPr>
              <a:t>modification</a:t>
            </a:r>
            <a:r>
              <a:rPr lang="en-US" sz="2400" dirty="0"/>
              <a:t> of operation, then </a:t>
            </a:r>
            <a:r>
              <a:rPr lang="en-US" sz="2000" dirty="0"/>
              <a:t>(&gt; nominal effect if) </a:t>
            </a:r>
            <a:r>
              <a:rPr lang="en-US" sz="2400" dirty="0">
                <a:solidFill>
                  <a:srgbClr val="008000"/>
                </a:solidFill>
              </a:rPr>
              <a:t>reduction in ability to provide goods or services of at least 10% </a:t>
            </a:r>
            <a:r>
              <a:rPr lang="en-US" sz="2400" dirty="0"/>
              <a:t>must have resulted </a:t>
            </a:r>
            <a:r>
              <a:rPr lang="en-US" sz="2000" dirty="0"/>
              <a:t>(Notice 2021-20, QA 17, 18)</a:t>
            </a:r>
          </a:p>
          <a:p>
            <a:pPr marL="457200" indent="-457200">
              <a:buAutoNum type="arabicPeriod"/>
            </a:pPr>
            <a:endParaRPr lang="en-US" sz="2400" dirty="0"/>
          </a:p>
        </p:txBody>
      </p:sp>
      <p:sp>
        <p:nvSpPr>
          <p:cNvPr id="4" name="Slide Number Placeholder 3">
            <a:extLst>
              <a:ext uri="{FF2B5EF4-FFF2-40B4-BE49-F238E27FC236}">
                <a16:creationId xmlns:a16="http://schemas.microsoft.com/office/drawing/2014/main" id="{9F81521C-221F-9B43-B791-7DC3D780D489}"/>
              </a:ext>
            </a:extLst>
          </p:cNvPr>
          <p:cNvSpPr>
            <a:spLocks noGrp="1"/>
          </p:cNvSpPr>
          <p:nvPr>
            <p:ph type="sldNum" sz="quarter" idx="12"/>
          </p:nvPr>
        </p:nvSpPr>
        <p:spPr/>
        <p:txBody>
          <a:bodyPr/>
          <a:lstStyle/>
          <a:p>
            <a:fld id="{54AAE21D-1E9D-1047-BD42-883DA1A9BFEE}" type="slidenum">
              <a:rPr lang="en-US" smtClean="0"/>
              <a:t>207</a:t>
            </a:fld>
            <a:endParaRPr lang="en-US"/>
          </a:p>
        </p:txBody>
      </p:sp>
      <p:pic>
        <p:nvPicPr>
          <p:cNvPr id="6" name="Picture 5">
            <a:extLst>
              <a:ext uri="{FF2B5EF4-FFF2-40B4-BE49-F238E27FC236}">
                <a16:creationId xmlns:a16="http://schemas.microsoft.com/office/drawing/2014/main" id="{10429DD4-9C37-1B31-D60D-408034AAC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879898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2468"/>
            <a:ext cx="8229600" cy="1143000"/>
          </a:xfrm>
        </p:spPr>
        <p:txBody>
          <a:bodyPr>
            <a:normAutofit fontScale="90000"/>
          </a:bodyPr>
          <a:lstStyle/>
          <a:p>
            <a:r>
              <a:rPr lang="en-US" sz="3600" dirty="0"/>
              <a:t>Government Orders</a:t>
            </a:r>
            <a:br>
              <a:rPr lang="en-US" sz="3200" dirty="0"/>
            </a:br>
            <a:r>
              <a:rPr lang="en-US" sz="3600" dirty="0"/>
              <a:t>Partial Suspension</a:t>
            </a:r>
            <a:br>
              <a:rPr lang="en-US" sz="3600" dirty="0"/>
            </a:br>
            <a:r>
              <a:rPr lang="en-US" sz="3600" dirty="0"/>
              <a:t>One Group Member Shutdown Qualifies Group</a:t>
            </a:r>
            <a:br>
              <a:rPr lang="en-US" sz="3200" dirty="0"/>
            </a:br>
            <a:endParaRPr lang="en-US" sz="32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84157839"/>
              </p:ext>
            </p:extLst>
          </p:nvPr>
        </p:nvGraphicFramePr>
        <p:xfrm>
          <a:off x="457200" y="1906180"/>
          <a:ext cx="8229600" cy="3901440"/>
        </p:xfrm>
        <a:graphic>
          <a:graphicData uri="http://schemas.openxmlformats.org/drawingml/2006/table">
            <a:tbl>
              <a:tblPr firstRow="1" bandRow="1">
                <a:tableStyleId>{5C22544A-7EE6-4342-B048-85BDC9FD1C3A}</a:tableStyleId>
              </a:tblPr>
              <a:tblGrid>
                <a:gridCol w="1296610">
                  <a:extLst>
                    <a:ext uri="{9D8B030D-6E8A-4147-A177-3AD203B41FA5}">
                      <a16:colId xmlns:a16="http://schemas.microsoft.com/office/drawing/2014/main" val="20000"/>
                    </a:ext>
                  </a:extLst>
                </a:gridCol>
                <a:gridCol w="4463142">
                  <a:extLst>
                    <a:ext uri="{9D8B030D-6E8A-4147-A177-3AD203B41FA5}">
                      <a16:colId xmlns:a16="http://schemas.microsoft.com/office/drawing/2014/main" val="20001"/>
                    </a:ext>
                  </a:extLst>
                </a:gridCol>
                <a:gridCol w="2469848">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 Partial suspension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All members of an aggregated group are treated as a single employer for purposes of the Employee Retention Credit</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(Notice 2021-21, QA 20) </a:t>
                      </a:r>
                    </a:p>
                  </a:txBody>
                  <a:tcPr/>
                </a:tc>
                <a:tc rowSpan="2">
                  <a:txBody>
                    <a:bodyPr/>
                    <a:lstStyle/>
                    <a:p>
                      <a:pPr algn="ctr"/>
                      <a:r>
                        <a:rPr lang="en-US" dirty="0">
                          <a:solidFill>
                            <a:schemeClr val="tx1"/>
                          </a:solidFill>
                        </a:rPr>
                        <a:t>Same as 2020</a:t>
                      </a:r>
                    </a:p>
                  </a:txBody>
                  <a:tcPr/>
                </a:tc>
                <a:extLst>
                  <a:ext uri="{0D108BD9-81ED-4DB2-BD59-A6C34878D82A}">
                    <a16:rowId xmlns:a16="http://schemas.microsoft.com/office/drawing/2014/main" val="10007"/>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Thus, if a trade or business operated by multiple members of an aggregated group and if operations of one member of group suspended by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order, then all members of group partially suspended (even if another member of group is in a jurisdiction not subject to</a:t>
                      </a:r>
                      <a:r>
                        <a:rPr lang="en-US" sz="1800" kern="1200" baseline="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order</a:t>
                      </a:r>
                      <a:r>
                        <a:rPr lang="en-US" sz="1800" kern="1200" baseline="0" dirty="0">
                          <a:solidFill>
                            <a:schemeClr val="dk1"/>
                          </a:solidFill>
                          <a:effectLst/>
                          <a:latin typeface="+mn-lt"/>
                          <a:ea typeface="+mn-ea"/>
                          <a:cs typeface="+mn-cs"/>
                        </a:rPr>
                        <a:t>  </a:t>
                      </a:r>
                      <a:r>
                        <a:rPr lang="en-US" sz="1600" dirty="0"/>
                        <a:t>(Notice 2021-20, QA 20)</a:t>
                      </a:r>
                    </a:p>
                  </a:txBody>
                  <a:tcPr/>
                </a:tc>
                <a:tc vMerge="1">
                  <a:txBody>
                    <a:bodyPr/>
                    <a:lstStyle/>
                    <a:p>
                      <a:pPr algn="ctr"/>
                      <a:endParaRPr lang="en-US"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90488201-B943-8240-96B4-1AEB974B42DD}"/>
              </a:ext>
            </a:extLst>
          </p:cNvPr>
          <p:cNvSpPr>
            <a:spLocks noGrp="1"/>
          </p:cNvSpPr>
          <p:nvPr>
            <p:ph type="sldNum" sz="quarter" idx="12"/>
          </p:nvPr>
        </p:nvSpPr>
        <p:spPr/>
        <p:txBody>
          <a:bodyPr/>
          <a:lstStyle/>
          <a:p>
            <a:fld id="{54AAE21D-1E9D-1047-BD42-883DA1A9BFEE}" type="slidenum">
              <a:rPr lang="en-US" smtClean="0"/>
              <a:t>208</a:t>
            </a:fld>
            <a:endParaRPr lang="en-US"/>
          </a:p>
        </p:txBody>
      </p:sp>
      <p:pic>
        <p:nvPicPr>
          <p:cNvPr id="4" name="Picture 3">
            <a:extLst>
              <a:ext uri="{FF2B5EF4-FFF2-40B4-BE49-F238E27FC236}">
                <a16:creationId xmlns:a16="http://schemas.microsoft.com/office/drawing/2014/main" id="{6933E743-2D3E-9F7E-7F4B-2DFA47F7F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4048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Disruption in Supply Chain</a:t>
            </a:r>
          </a:p>
        </p:txBody>
      </p:sp>
      <p:pic>
        <p:nvPicPr>
          <p:cNvPr id="7" name="Content Placeholder 6" descr="RoadBlockFallenRock.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4" name="Slide Number Placeholder 3">
            <a:extLst>
              <a:ext uri="{FF2B5EF4-FFF2-40B4-BE49-F238E27FC236}">
                <a16:creationId xmlns:a16="http://schemas.microsoft.com/office/drawing/2014/main" id="{B8CD9451-7E98-0046-B363-438E97BDBD9F}"/>
              </a:ext>
            </a:extLst>
          </p:cNvPr>
          <p:cNvSpPr>
            <a:spLocks noGrp="1"/>
          </p:cNvSpPr>
          <p:nvPr>
            <p:ph type="sldNum" sz="quarter" idx="12"/>
          </p:nvPr>
        </p:nvSpPr>
        <p:spPr/>
        <p:txBody>
          <a:bodyPr/>
          <a:lstStyle/>
          <a:p>
            <a:fld id="{54AAE21D-1E9D-1047-BD42-883DA1A9BFEE}" type="slidenum">
              <a:rPr lang="en-US" smtClean="0"/>
              <a:t>209</a:t>
            </a:fld>
            <a:endParaRPr lang="en-US"/>
          </a:p>
        </p:txBody>
      </p:sp>
      <p:pic>
        <p:nvPicPr>
          <p:cNvPr id="3" name="Picture 2">
            <a:extLst>
              <a:ext uri="{FF2B5EF4-FFF2-40B4-BE49-F238E27FC236}">
                <a16:creationId xmlns:a16="http://schemas.microsoft.com/office/drawing/2014/main" id="{6F81D56D-8A96-344B-413C-34AF217D1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225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Legal Authority</a:t>
            </a:r>
            <a:br>
              <a:rPr lang="en-US" sz="3200" dirty="0"/>
            </a:br>
            <a:r>
              <a:rPr lang="en-US" sz="3200" dirty="0"/>
              <a:t> Today, We Tell You the Truth </a:t>
            </a:r>
          </a:p>
        </p:txBody>
      </p:sp>
      <p:sp>
        <p:nvSpPr>
          <p:cNvPr id="3" name="Content Placeholder 2"/>
          <p:cNvSpPr>
            <a:spLocks noGrp="1"/>
          </p:cNvSpPr>
          <p:nvPr>
            <p:ph idx="1"/>
          </p:nvPr>
        </p:nvSpPr>
        <p:spPr>
          <a:xfrm>
            <a:off x="457199" y="1600200"/>
            <a:ext cx="8325853" cy="4525963"/>
          </a:xfrm>
        </p:spPr>
        <p:txBody>
          <a:bodyPr>
            <a:normAutofit/>
          </a:bodyPr>
          <a:lstStyle/>
          <a:p>
            <a:pPr marL="457200" indent="-457200">
              <a:buAutoNum type="arabicPeriod"/>
            </a:pPr>
            <a:r>
              <a:rPr lang="en-US" sz="2400" dirty="0"/>
              <a:t>ERC statutes were pushed out in a hurry by Congress</a:t>
            </a:r>
          </a:p>
          <a:p>
            <a:pPr marL="457200" indent="-457200">
              <a:buAutoNum type="alphaLcPeriod"/>
            </a:pPr>
            <a:r>
              <a:rPr lang="en-US" sz="2000" dirty="0"/>
              <a:t>ERC statutory language (and legislative history) (re: which employers qualify for ERC  (and which do not)) skimpy at best</a:t>
            </a:r>
          </a:p>
          <a:p>
            <a:pPr marL="457200" indent="-457200">
              <a:buAutoNum type="arabicPeriod" startAt="2"/>
            </a:pPr>
            <a:r>
              <a:rPr lang="en-US" sz="2400" dirty="0"/>
              <a:t>IRS guidance helpful in places, but </a:t>
            </a:r>
          </a:p>
          <a:p>
            <a:pPr marL="457200" indent="-457200">
              <a:buAutoNum type="alphaLcPeriod"/>
            </a:pPr>
            <a:r>
              <a:rPr lang="en-US" sz="2000" dirty="0"/>
              <a:t>Sketchy and patchy in other places</a:t>
            </a:r>
          </a:p>
          <a:p>
            <a:pPr marL="457200" indent="-457200">
              <a:buAutoNum type="alphaLcPeriod"/>
            </a:pPr>
            <a:r>
              <a:rPr lang="en-US" sz="2000" dirty="0"/>
              <a:t>IRS guidance exists in the form of FAQs and Notices (not properly promulgated under Administrative Procedures Act (APA), so vulnerable to taxpayer and judicial attack)</a:t>
            </a:r>
          </a:p>
          <a:p>
            <a:pPr marL="457200" indent="-457200">
              <a:buAutoNum type="arabicPeriod" startAt="3"/>
            </a:pPr>
            <a:r>
              <a:rPr lang="en-US" sz="2400" dirty="0"/>
              <a:t>In places, it may be possible to venture a bit beyond existing IRS guidance</a:t>
            </a:r>
          </a:p>
          <a:p>
            <a:pPr marL="457200" indent="-457200">
              <a:buAutoNum type="alphaLcPeriod"/>
            </a:pPr>
            <a:r>
              <a:rPr lang="en-US" sz="2000" dirty="0"/>
              <a:t>However, may not unreasonably stray from the statute</a:t>
            </a:r>
          </a:p>
          <a:p>
            <a:pPr marL="457200" indent="-457200">
              <a:buAutoNum type="alphaLcPeriod"/>
            </a:pPr>
            <a:r>
              <a:rPr lang="en-US" sz="2000" dirty="0"/>
              <a:t>Taxpayer interpretations of Internal Revenue Code must be reasonable </a:t>
            </a:r>
          </a:p>
        </p:txBody>
      </p:sp>
      <p:sp>
        <p:nvSpPr>
          <p:cNvPr id="7" name="Slide Number Placeholder 6">
            <a:extLst>
              <a:ext uri="{FF2B5EF4-FFF2-40B4-BE49-F238E27FC236}">
                <a16:creationId xmlns:a16="http://schemas.microsoft.com/office/drawing/2014/main" id="{3743D940-6EC2-8C42-8E09-CE0A137792D3}"/>
              </a:ext>
            </a:extLst>
          </p:cNvPr>
          <p:cNvSpPr>
            <a:spLocks noGrp="1"/>
          </p:cNvSpPr>
          <p:nvPr>
            <p:ph type="sldNum" sz="quarter" idx="12"/>
          </p:nvPr>
        </p:nvSpPr>
        <p:spPr/>
        <p:txBody>
          <a:bodyPr/>
          <a:lstStyle/>
          <a:p>
            <a:fld id="{54AAE21D-1E9D-1047-BD42-883DA1A9BFEE}" type="slidenum">
              <a:rPr lang="en-US" smtClean="0"/>
              <a:t>21</a:t>
            </a:fld>
            <a:endParaRPr lang="en-US"/>
          </a:p>
        </p:txBody>
      </p:sp>
      <p:pic>
        <p:nvPicPr>
          <p:cNvPr id="4" name="Picture 3">
            <a:extLst>
              <a:ext uri="{FF2B5EF4-FFF2-40B4-BE49-F238E27FC236}">
                <a16:creationId xmlns:a16="http://schemas.microsoft.com/office/drawing/2014/main" id="{3CCB2CBE-3E60-11EC-3010-655B25B5C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29116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210</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74938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Government Orders</a:t>
            </a:r>
            <a:br>
              <a:rPr lang="en-US" sz="3200" dirty="0"/>
            </a:br>
            <a:r>
              <a:rPr lang="en-US" sz="3200" dirty="0"/>
              <a:t>Effect of Failure by Supplier Under </a:t>
            </a:r>
            <a:r>
              <a:rPr lang="en-US" sz="3200" dirty="0" err="1"/>
              <a:t>Covid</a:t>
            </a:r>
            <a:r>
              <a:rPr lang="en-US" sz="3200" dirty="0"/>
              <a:t> Lockdown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20942375"/>
              </p:ext>
            </p:extLst>
          </p:nvPr>
        </p:nvGraphicFramePr>
        <p:xfrm>
          <a:off x="457200" y="1600200"/>
          <a:ext cx="8229600" cy="3749040"/>
        </p:xfrm>
        <a:graphic>
          <a:graphicData uri="http://schemas.openxmlformats.org/drawingml/2006/table">
            <a:tbl>
              <a:tblPr firstRow="1" bandRow="1">
                <a:tableStyleId>{5C22544A-7EE6-4342-B048-85BDC9FD1C3A}</a:tableStyleId>
              </a:tblPr>
              <a:tblGrid>
                <a:gridCol w="1296610">
                  <a:extLst>
                    <a:ext uri="{9D8B030D-6E8A-4147-A177-3AD203B41FA5}">
                      <a16:colId xmlns:a16="http://schemas.microsoft.com/office/drawing/2014/main" val="20000"/>
                    </a:ext>
                  </a:extLst>
                </a:gridCol>
                <a:gridCol w="4463142">
                  <a:extLst>
                    <a:ext uri="{9D8B030D-6E8A-4147-A177-3AD203B41FA5}">
                      <a16:colId xmlns:a16="http://schemas.microsoft.com/office/drawing/2014/main" val="20001"/>
                    </a:ext>
                  </a:extLst>
                </a:gridCol>
                <a:gridCol w="2469848">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sz="1800" dirty="0"/>
                        <a:t>Full or partial suspension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Essential business may have full or partial suspension if business's </a:t>
                      </a:r>
                      <a:r>
                        <a:rPr lang="en-US" sz="1800" kern="1200" dirty="0">
                          <a:solidFill>
                            <a:srgbClr val="0000FF"/>
                          </a:solidFill>
                          <a:effectLst/>
                          <a:latin typeface="+mn-lt"/>
                          <a:ea typeface="+mn-ea"/>
                          <a:cs typeface="+mn-cs"/>
                        </a:rPr>
                        <a:t>suppliers unable to make deliveries of critical goods or materials </a:t>
                      </a:r>
                      <a:r>
                        <a:rPr lang="en-US" sz="1800" kern="1200" dirty="0">
                          <a:solidFill>
                            <a:schemeClr val="dk1"/>
                          </a:solidFill>
                          <a:effectLst/>
                          <a:latin typeface="+mn-lt"/>
                          <a:ea typeface="+mn-ea"/>
                          <a:cs typeface="+mn-cs"/>
                        </a:rPr>
                        <a:t>due to Covid-19 </a:t>
                      </a:r>
                      <a:r>
                        <a:rPr lang="en-US" sz="1800" kern="1200" dirty="0" err="1">
                          <a:solidFill>
                            <a:schemeClr val="dk1"/>
                          </a:solidFill>
                          <a:effectLst/>
                          <a:latin typeface="+mn-lt"/>
                          <a:ea typeface="+mn-ea"/>
                          <a:cs typeface="+mn-cs"/>
                        </a:rPr>
                        <a:t>govt</a:t>
                      </a:r>
                      <a:r>
                        <a:rPr lang="en-US" sz="1800" kern="1200" dirty="0">
                          <a:solidFill>
                            <a:schemeClr val="dk1"/>
                          </a:solidFill>
                          <a:effectLst/>
                          <a:latin typeface="+mn-lt"/>
                          <a:ea typeface="+mn-ea"/>
                          <a:cs typeface="+mn-cs"/>
                        </a:rPr>
                        <a:t> order that causes </a:t>
                      </a:r>
                      <a:r>
                        <a:rPr lang="en-US" sz="1800" kern="1200" dirty="0">
                          <a:solidFill>
                            <a:srgbClr val="FF0000"/>
                          </a:solidFill>
                          <a:effectLst/>
                          <a:latin typeface="+mn-lt"/>
                          <a:ea typeface="+mn-ea"/>
                          <a:cs typeface="+mn-cs"/>
                        </a:rPr>
                        <a:t>supplier to suspend operations</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a:t>(Notice 2021-20 QA 12)</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800" dirty="0">
                        <a:effectLst/>
                      </a:endParaRPr>
                    </a:p>
                    <a:p>
                      <a:pPr algn="ctr"/>
                      <a:r>
                        <a:rPr lang="en-US" sz="1800" kern="1200" dirty="0">
                          <a:solidFill>
                            <a:schemeClr val="dk1"/>
                          </a:solidFill>
                          <a:effectLst/>
                          <a:latin typeface="+mn-lt"/>
                          <a:ea typeface="+mn-ea"/>
                          <a:cs typeface="+mn-cs"/>
                        </a:rPr>
                        <a:t>E.g.,</a:t>
                      </a:r>
                      <a:r>
                        <a:rPr lang="en-US" sz="1800" kern="1200" baseline="0" dirty="0">
                          <a:solidFill>
                            <a:schemeClr val="dk1"/>
                          </a:solidFill>
                          <a:effectLst/>
                          <a:latin typeface="+mn-lt"/>
                          <a:ea typeface="+mn-ea"/>
                          <a:cs typeface="+mn-cs"/>
                        </a:rPr>
                        <a:t> Auto parts manufacturer can’t get raw materials supply</a:t>
                      </a:r>
                    </a:p>
                    <a:p>
                      <a:pPr algn="ctr"/>
                      <a:endParaRPr lang="en-US" sz="800" kern="1200" dirty="0">
                        <a:solidFill>
                          <a:schemeClr val="dk1"/>
                        </a:solidFill>
                        <a:effectLst/>
                        <a:latin typeface="+mn-lt"/>
                        <a:ea typeface="+mn-ea"/>
                        <a:cs typeface="+mn-cs"/>
                      </a:endParaRPr>
                    </a:p>
                    <a:p>
                      <a:pPr algn="ctr"/>
                      <a:r>
                        <a:rPr lang="en-US" sz="1800" kern="1200" dirty="0">
                          <a:solidFill>
                            <a:srgbClr val="008000"/>
                          </a:solidFill>
                          <a:effectLst/>
                          <a:latin typeface="+mn-lt"/>
                          <a:ea typeface="+mn-ea"/>
                          <a:cs typeface="+mn-cs"/>
                        </a:rPr>
                        <a:t>Alternatively, may be eligible if significant decline in gross receipts</a:t>
                      </a:r>
                    </a:p>
                  </a:txBody>
                  <a:tcPr/>
                </a:tc>
                <a:tc>
                  <a:txBody>
                    <a:bodyPr/>
                    <a:lstStyle/>
                    <a:p>
                      <a:pPr algn="ctr"/>
                      <a:r>
                        <a:rPr lang="en-US" sz="1800" dirty="0">
                          <a:solidFill>
                            <a:schemeClr val="tx1"/>
                          </a:solidFill>
                        </a:rPr>
                        <a:t>Same as 2020</a:t>
                      </a:r>
                    </a:p>
                  </a:txBody>
                  <a:tcPr/>
                </a:tc>
                <a:extLst>
                  <a:ext uri="{0D108BD9-81ED-4DB2-BD59-A6C34878D82A}">
                    <a16:rowId xmlns:a16="http://schemas.microsoft.com/office/drawing/2014/main" val="10007"/>
                  </a:ext>
                </a:extLst>
              </a:tr>
            </a:tbl>
          </a:graphicData>
        </a:graphic>
      </p:graphicFrame>
      <p:sp>
        <p:nvSpPr>
          <p:cNvPr id="6" name="Slide Number Placeholder 5">
            <a:extLst>
              <a:ext uri="{FF2B5EF4-FFF2-40B4-BE49-F238E27FC236}">
                <a16:creationId xmlns:a16="http://schemas.microsoft.com/office/drawing/2014/main" id="{521A2B57-2509-F145-B502-0F275C51F497}"/>
              </a:ext>
            </a:extLst>
          </p:cNvPr>
          <p:cNvSpPr>
            <a:spLocks noGrp="1"/>
          </p:cNvSpPr>
          <p:nvPr>
            <p:ph type="sldNum" sz="quarter" idx="12"/>
          </p:nvPr>
        </p:nvSpPr>
        <p:spPr/>
        <p:txBody>
          <a:bodyPr/>
          <a:lstStyle/>
          <a:p>
            <a:fld id="{54AAE21D-1E9D-1047-BD42-883DA1A9BFEE}" type="slidenum">
              <a:rPr lang="en-US" smtClean="0"/>
              <a:t>211</a:t>
            </a:fld>
            <a:endParaRPr lang="en-US"/>
          </a:p>
        </p:txBody>
      </p:sp>
      <p:pic>
        <p:nvPicPr>
          <p:cNvPr id="3" name="Picture 2">
            <a:extLst>
              <a:ext uri="{FF2B5EF4-FFF2-40B4-BE49-F238E27FC236}">
                <a16:creationId xmlns:a16="http://schemas.microsoft.com/office/drawing/2014/main" id="{3D4FD9C9-70C8-B70B-B1A4-192E14F49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7866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Full or Partial Suspension </a:t>
            </a:r>
            <a:br>
              <a:rPr lang="en-US" sz="3200" dirty="0"/>
            </a:br>
            <a:r>
              <a:rPr lang="en-US" sz="3200" dirty="0"/>
              <a:t>If Supplies Cut Off by Supplier to Manufacturer </a:t>
            </a:r>
          </a:p>
        </p:txBody>
      </p:sp>
      <p:pic>
        <p:nvPicPr>
          <p:cNvPr id="7" name="Content Placeholder 6" descr="Screen Shot 2021-03-28 at 8.28.13 AM.png"/>
          <p:cNvPicPr>
            <a:picLocks noGrp="1" noChangeAspect="1"/>
          </p:cNvPicPr>
          <p:nvPr>
            <p:ph idx="1"/>
          </p:nvPr>
        </p:nvPicPr>
        <p:blipFill>
          <a:blip r:embed="rId2">
            <a:extLst>
              <a:ext uri="{28A0092B-C50C-407E-A947-70E740481C1C}">
                <a14:useLocalDpi xmlns:a14="http://schemas.microsoft.com/office/drawing/2010/main" val="0"/>
              </a:ext>
            </a:extLst>
          </a:blip>
          <a:srcRect l="10893" r="10893"/>
          <a:stretch>
            <a:fillRect/>
          </a:stretch>
        </p:blipFill>
        <p:spPr/>
      </p:pic>
      <p:sp>
        <p:nvSpPr>
          <p:cNvPr id="4" name="Slide Number Placeholder 3">
            <a:extLst>
              <a:ext uri="{FF2B5EF4-FFF2-40B4-BE49-F238E27FC236}">
                <a16:creationId xmlns:a16="http://schemas.microsoft.com/office/drawing/2014/main" id="{3849095D-D4E9-A147-8D1E-AD0437CEB473}"/>
              </a:ext>
            </a:extLst>
          </p:cNvPr>
          <p:cNvSpPr>
            <a:spLocks noGrp="1"/>
          </p:cNvSpPr>
          <p:nvPr>
            <p:ph type="sldNum" sz="quarter" idx="12"/>
          </p:nvPr>
        </p:nvSpPr>
        <p:spPr/>
        <p:txBody>
          <a:bodyPr/>
          <a:lstStyle/>
          <a:p>
            <a:fld id="{54AAE21D-1E9D-1047-BD42-883DA1A9BFEE}" type="slidenum">
              <a:rPr lang="en-US" smtClean="0"/>
              <a:t>212</a:t>
            </a:fld>
            <a:endParaRPr lang="en-US"/>
          </a:p>
        </p:txBody>
      </p:sp>
      <p:pic>
        <p:nvPicPr>
          <p:cNvPr id="3" name="Picture 2">
            <a:extLst>
              <a:ext uri="{FF2B5EF4-FFF2-40B4-BE49-F238E27FC236}">
                <a16:creationId xmlns:a16="http://schemas.microsoft.com/office/drawing/2014/main" id="{1193E996-7944-39C5-9CBC-3FDCD5F94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26680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Supply Chain Disruption</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Example: Auto parts manufacturing business qualifies for partial suspension if cannot get supplies to operate</a:t>
            </a:r>
            <a:r>
              <a:rPr lang="en-US" sz="2000" dirty="0"/>
              <a:t> (because supplier shut down over Covid-19)  </a:t>
            </a:r>
            <a:r>
              <a:rPr lang="en-US" sz="1800" dirty="0"/>
              <a:t>(Notice 2021-20 QA 12) </a:t>
            </a:r>
          </a:p>
          <a:p>
            <a:pPr marL="457200" indent="-457200">
              <a:buAutoNum type="alphaLcPeriod"/>
            </a:pPr>
            <a:r>
              <a:rPr lang="en-US" sz="2000" dirty="0"/>
              <a:t>Its supplier of raw materials is required to shut down by </a:t>
            </a:r>
            <a:r>
              <a:rPr lang="en-US" sz="2000" dirty="0" err="1"/>
              <a:t>Covid</a:t>
            </a:r>
            <a:r>
              <a:rPr lang="en-US" sz="2000" dirty="0"/>
              <a:t> </a:t>
            </a:r>
            <a:r>
              <a:rPr lang="en-US" sz="2000" dirty="0" err="1"/>
              <a:t>govt</a:t>
            </a:r>
            <a:r>
              <a:rPr lang="en-US" sz="2000" dirty="0"/>
              <a:t> order</a:t>
            </a:r>
          </a:p>
          <a:p>
            <a:pPr marL="457200" indent="-457200">
              <a:buAutoNum type="alphaLcPeriod"/>
            </a:pPr>
            <a:r>
              <a:rPr lang="en-US" sz="2000" dirty="0"/>
              <a:t>Unable to procure these raw materials elsewhere</a:t>
            </a:r>
          </a:p>
          <a:p>
            <a:pPr marL="457200" indent="-457200">
              <a:buAutoNum type="alphaLcPeriod"/>
            </a:pPr>
            <a:r>
              <a:rPr lang="en-US" sz="2000" dirty="0"/>
              <a:t>Result: Suspension by government order </a:t>
            </a:r>
          </a:p>
        </p:txBody>
      </p:sp>
      <p:sp>
        <p:nvSpPr>
          <p:cNvPr id="4" name="Slide Number Placeholder 3">
            <a:extLst>
              <a:ext uri="{FF2B5EF4-FFF2-40B4-BE49-F238E27FC236}">
                <a16:creationId xmlns:a16="http://schemas.microsoft.com/office/drawing/2014/main" id="{B18092AE-DD1F-4747-A960-1E4F8600FD14}"/>
              </a:ext>
            </a:extLst>
          </p:cNvPr>
          <p:cNvSpPr>
            <a:spLocks noGrp="1"/>
          </p:cNvSpPr>
          <p:nvPr>
            <p:ph type="sldNum" sz="quarter" idx="12"/>
          </p:nvPr>
        </p:nvSpPr>
        <p:spPr/>
        <p:txBody>
          <a:bodyPr/>
          <a:lstStyle/>
          <a:p>
            <a:fld id="{54AAE21D-1E9D-1047-BD42-883DA1A9BFEE}" type="slidenum">
              <a:rPr lang="en-US" smtClean="0"/>
              <a:t>213</a:t>
            </a:fld>
            <a:endParaRPr lang="en-US"/>
          </a:p>
        </p:txBody>
      </p:sp>
      <p:pic>
        <p:nvPicPr>
          <p:cNvPr id="6" name="Picture 5">
            <a:extLst>
              <a:ext uri="{FF2B5EF4-FFF2-40B4-BE49-F238E27FC236}">
                <a16:creationId xmlns:a16="http://schemas.microsoft.com/office/drawing/2014/main" id="{11DE219F-B679-D0C2-F58F-CDB88E226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8793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Supply Chain Disruption</a:t>
            </a:r>
          </a:p>
        </p:txBody>
      </p:sp>
      <p:sp>
        <p:nvSpPr>
          <p:cNvPr id="3" name="Content Placeholder 2"/>
          <p:cNvSpPr>
            <a:spLocks noGrp="1"/>
          </p:cNvSpPr>
          <p:nvPr>
            <p:ph idx="1"/>
          </p:nvPr>
        </p:nvSpPr>
        <p:spPr/>
        <p:txBody>
          <a:bodyPr>
            <a:normAutofit/>
          </a:bodyPr>
          <a:lstStyle/>
          <a:p>
            <a:pPr>
              <a:buAutoNum type="arabicPeriod" startAt="2"/>
            </a:pPr>
            <a:r>
              <a:rPr lang="en-US" sz="2400" dirty="0"/>
              <a:t>(Notice 2021-20 QA 12):</a:t>
            </a:r>
          </a:p>
          <a:p>
            <a:pPr marL="457200" indent="-457200">
              <a:buAutoNum type="alphaLcPeriod"/>
            </a:pPr>
            <a:r>
              <a:rPr lang="en-US" sz="2000" dirty="0"/>
              <a:t>QA 12: If </a:t>
            </a:r>
            <a:r>
              <a:rPr lang="en-US" sz="2000" dirty="0">
                <a:solidFill>
                  <a:srgbClr val="FF0000"/>
                </a:solidFill>
              </a:rPr>
              <a:t>facts and circumstances </a:t>
            </a:r>
            <a:r>
              <a:rPr lang="en-US" sz="2000" dirty="0"/>
              <a:t>indicate that </a:t>
            </a:r>
          </a:p>
          <a:p>
            <a:pPr marL="457200" indent="-457200">
              <a:buAutoNum type="alphaLcPeriod"/>
            </a:pPr>
            <a:r>
              <a:rPr lang="en-US" sz="2000" dirty="0"/>
              <a:t>Business’s </a:t>
            </a:r>
            <a:r>
              <a:rPr lang="en-US" sz="2000" dirty="0">
                <a:solidFill>
                  <a:srgbClr val="00B050"/>
                </a:solidFill>
              </a:rPr>
              <a:t>operations</a:t>
            </a:r>
            <a:r>
              <a:rPr lang="en-US" sz="2000" dirty="0"/>
              <a:t> are fully or </a:t>
            </a:r>
            <a:r>
              <a:rPr lang="en-US" sz="2000" dirty="0">
                <a:solidFill>
                  <a:srgbClr val="00B050"/>
                </a:solidFill>
              </a:rPr>
              <a:t>partially suspended </a:t>
            </a:r>
          </a:p>
          <a:p>
            <a:pPr marL="457200" indent="-457200">
              <a:buAutoNum type="alphaLcPeriod"/>
            </a:pPr>
            <a:r>
              <a:rPr lang="en-US" sz="2000" dirty="0">
                <a:solidFill>
                  <a:srgbClr val="0070C0"/>
                </a:solidFill>
              </a:rPr>
              <a:t>As result of inability to obtain </a:t>
            </a:r>
            <a:r>
              <a:rPr lang="en-US" sz="2000" dirty="0"/>
              <a:t>critical goods or materials from suppliers</a:t>
            </a:r>
          </a:p>
          <a:p>
            <a:pPr marL="457200" indent="-457200">
              <a:buAutoNum type="alphaLcPeriod"/>
            </a:pPr>
            <a:r>
              <a:rPr lang="en-US" sz="2000" dirty="0">
                <a:solidFill>
                  <a:srgbClr val="00B050"/>
                </a:solidFill>
              </a:rPr>
              <a:t>Because</a:t>
            </a:r>
            <a:r>
              <a:rPr lang="en-US" sz="2000" dirty="0"/>
              <a:t> they [</a:t>
            </a:r>
            <a:r>
              <a:rPr lang="en-US" sz="2000" dirty="0">
                <a:solidFill>
                  <a:srgbClr val="00B050"/>
                </a:solidFill>
              </a:rPr>
              <a:t>supplier</a:t>
            </a:r>
            <a:r>
              <a:rPr lang="en-US" sz="2000" dirty="0"/>
              <a:t>] was </a:t>
            </a:r>
            <a:r>
              <a:rPr lang="en-US" sz="2000" dirty="0">
                <a:solidFill>
                  <a:srgbClr val="00B050"/>
                </a:solidFill>
              </a:rPr>
              <a:t>required to suspend operations</a:t>
            </a:r>
            <a:r>
              <a:rPr lang="en-US" sz="2000" dirty="0"/>
              <a:t>, then </a:t>
            </a:r>
          </a:p>
          <a:p>
            <a:pPr marL="457200" indent="-457200">
              <a:buAutoNum type="alphaLcPeriod"/>
            </a:pPr>
            <a:r>
              <a:rPr lang="en-US" sz="2000" dirty="0"/>
              <a:t>Eligible employer for calendar quarters during which its operations are fully or partially suspended  </a:t>
            </a:r>
          </a:p>
        </p:txBody>
      </p:sp>
      <p:sp>
        <p:nvSpPr>
          <p:cNvPr id="4" name="Slide Number Placeholder 3">
            <a:extLst>
              <a:ext uri="{FF2B5EF4-FFF2-40B4-BE49-F238E27FC236}">
                <a16:creationId xmlns:a16="http://schemas.microsoft.com/office/drawing/2014/main" id="{B18092AE-DD1F-4747-A960-1E4F8600FD14}"/>
              </a:ext>
            </a:extLst>
          </p:cNvPr>
          <p:cNvSpPr>
            <a:spLocks noGrp="1"/>
          </p:cNvSpPr>
          <p:nvPr>
            <p:ph type="sldNum" sz="quarter" idx="12"/>
          </p:nvPr>
        </p:nvSpPr>
        <p:spPr/>
        <p:txBody>
          <a:bodyPr/>
          <a:lstStyle/>
          <a:p>
            <a:fld id="{54AAE21D-1E9D-1047-BD42-883DA1A9BFEE}" type="slidenum">
              <a:rPr lang="en-US" smtClean="0"/>
              <a:t>214</a:t>
            </a:fld>
            <a:endParaRPr lang="en-US"/>
          </a:p>
        </p:txBody>
      </p:sp>
      <p:pic>
        <p:nvPicPr>
          <p:cNvPr id="6" name="Picture 5">
            <a:extLst>
              <a:ext uri="{FF2B5EF4-FFF2-40B4-BE49-F238E27FC236}">
                <a16:creationId xmlns:a16="http://schemas.microsoft.com/office/drawing/2014/main" id="{94203378-AC42-8E1A-7CC4-2244E7AF5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29867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Shutdown of Supplier</a:t>
            </a:r>
          </a:p>
        </p:txBody>
      </p:sp>
      <p:sp>
        <p:nvSpPr>
          <p:cNvPr id="3" name="Content Placeholder 2"/>
          <p:cNvSpPr>
            <a:spLocks noGrp="1"/>
          </p:cNvSpPr>
          <p:nvPr>
            <p:ph idx="1"/>
          </p:nvPr>
        </p:nvSpPr>
        <p:spPr/>
        <p:txBody>
          <a:bodyPr>
            <a:normAutofit/>
          </a:bodyPr>
          <a:lstStyle/>
          <a:p>
            <a:pPr>
              <a:buFontTx/>
              <a:buChar char="•"/>
            </a:pPr>
            <a:r>
              <a:rPr lang="en-US" sz="1800" dirty="0"/>
              <a:t>(Notice 2021-20 QA 12) </a:t>
            </a:r>
          </a:p>
          <a:p>
            <a:pPr marL="457200" indent="-457200">
              <a:buAutoNum type="arabicPeriod" startAt="3"/>
            </a:pPr>
            <a:r>
              <a:rPr lang="en-US" sz="2400" dirty="0"/>
              <a:t>How far does logic of supplier example reach?</a:t>
            </a:r>
          </a:p>
          <a:p>
            <a:pPr marL="457200" indent="-457200">
              <a:buAutoNum type="alphaLcPeriod"/>
            </a:pPr>
            <a:r>
              <a:rPr lang="en-US" sz="2000" dirty="0">
                <a:solidFill>
                  <a:srgbClr val="0000FF"/>
                </a:solidFill>
              </a:rPr>
              <a:t>If operations are severely hampered, but not suspended, do we qualify?  </a:t>
            </a:r>
          </a:p>
          <a:p>
            <a:pPr marL="457200" indent="-457200">
              <a:buAutoNum type="arabicParenR"/>
            </a:pPr>
            <a:r>
              <a:rPr lang="en-US" sz="1800" dirty="0"/>
              <a:t>E.g., Car dealer runs extremely low on new car inventory (how low does auto inventory have to go to be considered a suspension?)</a:t>
            </a:r>
          </a:p>
          <a:p>
            <a:pPr marL="457200" indent="-457200">
              <a:buFont typeface="Arial"/>
              <a:buAutoNum type="arabicParenR"/>
            </a:pPr>
            <a:r>
              <a:rPr lang="en-US" sz="1800" dirty="0"/>
              <a:t>How low do operations have to go to be considered suspension?</a:t>
            </a:r>
          </a:p>
          <a:p>
            <a:pPr marL="457200" indent="-457200">
              <a:buFont typeface="Arial"/>
              <a:buAutoNum type="arabicParenR"/>
            </a:pPr>
            <a:r>
              <a:rPr lang="en-US" sz="1800" dirty="0"/>
              <a:t>IRS guidance does not stretch this far</a:t>
            </a:r>
          </a:p>
          <a:p>
            <a:pPr marL="457200" indent="-457200">
              <a:buAutoNum type="alphaLcPeriod" startAt="2"/>
            </a:pPr>
            <a:r>
              <a:rPr lang="en-US" sz="2000" dirty="0">
                <a:solidFill>
                  <a:srgbClr val="008000"/>
                </a:solidFill>
              </a:rPr>
              <a:t>If </a:t>
            </a:r>
            <a:r>
              <a:rPr lang="en-US" sz="2000" dirty="0">
                <a:solidFill>
                  <a:srgbClr val="FF0000"/>
                </a:solidFill>
              </a:rPr>
              <a:t>those we supply to</a:t>
            </a:r>
            <a:r>
              <a:rPr lang="en-US" sz="2000" dirty="0">
                <a:solidFill>
                  <a:srgbClr val="008000"/>
                </a:solidFill>
              </a:rPr>
              <a:t> are shut down, so we have no market (thus are we shut down?) </a:t>
            </a:r>
          </a:p>
          <a:p>
            <a:pPr marL="457200" indent="-457200">
              <a:buAutoNum type="arabicParenR"/>
            </a:pPr>
            <a:r>
              <a:rPr lang="en-US" sz="1800" dirty="0"/>
              <a:t>IRS guidance does not stretch this far</a:t>
            </a:r>
          </a:p>
          <a:p>
            <a:pPr marL="457200" indent="-457200">
              <a:buAutoNum type="arabicParenR"/>
            </a:pPr>
            <a:r>
              <a:rPr lang="en-US" sz="1800" dirty="0"/>
              <a:t>E.g., Local judicial court shuts down, so operations of law firm hampered</a:t>
            </a:r>
          </a:p>
        </p:txBody>
      </p:sp>
      <p:sp>
        <p:nvSpPr>
          <p:cNvPr id="4" name="Slide Number Placeholder 3">
            <a:extLst>
              <a:ext uri="{FF2B5EF4-FFF2-40B4-BE49-F238E27FC236}">
                <a16:creationId xmlns:a16="http://schemas.microsoft.com/office/drawing/2014/main" id="{A7560152-D0A9-4C46-971B-A9846AAFDF3E}"/>
              </a:ext>
            </a:extLst>
          </p:cNvPr>
          <p:cNvSpPr>
            <a:spLocks noGrp="1"/>
          </p:cNvSpPr>
          <p:nvPr>
            <p:ph type="sldNum" sz="quarter" idx="12"/>
          </p:nvPr>
        </p:nvSpPr>
        <p:spPr/>
        <p:txBody>
          <a:bodyPr/>
          <a:lstStyle/>
          <a:p>
            <a:fld id="{54AAE21D-1E9D-1047-BD42-883DA1A9BFEE}" type="slidenum">
              <a:rPr lang="en-US" smtClean="0"/>
              <a:t>215</a:t>
            </a:fld>
            <a:endParaRPr lang="en-US"/>
          </a:p>
        </p:txBody>
      </p:sp>
      <p:pic>
        <p:nvPicPr>
          <p:cNvPr id="6" name="Picture 5">
            <a:extLst>
              <a:ext uri="{FF2B5EF4-FFF2-40B4-BE49-F238E27FC236}">
                <a16:creationId xmlns:a16="http://schemas.microsoft.com/office/drawing/2014/main" id="{601A1890-723B-B18F-954F-416B15F10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2775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Shutdown of Supplier</a:t>
            </a:r>
          </a:p>
        </p:txBody>
      </p:sp>
      <p:sp>
        <p:nvSpPr>
          <p:cNvPr id="3" name="Content Placeholder 2"/>
          <p:cNvSpPr>
            <a:spLocks noGrp="1"/>
          </p:cNvSpPr>
          <p:nvPr>
            <p:ph idx="1"/>
          </p:nvPr>
        </p:nvSpPr>
        <p:spPr/>
        <p:txBody>
          <a:bodyPr>
            <a:normAutofit/>
          </a:bodyPr>
          <a:lstStyle/>
          <a:p>
            <a:pPr>
              <a:buFontTx/>
              <a:buChar char="•"/>
            </a:pPr>
            <a:r>
              <a:rPr lang="en-US" sz="1800" dirty="0"/>
              <a:t>(Notice 2021-20 QA 12) </a:t>
            </a:r>
          </a:p>
          <a:p>
            <a:pPr marL="457200" indent="-457200">
              <a:buAutoNum type="arabicPeriod" startAt="3"/>
            </a:pPr>
            <a:r>
              <a:rPr lang="en-US" sz="2400" dirty="0"/>
              <a:t>How far does logic of supplier example reach?</a:t>
            </a:r>
          </a:p>
          <a:p>
            <a:pPr marL="457200" indent="-457200">
              <a:buAutoNum type="alphaLcPeriod" startAt="3"/>
            </a:pPr>
            <a:r>
              <a:rPr lang="en-US" sz="2000" dirty="0">
                <a:solidFill>
                  <a:schemeClr val="dk1"/>
                </a:solidFill>
              </a:rPr>
              <a:t>Q: Might the items failed to be supplied be:</a:t>
            </a:r>
          </a:p>
          <a:p>
            <a:pPr marL="457200" indent="-457200">
              <a:buAutoNum type="arabicParenR"/>
            </a:pPr>
            <a:r>
              <a:rPr lang="en-US" sz="2000" dirty="0">
                <a:solidFill>
                  <a:schemeClr val="dk1"/>
                </a:solidFill>
              </a:rPr>
              <a:t>Needed intangible assets?</a:t>
            </a:r>
          </a:p>
          <a:p>
            <a:pPr marL="457200" indent="-457200">
              <a:buAutoNum type="arabicParenR"/>
            </a:pPr>
            <a:r>
              <a:rPr lang="en-US" sz="2000" dirty="0">
                <a:solidFill>
                  <a:schemeClr val="dk1"/>
                </a:solidFill>
              </a:rPr>
              <a:t>Services?</a:t>
            </a:r>
          </a:p>
          <a:p>
            <a:pPr marL="457200" indent="-457200">
              <a:buAutoNum type="arabicParenR"/>
            </a:pPr>
            <a:r>
              <a:rPr lang="en-US" sz="2000" dirty="0">
                <a:solidFill>
                  <a:schemeClr val="dk1"/>
                </a:solidFill>
              </a:rPr>
              <a:t>Availability of a forum so that taxpayer may conduct its business?</a:t>
            </a:r>
          </a:p>
          <a:p>
            <a:pPr marL="457200" indent="-457200">
              <a:buAutoNum type="alphaLcParenR"/>
            </a:pPr>
            <a:r>
              <a:rPr lang="en-US" sz="1800" dirty="0">
                <a:solidFill>
                  <a:schemeClr val="dk1"/>
                </a:solidFill>
              </a:rPr>
              <a:t>E.g.,  Availability of premises for construction contractor to work</a:t>
            </a:r>
          </a:p>
          <a:p>
            <a:pPr marL="457200" indent="-457200">
              <a:buFont typeface="Arial"/>
              <a:buAutoNum type="alphaLcParenR"/>
            </a:pPr>
            <a:r>
              <a:rPr lang="en-US" sz="1800" dirty="0">
                <a:solidFill>
                  <a:schemeClr val="dk1"/>
                </a:solidFill>
              </a:rPr>
              <a:t>E.g., Operation of a court for lawyers  </a:t>
            </a:r>
          </a:p>
          <a:p>
            <a:pPr marL="0" indent="0">
              <a:buNone/>
            </a:pPr>
            <a:endParaRPr lang="en-US" sz="2000" dirty="0">
              <a:solidFill>
                <a:schemeClr val="dk1"/>
              </a:solidFill>
            </a:endParaRPr>
          </a:p>
          <a:p>
            <a:pPr marL="0" indent="0">
              <a:buNone/>
            </a:pPr>
            <a:r>
              <a:rPr lang="en-US" sz="2000" dirty="0"/>
              <a:t> </a:t>
            </a:r>
          </a:p>
        </p:txBody>
      </p:sp>
      <p:sp>
        <p:nvSpPr>
          <p:cNvPr id="4" name="Slide Number Placeholder 3">
            <a:extLst>
              <a:ext uri="{FF2B5EF4-FFF2-40B4-BE49-F238E27FC236}">
                <a16:creationId xmlns:a16="http://schemas.microsoft.com/office/drawing/2014/main" id="{FF77767A-0BEC-1943-B20D-C7BAFD181FD0}"/>
              </a:ext>
            </a:extLst>
          </p:cNvPr>
          <p:cNvSpPr>
            <a:spLocks noGrp="1"/>
          </p:cNvSpPr>
          <p:nvPr>
            <p:ph type="sldNum" sz="quarter" idx="12"/>
          </p:nvPr>
        </p:nvSpPr>
        <p:spPr/>
        <p:txBody>
          <a:bodyPr/>
          <a:lstStyle/>
          <a:p>
            <a:fld id="{54AAE21D-1E9D-1047-BD42-883DA1A9BFEE}" type="slidenum">
              <a:rPr lang="en-US" smtClean="0"/>
              <a:t>216</a:t>
            </a:fld>
            <a:endParaRPr lang="en-US"/>
          </a:p>
        </p:txBody>
      </p:sp>
      <p:pic>
        <p:nvPicPr>
          <p:cNvPr id="6" name="Picture 5">
            <a:extLst>
              <a:ext uri="{FF2B5EF4-FFF2-40B4-BE49-F238E27FC236}">
                <a16:creationId xmlns:a16="http://schemas.microsoft.com/office/drawing/2014/main" id="{946F38FC-C537-7A12-2075-6ED448951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94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Is Courthouse Shutting Down</a:t>
            </a:r>
            <a:br>
              <a:rPr lang="en-US" sz="3200" dirty="0"/>
            </a:br>
            <a:r>
              <a:rPr lang="en-US" sz="3200" dirty="0"/>
              <a:t>Suspension for Law Firm?</a:t>
            </a:r>
          </a:p>
        </p:txBody>
      </p:sp>
      <p:pic>
        <p:nvPicPr>
          <p:cNvPr id="7" name="Content Placeholder 6" descr="Courthouse.jpg"/>
          <p:cNvPicPr>
            <a:picLocks noGrp="1" noChangeAspect="1"/>
          </p:cNvPicPr>
          <p:nvPr>
            <p:ph idx="1"/>
          </p:nvPr>
        </p:nvPicPr>
        <p:blipFill>
          <a:blip r:embed="rId2">
            <a:extLst>
              <a:ext uri="{28A0092B-C50C-407E-A947-70E740481C1C}">
                <a14:useLocalDpi xmlns:a14="http://schemas.microsoft.com/office/drawing/2010/main" val="0"/>
              </a:ext>
            </a:extLst>
          </a:blip>
          <a:srcRect l="-7438" r="-7438"/>
          <a:stretch>
            <a:fillRect/>
          </a:stretch>
        </p:blipFill>
        <p:spPr/>
      </p:pic>
      <p:sp>
        <p:nvSpPr>
          <p:cNvPr id="4" name="Slide Number Placeholder 3">
            <a:extLst>
              <a:ext uri="{FF2B5EF4-FFF2-40B4-BE49-F238E27FC236}">
                <a16:creationId xmlns:a16="http://schemas.microsoft.com/office/drawing/2014/main" id="{F28FF1F6-8679-7F41-8DF8-20582F8BCC47}"/>
              </a:ext>
            </a:extLst>
          </p:cNvPr>
          <p:cNvSpPr>
            <a:spLocks noGrp="1"/>
          </p:cNvSpPr>
          <p:nvPr>
            <p:ph type="sldNum" sz="quarter" idx="12"/>
          </p:nvPr>
        </p:nvSpPr>
        <p:spPr/>
        <p:txBody>
          <a:bodyPr/>
          <a:lstStyle/>
          <a:p>
            <a:fld id="{54AAE21D-1E9D-1047-BD42-883DA1A9BFEE}" type="slidenum">
              <a:rPr lang="en-US" smtClean="0"/>
              <a:t>217</a:t>
            </a:fld>
            <a:endParaRPr lang="en-US"/>
          </a:p>
        </p:txBody>
      </p:sp>
      <p:pic>
        <p:nvPicPr>
          <p:cNvPr id="3" name="Picture 2">
            <a:extLst>
              <a:ext uri="{FF2B5EF4-FFF2-40B4-BE49-F238E27FC236}">
                <a16:creationId xmlns:a16="http://schemas.microsoft.com/office/drawing/2014/main" id="{C02CD6BB-5293-4515-7EF9-8A9D5F330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925154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Government Orders</a:t>
            </a:r>
            <a:br>
              <a:rPr lang="en-US" sz="3200" dirty="0"/>
            </a:br>
            <a:r>
              <a:rPr lang="en-US" sz="3200" dirty="0"/>
              <a:t>Effect of Failure by Supplier Under </a:t>
            </a:r>
            <a:r>
              <a:rPr lang="en-US" sz="3200" dirty="0" err="1"/>
              <a:t>Covid</a:t>
            </a:r>
            <a:r>
              <a:rPr lang="en-US" sz="3200" dirty="0"/>
              <a:t> Lockdown</a:t>
            </a:r>
          </a:p>
        </p:txBody>
      </p:sp>
      <p:sp>
        <p:nvSpPr>
          <p:cNvPr id="3" name="Content Placeholder 2"/>
          <p:cNvSpPr>
            <a:spLocks noGrp="1"/>
          </p:cNvSpPr>
          <p:nvPr>
            <p:ph idx="1"/>
          </p:nvPr>
        </p:nvSpPr>
        <p:spPr/>
        <p:txBody>
          <a:bodyPr>
            <a:normAutofit/>
          </a:bodyPr>
          <a:lstStyle/>
          <a:p>
            <a:pPr marL="457200" indent="-457200">
              <a:buAutoNum type="arabicPeriod"/>
            </a:pPr>
            <a:r>
              <a:rPr lang="en-US" sz="2000" dirty="0"/>
              <a:t>Notice 2021-20 QA 12 – </a:t>
            </a:r>
            <a:r>
              <a:rPr lang="en-US" sz="2400" dirty="0"/>
              <a:t>Suspension due to </a:t>
            </a:r>
            <a:r>
              <a:rPr lang="en-US" sz="2400" dirty="0" err="1"/>
              <a:t>govt</a:t>
            </a:r>
            <a:r>
              <a:rPr lang="en-US" sz="2400" dirty="0"/>
              <a:t> order if: </a:t>
            </a:r>
          </a:p>
          <a:p>
            <a:pPr marL="457200" indent="-457200">
              <a:buAutoNum type="alphaLcPeriod"/>
            </a:pPr>
            <a:r>
              <a:rPr lang="en-US" sz="2000" dirty="0"/>
              <a:t>Under the </a:t>
            </a:r>
            <a:r>
              <a:rPr lang="en-US" sz="2000" dirty="0">
                <a:solidFill>
                  <a:srgbClr val="FF0000"/>
                </a:solidFill>
              </a:rPr>
              <a:t>facts and circumstances</a:t>
            </a:r>
            <a:r>
              <a:rPr lang="en-US" sz="2000" dirty="0"/>
              <a:t>, the business’s suppliers are unable to make deliveries of critical goods or materials due to a governmental order that causes the supplier to suspend its operations </a:t>
            </a:r>
          </a:p>
          <a:p>
            <a:pPr marL="457200" indent="-457200">
              <a:buAutoNum type="alphaLcPeriod"/>
            </a:pPr>
            <a:r>
              <a:rPr lang="en-US" sz="2000" dirty="0"/>
              <a:t>If facts and circumstances indicate business’s</a:t>
            </a:r>
            <a:r>
              <a:rPr lang="en-US" sz="2000" dirty="0">
                <a:solidFill>
                  <a:srgbClr val="0000FF"/>
                </a:solidFill>
              </a:rPr>
              <a:t> operations fully </a:t>
            </a:r>
            <a:r>
              <a:rPr lang="en-US" sz="2000" dirty="0">
                <a:solidFill>
                  <a:srgbClr val="FF0000"/>
                </a:solidFill>
              </a:rPr>
              <a:t>or partially </a:t>
            </a:r>
            <a:r>
              <a:rPr lang="en-US" sz="2000" dirty="0">
                <a:solidFill>
                  <a:srgbClr val="0000FF"/>
                </a:solidFill>
              </a:rPr>
              <a:t>suspended </a:t>
            </a:r>
            <a:r>
              <a:rPr lang="en-US" sz="2000" dirty="0"/>
              <a:t>as a result</a:t>
            </a:r>
          </a:p>
          <a:p>
            <a:pPr marL="457200" indent="-457200">
              <a:buAutoNum type="alphaLcPeriod"/>
            </a:pPr>
            <a:r>
              <a:rPr lang="en-US" sz="2000" dirty="0">
                <a:solidFill>
                  <a:srgbClr val="008000"/>
                </a:solidFill>
              </a:rPr>
              <a:t>Cannot procure materials </a:t>
            </a:r>
            <a:r>
              <a:rPr lang="en-US" sz="2000" dirty="0"/>
              <a:t>from alternate supplier</a:t>
            </a:r>
          </a:p>
          <a:p>
            <a:pPr marL="457200" indent="-457200">
              <a:buAutoNum type="alphaLcPeriod"/>
            </a:pPr>
            <a:r>
              <a:rPr lang="en-US" sz="2000" dirty="0">
                <a:solidFill>
                  <a:srgbClr val="008000"/>
                </a:solidFill>
              </a:rPr>
              <a:t>Not able to perform operations </a:t>
            </a:r>
            <a:r>
              <a:rPr lang="en-US" sz="2000" dirty="0"/>
              <a:t>for a period of time</a:t>
            </a:r>
          </a:p>
          <a:p>
            <a:endParaRPr lang="en-US" sz="2400" dirty="0"/>
          </a:p>
        </p:txBody>
      </p:sp>
      <p:sp>
        <p:nvSpPr>
          <p:cNvPr id="4" name="Slide Number Placeholder 3">
            <a:extLst>
              <a:ext uri="{FF2B5EF4-FFF2-40B4-BE49-F238E27FC236}">
                <a16:creationId xmlns:a16="http://schemas.microsoft.com/office/drawing/2014/main" id="{053DF86B-EC64-9C4A-A362-DB5F5E20684A}"/>
              </a:ext>
            </a:extLst>
          </p:cNvPr>
          <p:cNvSpPr>
            <a:spLocks noGrp="1"/>
          </p:cNvSpPr>
          <p:nvPr>
            <p:ph type="sldNum" sz="quarter" idx="12"/>
          </p:nvPr>
        </p:nvSpPr>
        <p:spPr/>
        <p:txBody>
          <a:bodyPr/>
          <a:lstStyle/>
          <a:p>
            <a:fld id="{54AAE21D-1E9D-1047-BD42-883DA1A9BFEE}" type="slidenum">
              <a:rPr lang="en-US" smtClean="0"/>
              <a:t>218</a:t>
            </a:fld>
            <a:endParaRPr lang="en-US"/>
          </a:p>
        </p:txBody>
      </p:sp>
      <p:pic>
        <p:nvPicPr>
          <p:cNvPr id="6" name="Picture 5">
            <a:extLst>
              <a:ext uri="{FF2B5EF4-FFF2-40B4-BE49-F238E27FC236}">
                <a16:creationId xmlns:a16="http://schemas.microsoft.com/office/drawing/2014/main" id="{3B0AAED3-ABE8-D9F6-337D-AD53A1E13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6502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Supply Chain Disruption</a:t>
            </a:r>
            <a:br>
              <a:rPr lang="en-US" sz="3200"/>
            </a:br>
            <a:r>
              <a:rPr lang="en-US" sz="3200"/>
              <a:t>Analysis </a:t>
            </a:r>
            <a:endParaRPr lang="en-US" sz="3200" dirty="0"/>
          </a:p>
        </p:txBody>
      </p:sp>
      <p:sp>
        <p:nvSpPr>
          <p:cNvPr id="3" name="Content Placeholder 2"/>
          <p:cNvSpPr>
            <a:spLocks noGrp="1"/>
          </p:cNvSpPr>
          <p:nvPr>
            <p:ph idx="1"/>
          </p:nvPr>
        </p:nvSpPr>
        <p:spPr/>
        <p:txBody>
          <a:bodyPr>
            <a:normAutofit/>
          </a:bodyPr>
          <a:lstStyle/>
          <a:p>
            <a:r>
              <a:rPr lang="en-US" sz="2400" dirty="0"/>
              <a:t>To qualify for supply chain disruption, must meet and prove:</a:t>
            </a:r>
          </a:p>
          <a:p>
            <a:pPr marL="0" indent="0">
              <a:buNone/>
            </a:pPr>
            <a:r>
              <a:rPr lang="en-US" sz="2000" u="sng" dirty="0">
                <a:solidFill>
                  <a:srgbClr val="0000FF"/>
                </a:solidFill>
              </a:rPr>
              <a:t>Supplier</a:t>
            </a:r>
          </a:p>
          <a:p>
            <a:pPr marL="457200" indent="-457200">
              <a:buAutoNum type="arabicPeriod"/>
            </a:pPr>
            <a:r>
              <a:rPr lang="en-US" sz="2000" dirty="0"/>
              <a:t>Supplier unable to make deliveries of critical goods or materials</a:t>
            </a:r>
          </a:p>
          <a:p>
            <a:pPr marL="457200" indent="-457200">
              <a:buAutoNum type="arabicPeriod"/>
            </a:pPr>
            <a:r>
              <a:rPr lang="en-US" sz="2000" dirty="0"/>
              <a:t>Due to a Covid-19 (U.S., state or local) government order</a:t>
            </a:r>
          </a:p>
          <a:p>
            <a:pPr marL="457200" indent="-457200">
              <a:buAutoNum type="arabicPeriod"/>
            </a:pPr>
            <a:r>
              <a:rPr lang="en-US" sz="2000" dirty="0"/>
              <a:t>That caused supplier to suspend its operations, and</a:t>
            </a:r>
          </a:p>
          <a:p>
            <a:pPr marL="0" indent="0">
              <a:buNone/>
            </a:pPr>
            <a:r>
              <a:rPr lang="en-US" sz="2000" u="sng" dirty="0">
                <a:solidFill>
                  <a:srgbClr val="008000"/>
                </a:solidFill>
              </a:rPr>
              <a:t>Business affected by supply chain disruption</a:t>
            </a:r>
          </a:p>
          <a:p>
            <a:pPr marL="457200" indent="-457200">
              <a:buAutoNum type="arabicPeriod" startAt="4"/>
            </a:pPr>
            <a:r>
              <a:rPr lang="en-US" sz="2000" dirty="0"/>
              <a:t>Business cannot secure critical goods or materials elsewhere</a:t>
            </a:r>
          </a:p>
          <a:p>
            <a:pPr marL="457200" indent="-457200">
              <a:buAutoNum type="arabicPeriod" startAt="4"/>
            </a:pPr>
            <a:r>
              <a:rPr lang="en-US" sz="2000" dirty="0"/>
              <a:t>Wages eligible limited to wages paid during which </a:t>
            </a:r>
            <a:r>
              <a:rPr lang="en-US" sz="2000" dirty="0" err="1"/>
              <a:t>govt</a:t>
            </a:r>
            <a:r>
              <a:rPr lang="en-US" sz="2000" dirty="0"/>
              <a:t> order in effect</a:t>
            </a:r>
          </a:p>
        </p:txBody>
      </p:sp>
      <p:sp>
        <p:nvSpPr>
          <p:cNvPr id="6" name="Slide Number Placeholder 5">
            <a:extLst>
              <a:ext uri="{FF2B5EF4-FFF2-40B4-BE49-F238E27FC236}">
                <a16:creationId xmlns:a16="http://schemas.microsoft.com/office/drawing/2014/main" id="{406F9F5B-D9DC-464E-94FA-2F6B66C56132}"/>
              </a:ext>
            </a:extLst>
          </p:cNvPr>
          <p:cNvSpPr>
            <a:spLocks noGrp="1"/>
          </p:cNvSpPr>
          <p:nvPr>
            <p:ph type="sldNum" sz="quarter" idx="12"/>
          </p:nvPr>
        </p:nvSpPr>
        <p:spPr/>
        <p:txBody>
          <a:bodyPr/>
          <a:lstStyle/>
          <a:p>
            <a:fld id="{54AAE21D-1E9D-1047-BD42-883DA1A9BFEE}" type="slidenum">
              <a:rPr lang="en-US" smtClean="0"/>
              <a:t>219</a:t>
            </a:fld>
            <a:endParaRPr lang="en-US"/>
          </a:p>
        </p:txBody>
      </p:sp>
      <p:pic>
        <p:nvPicPr>
          <p:cNvPr id="4" name="Picture 3">
            <a:extLst>
              <a:ext uri="{FF2B5EF4-FFF2-40B4-BE49-F238E27FC236}">
                <a16:creationId xmlns:a16="http://schemas.microsoft.com/office/drawing/2014/main" id="{40C56E5E-2FE8-E2A6-CDF6-F41B852C0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013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Legal Authority</a:t>
            </a:r>
            <a:br>
              <a:rPr lang="en-US" sz="3200" dirty="0"/>
            </a:br>
            <a:r>
              <a:rPr lang="en-US" sz="3200" dirty="0"/>
              <a:t> In Grey Areas, Uncertainty Abounds </a:t>
            </a:r>
          </a:p>
        </p:txBody>
      </p:sp>
      <p:sp>
        <p:nvSpPr>
          <p:cNvPr id="3" name="Content Placeholder 2"/>
          <p:cNvSpPr>
            <a:spLocks noGrp="1"/>
          </p:cNvSpPr>
          <p:nvPr>
            <p:ph idx="1"/>
          </p:nvPr>
        </p:nvSpPr>
        <p:spPr>
          <a:xfrm>
            <a:off x="457199" y="1600200"/>
            <a:ext cx="8325853" cy="4525963"/>
          </a:xfrm>
        </p:spPr>
        <p:txBody>
          <a:bodyPr>
            <a:normAutofit/>
          </a:bodyPr>
          <a:lstStyle/>
          <a:p>
            <a:pPr marL="457200" indent="-457200">
              <a:buAutoNum type="arabicPeriod" startAt="4"/>
            </a:pPr>
            <a:r>
              <a:rPr lang="en-US" sz="2400" dirty="0"/>
              <a:t>Need uncertain positions be disclosed on tax return </a:t>
            </a:r>
            <a:r>
              <a:rPr lang="en-US" sz="2000" dirty="0"/>
              <a:t>(e.g., on Form 8275 attached to Form 941 or 941-X)?</a:t>
            </a:r>
          </a:p>
          <a:p>
            <a:pPr marL="457200" indent="-457200">
              <a:buFont typeface="Arial"/>
              <a:buAutoNum type="arabicPeriod" startAt="4"/>
            </a:pPr>
            <a:r>
              <a:rPr lang="en-US" sz="2400" dirty="0"/>
              <a:t>Need uncertain positions be disclosed on taxpayer’s financial statements? </a:t>
            </a:r>
          </a:p>
        </p:txBody>
      </p:sp>
      <p:sp>
        <p:nvSpPr>
          <p:cNvPr id="7" name="Slide Number Placeholder 6">
            <a:extLst>
              <a:ext uri="{FF2B5EF4-FFF2-40B4-BE49-F238E27FC236}">
                <a16:creationId xmlns:a16="http://schemas.microsoft.com/office/drawing/2014/main" id="{A2F9425D-C295-DD49-8A08-B9C9657114A5}"/>
              </a:ext>
            </a:extLst>
          </p:cNvPr>
          <p:cNvSpPr>
            <a:spLocks noGrp="1"/>
          </p:cNvSpPr>
          <p:nvPr>
            <p:ph type="sldNum" sz="quarter" idx="12"/>
          </p:nvPr>
        </p:nvSpPr>
        <p:spPr/>
        <p:txBody>
          <a:bodyPr/>
          <a:lstStyle/>
          <a:p>
            <a:fld id="{54AAE21D-1E9D-1047-BD42-883DA1A9BFEE}" type="slidenum">
              <a:rPr lang="en-US" smtClean="0"/>
              <a:t>22</a:t>
            </a:fld>
            <a:endParaRPr lang="en-US"/>
          </a:p>
        </p:txBody>
      </p:sp>
      <p:pic>
        <p:nvPicPr>
          <p:cNvPr id="4" name="Picture 3">
            <a:extLst>
              <a:ext uri="{FF2B5EF4-FFF2-40B4-BE49-F238E27FC236}">
                <a16:creationId xmlns:a16="http://schemas.microsoft.com/office/drawing/2014/main" id="{231A983F-C7E9-6A8D-92BD-26A6B29B5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912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Disruption in Supply Chain</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solidFill>
                  <a:schemeClr val="dk1"/>
                </a:solidFill>
              </a:rPr>
              <a:t>Could the above positions be reasonably taken?  Consider:</a:t>
            </a:r>
          </a:p>
          <a:p>
            <a:pPr marL="457200" indent="-457200">
              <a:buAutoNum type="alphaLcPeriod"/>
            </a:pPr>
            <a:r>
              <a:rPr lang="en-US" sz="2000" dirty="0">
                <a:solidFill>
                  <a:schemeClr val="dk1"/>
                </a:solidFill>
              </a:rPr>
              <a:t>The statute on point is extremely vague</a:t>
            </a:r>
          </a:p>
          <a:p>
            <a:pPr marL="457200" indent="-457200">
              <a:buAutoNum type="alphaLcPeriod"/>
            </a:pPr>
            <a:r>
              <a:rPr lang="en-US" sz="2000" dirty="0">
                <a:solidFill>
                  <a:schemeClr val="dk1"/>
                </a:solidFill>
              </a:rPr>
              <a:t>IRS guidance on point (IRS Notices and FAQs) are </a:t>
            </a:r>
          </a:p>
          <a:p>
            <a:pPr marL="457200" indent="-457200">
              <a:buAutoNum type="arabicParenR"/>
            </a:pPr>
            <a:r>
              <a:rPr lang="en-US" sz="2000" dirty="0">
                <a:solidFill>
                  <a:schemeClr val="dk1"/>
                </a:solidFill>
              </a:rPr>
              <a:t>Extremely low level, </a:t>
            </a:r>
          </a:p>
          <a:p>
            <a:pPr marL="457200" indent="-457200">
              <a:buAutoNum type="arabicParenR"/>
            </a:pPr>
            <a:r>
              <a:rPr lang="en-US" sz="2000" dirty="0">
                <a:solidFill>
                  <a:schemeClr val="dk1"/>
                </a:solidFill>
              </a:rPr>
              <a:t>Not specifically requested by Congress, and </a:t>
            </a:r>
          </a:p>
          <a:p>
            <a:pPr marL="457200" indent="-457200">
              <a:buAutoNum type="arabicParenR"/>
            </a:pPr>
            <a:r>
              <a:rPr lang="en-US" sz="2000" dirty="0">
                <a:solidFill>
                  <a:schemeClr val="dk1"/>
                </a:solidFill>
              </a:rPr>
              <a:t>Not properly promulgated under Administrative Procedures Act (APA)</a:t>
            </a:r>
          </a:p>
          <a:p>
            <a:pPr marL="457200" indent="-457200">
              <a:buAutoNum type="arabicPeriod" startAt="2"/>
            </a:pPr>
            <a:r>
              <a:rPr lang="en-US" sz="2400" dirty="0">
                <a:solidFill>
                  <a:schemeClr val="dk1"/>
                </a:solidFill>
              </a:rPr>
              <a:t>Consider attaching Form 8275 </a:t>
            </a:r>
            <a:r>
              <a:rPr lang="en-US" sz="2000" dirty="0">
                <a:solidFill>
                  <a:schemeClr val="dk1"/>
                </a:solidFill>
              </a:rPr>
              <a:t>(to employment tax return upon which ERC supply chain disruption partial suspension is claimed) explaining position and supporting argument and authority </a:t>
            </a:r>
          </a:p>
          <a:p>
            <a:pPr marL="457200" indent="-457200">
              <a:buAutoNum type="arabicPeriod" startAt="2"/>
            </a:pPr>
            <a:endParaRPr lang="en-US" sz="2400" dirty="0"/>
          </a:p>
        </p:txBody>
      </p:sp>
      <p:sp>
        <p:nvSpPr>
          <p:cNvPr id="4" name="Slide Number Placeholder 3">
            <a:extLst>
              <a:ext uri="{FF2B5EF4-FFF2-40B4-BE49-F238E27FC236}">
                <a16:creationId xmlns:a16="http://schemas.microsoft.com/office/drawing/2014/main" id="{784FC5F3-C94E-DA42-85A8-113C758E4623}"/>
              </a:ext>
            </a:extLst>
          </p:cNvPr>
          <p:cNvSpPr>
            <a:spLocks noGrp="1"/>
          </p:cNvSpPr>
          <p:nvPr>
            <p:ph type="sldNum" sz="quarter" idx="12"/>
          </p:nvPr>
        </p:nvSpPr>
        <p:spPr/>
        <p:txBody>
          <a:bodyPr/>
          <a:lstStyle/>
          <a:p>
            <a:fld id="{54AAE21D-1E9D-1047-BD42-883DA1A9BFEE}" type="slidenum">
              <a:rPr lang="en-US" smtClean="0"/>
              <a:t>220</a:t>
            </a:fld>
            <a:endParaRPr lang="en-US"/>
          </a:p>
        </p:txBody>
      </p:sp>
      <p:pic>
        <p:nvPicPr>
          <p:cNvPr id="6" name="Picture 5">
            <a:extLst>
              <a:ext uri="{FF2B5EF4-FFF2-40B4-BE49-F238E27FC236}">
                <a16:creationId xmlns:a16="http://schemas.microsoft.com/office/drawing/2014/main" id="{6E611CA1-4752-FF94-563D-07FD4D690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45019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Disruption in Supply Chain</a:t>
            </a:r>
          </a:p>
        </p:txBody>
      </p:sp>
      <p:sp>
        <p:nvSpPr>
          <p:cNvPr id="3" name="Content Placeholder 2"/>
          <p:cNvSpPr>
            <a:spLocks noGrp="1"/>
          </p:cNvSpPr>
          <p:nvPr>
            <p:ph idx="1"/>
          </p:nvPr>
        </p:nvSpPr>
        <p:spPr/>
        <p:txBody>
          <a:bodyPr>
            <a:normAutofit/>
          </a:bodyPr>
          <a:lstStyle/>
          <a:p>
            <a:pPr>
              <a:buFontTx/>
              <a:buChar char="•"/>
            </a:pPr>
            <a:r>
              <a:rPr lang="en-US" sz="2400" dirty="0">
                <a:solidFill>
                  <a:schemeClr val="dk1"/>
                </a:solidFill>
              </a:rPr>
              <a:t>Possible points of supply chain disruption:</a:t>
            </a:r>
          </a:p>
          <a:p>
            <a:pPr marL="457200" indent="-457200">
              <a:buAutoNum type="arabicPeriod"/>
            </a:pPr>
            <a:r>
              <a:rPr lang="en-US" sz="2000" dirty="0">
                <a:solidFill>
                  <a:schemeClr val="dk1"/>
                </a:solidFill>
              </a:rPr>
              <a:t>Sourcing point (where goods or materials extracted or produced)</a:t>
            </a:r>
          </a:p>
          <a:p>
            <a:pPr marL="457200" indent="-457200">
              <a:buAutoNum type="arabicPeriod"/>
            </a:pPr>
            <a:r>
              <a:rPr lang="en-US" sz="2000" dirty="0">
                <a:solidFill>
                  <a:schemeClr val="dk1"/>
                </a:solidFill>
              </a:rPr>
              <a:t>Storage point (where goods or materials stored pending next move)</a:t>
            </a:r>
          </a:p>
          <a:p>
            <a:pPr marL="457200" indent="-457200">
              <a:buAutoNum type="arabicPeriod"/>
            </a:pPr>
            <a:r>
              <a:rPr lang="en-US" sz="2000" dirty="0">
                <a:solidFill>
                  <a:schemeClr val="dk1"/>
                </a:solidFill>
              </a:rPr>
              <a:t>Transfer point (where goods or materials loaded for transit)</a:t>
            </a:r>
          </a:p>
          <a:p>
            <a:pPr marL="457200" indent="-457200">
              <a:buAutoNum type="arabicPeriod"/>
            </a:pPr>
            <a:r>
              <a:rPr lang="en-US" sz="2000" dirty="0">
                <a:solidFill>
                  <a:schemeClr val="dk1"/>
                </a:solidFill>
              </a:rPr>
              <a:t>Shipping (via land)</a:t>
            </a:r>
          </a:p>
          <a:p>
            <a:pPr marL="457200" indent="-457200">
              <a:buAutoNum type="arabicPeriod"/>
            </a:pPr>
            <a:r>
              <a:rPr lang="en-US" sz="2000" dirty="0">
                <a:solidFill>
                  <a:schemeClr val="dk1"/>
                </a:solidFill>
              </a:rPr>
              <a:t>Shipping (via air)</a:t>
            </a:r>
          </a:p>
          <a:p>
            <a:pPr marL="457200" indent="-457200">
              <a:buAutoNum type="arabicPeriod"/>
            </a:pPr>
            <a:r>
              <a:rPr lang="en-US" sz="2000" dirty="0">
                <a:solidFill>
                  <a:schemeClr val="dk1"/>
                </a:solidFill>
              </a:rPr>
              <a:t>Shipping (via water)</a:t>
            </a:r>
          </a:p>
          <a:p>
            <a:pPr marL="457200" indent="-457200">
              <a:buAutoNum type="arabicPeriod"/>
            </a:pPr>
            <a:r>
              <a:rPr lang="en-US" sz="2000" dirty="0">
                <a:solidFill>
                  <a:schemeClr val="dk1"/>
                </a:solidFill>
              </a:rPr>
              <a:t>Destination point (location of end use or further manufacture) </a:t>
            </a:r>
            <a:endParaRPr lang="en-US" sz="2000" dirty="0"/>
          </a:p>
        </p:txBody>
      </p:sp>
      <p:sp>
        <p:nvSpPr>
          <p:cNvPr id="4" name="Slide Number Placeholder 3">
            <a:extLst>
              <a:ext uri="{FF2B5EF4-FFF2-40B4-BE49-F238E27FC236}">
                <a16:creationId xmlns:a16="http://schemas.microsoft.com/office/drawing/2014/main" id="{F7F9C548-0B27-3A4D-9048-BB61FAFC1B08}"/>
              </a:ext>
            </a:extLst>
          </p:cNvPr>
          <p:cNvSpPr>
            <a:spLocks noGrp="1"/>
          </p:cNvSpPr>
          <p:nvPr>
            <p:ph type="sldNum" sz="quarter" idx="12"/>
          </p:nvPr>
        </p:nvSpPr>
        <p:spPr/>
        <p:txBody>
          <a:bodyPr/>
          <a:lstStyle/>
          <a:p>
            <a:fld id="{54AAE21D-1E9D-1047-BD42-883DA1A9BFEE}" type="slidenum">
              <a:rPr lang="en-US" smtClean="0"/>
              <a:t>221</a:t>
            </a:fld>
            <a:endParaRPr lang="en-US"/>
          </a:p>
        </p:txBody>
      </p:sp>
      <p:pic>
        <p:nvPicPr>
          <p:cNvPr id="6" name="Picture 5">
            <a:extLst>
              <a:ext uri="{FF2B5EF4-FFF2-40B4-BE49-F238E27FC236}">
                <a16:creationId xmlns:a16="http://schemas.microsoft.com/office/drawing/2014/main" id="{36AB0E50-BD0A-CCA4-25C7-91DCADAF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37000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Disruption in Supply Chain</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Example: During </a:t>
            </a:r>
            <a:r>
              <a:rPr lang="en-US" sz="2400" dirty="0" err="1"/>
              <a:t>Covid</a:t>
            </a:r>
            <a:r>
              <a:rPr lang="en-US" sz="2400" dirty="0"/>
              <a:t>, a gasoline service station (retail outlet) could not secure premium gasoline for resale. Is this a supply chain interruption meriting ERC partial suspension?</a:t>
            </a:r>
          </a:p>
          <a:p>
            <a:pPr marL="457200" indent="-457200">
              <a:buAutoNum type="alphaLcPeriod"/>
            </a:pPr>
            <a:r>
              <a:rPr lang="en-US" sz="2000" dirty="0"/>
              <a:t>Other grades of gasoline were obtained and sold</a:t>
            </a:r>
          </a:p>
          <a:p>
            <a:pPr marL="457200" indent="-457200">
              <a:buAutoNum type="alphaLcPeriod"/>
            </a:pPr>
            <a:r>
              <a:rPr lang="en-US" sz="2000" dirty="0"/>
              <a:t>No proof that a </a:t>
            </a:r>
            <a:r>
              <a:rPr lang="en-US" sz="2000" dirty="0" err="1"/>
              <a:t>govt</a:t>
            </a:r>
            <a:r>
              <a:rPr lang="en-US" sz="2000" dirty="0"/>
              <a:t> </a:t>
            </a:r>
            <a:r>
              <a:rPr lang="en-US" sz="2000" dirty="0" err="1"/>
              <a:t>Covid</a:t>
            </a:r>
            <a:r>
              <a:rPr lang="en-US" sz="2000" dirty="0"/>
              <a:t> shutdown order caused the premium gasoline shortage</a:t>
            </a:r>
          </a:p>
          <a:p>
            <a:pPr marL="457200" indent="-457200">
              <a:buAutoNum type="alphaLcPeriod"/>
            </a:pPr>
            <a:r>
              <a:rPr lang="en-US" sz="2000" dirty="0"/>
              <a:t>I do not believe this case is strong enough to merit ERC partial suspension</a:t>
            </a:r>
          </a:p>
          <a:p>
            <a:pPr>
              <a:buAutoNum type="arabicParenR"/>
            </a:pPr>
            <a:r>
              <a:rPr lang="en-US" sz="1800" dirty="0"/>
              <a:t>Operations of gas station not suspended</a:t>
            </a:r>
          </a:p>
          <a:p>
            <a:pPr>
              <a:buFont typeface="Arial"/>
              <a:buAutoNum type="arabicParenR"/>
            </a:pPr>
            <a:r>
              <a:rPr lang="en-US" sz="1800" dirty="0"/>
              <a:t>No proof that a </a:t>
            </a:r>
            <a:r>
              <a:rPr lang="en-US" sz="1800" dirty="0" err="1"/>
              <a:t>govt</a:t>
            </a:r>
            <a:r>
              <a:rPr lang="en-US" sz="1800" dirty="0"/>
              <a:t> </a:t>
            </a:r>
            <a:r>
              <a:rPr lang="en-US" sz="1800" dirty="0" err="1"/>
              <a:t>Covid</a:t>
            </a:r>
            <a:r>
              <a:rPr lang="en-US" sz="1800" dirty="0"/>
              <a:t> shutdown order caused the premium gasoline shortage</a:t>
            </a:r>
          </a:p>
          <a:p>
            <a:pPr>
              <a:buAutoNum type="arabicParenR"/>
            </a:pPr>
            <a:r>
              <a:rPr lang="en-US" sz="1800" dirty="0"/>
              <a:t>Taxpayer can argue opportunity cost of lost premium gas revenues, but I don’t think that’s enough – Many outside ERC retrieval services disagree w/ me</a:t>
            </a:r>
          </a:p>
          <a:p>
            <a:pPr>
              <a:buAutoNum type="arabicParenR"/>
            </a:pPr>
            <a:r>
              <a:rPr lang="en-US" sz="1800" dirty="0"/>
              <a:t>I don’t think this fact pattern is strong enough to hold up in a court of law </a:t>
            </a:r>
          </a:p>
          <a:p>
            <a:pPr marL="457200" indent="-457200">
              <a:buAutoNum type="arabicPeriod" startAt="4"/>
            </a:pPr>
            <a:endParaRPr lang="en-US" sz="2000" dirty="0"/>
          </a:p>
        </p:txBody>
      </p:sp>
      <p:sp>
        <p:nvSpPr>
          <p:cNvPr id="4" name="Slide Number Placeholder 3">
            <a:extLst>
              <a:ext uri="{FF2B5EF4-FFF2-40B4-BE49-F238E27FC236}">
                <a16:creationId xmlns:a16="http://schemas.microsoft.com/office/drawing/2014/main" id="{E0834469-A3EF-6048-9310-433BF862F8B7}"/>
              </a:ext>
            </a:extLst>
          </p:cNvPr>
          <p:cNvSpPr>
            <a:spLocks noGrp="1"/>
          </p:cNvSpPr>
          <p:nvPr>
            <p:ph type="sldNum" sz="quarter" idx="12"/>
          </p:nvPr>
        </p:nvSpPr>
        <p:spPr/>
        <p:txBody>
          <a:bodyPr/>
          <a:lstStyle/>
          <a:p>
            <a:fld id="{54AAE21D-1E9D-1047-BD42-883DA1A9BFEE}" type="slidenum">
              <a:rPr lang="en-US" smtClean="0"/>
              <a:t>222</a:t>
            </a:fld>
            <a:endParaRPr lang="en-US"/>
          </a:p>
        </p:txBody>
      </p:sp>
      <p:pic>
        <p:nvPicPr>
          <p:cNvPr id="6" name="Picture 5">
            <a:extLst>
              <a:ext uri="{FF2B5EF4-FFF2-40B4-BE49-F238E27FC236}">
                <a16:creationId xmlns:a16="http://schemas.microsoft.com/office/drawing/2014/main" id="{417C529D-8306-3104-7A94-B7D0A7F41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4581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Partial Suspension</a:t>
            </a:r>
            <a:br>
              <a:rPr lang="en-US" sz="3200" dirty="0"/>
            </a:br>
            <a:r>
              <a:rPr lang="en-US" sz="3200" dirty="0"/>
              <a:t>Disruption in Supply Chain</a:t>
            </a:r>
          </a:p>
        </p:txBody>
      </p:sp>
      <p:sp>
        <p:nvSpPr>
          <p:cNvPr id="3" name="Content Placeholder 2"/>
          <p:cNvSpPr>
            <a:spLocks noGrp="1"/>
          </p:cNvSpPr>
          <p:nvPr>
            <p:ph idx="1"/>
          </p:nvPr>
        </p:nvSpPr>
        <p:spPr/>
        <p:txBody>
          <a:bodyPr>
            <a:normAutofit/>
          </a:bodyPr>
          <a:lstStyle/>
          <a:p>
            <a:pPr marL="457200" indent="-457200">
              <a:buAutoNum type="arabicPeriod" startAt="2"/>
            </a:pPr>
            <a:r>
              <a:rPr lang="en-US" sz="2400" dirty="0"/>
              <a:t>Example: Building insulation installer in Boston has installation operations severely hampered and slowed</a:t>
            </a:r>
          </a:p>
          <a:p>
            <a:pPr marL="457200" indent="-457200">
              <a:buFont typeface="Arial"/>
              <a:buAutoNum type="arabicParenR"/>
            </a:pPr>
            <a:r>
              <a:rPr lang="en-US" sz="2000" dirty="0"/>
              <a:t>Social distancing requirements cut in half our ability to install </a:t>
            </a:r>
          </a:p>
          <a:p>
            <a:pPr marL="457200" indent="-457200">
              <a:buAutoNum type="arabicParenR"/>
            </a:pPr>
            <a:r>
              <a:rPr lang="en-US" sz="2000" dirty="0"/>
              <a:t>Further hampered by supply chain difficulties in obtaining insulation to install</a:t>
            </a:r>
          </a:p>
          <a:p>
            <a:pPr marL="457200" indent="-457200">
              <a:buAutoNum type="arabicParenR"/>
            </a:pPr>
            <a:r>
              <a:rPr lang="en-US" sz="2000" dirty="0" err="1"/>
              <a:t>Tp</a:t>
            </a:r>
            <a:r>
              <a:rPr lang="en-US" sz="2000" dirty="0"/>
              <a:t> can argue that, even though it’s on the client’s, not installation company’s premises that limits are imposed, it’s a portion of space in which to operate shut down by </a:t>
            </a:r>
            <a:r>
              <a:rPr lang="en-US" sz="2000" dirty="0" err="1"/>
              <a:t>govt</a:t>
            </a:r>
            <a:r>
              <a:rPr lang="en-US" sz="2000" dirty="0"/>
              <a:t> order – Thus, ERC partial suspension – I’d run with this argument</a:t>
            </a:r>
          </a:p>
          <a:p>
            <a:pPr marL="457200" indent="-457200">
              <a:buAutoNum type="arabicParenR"/>
            </a:pPr>
            <a:r>
              <a:rPr lang="en-US" sz="2000" dirty="0"/>
              <a:t>As to the effect of not getting supplies, in my opinion to qualify as ERC supply chain shutdown, you’d have to have proof that the supply chain difficulties tied to a domestic (U.S.), state or local </a:t>
            </a:r>
            <a:r>
              <a:rPr lang="en-US" sz="2000" dirty="0" err="1"/>
              <a:t>Covid</a:t>
            </a:r>
            <a:r>
              <a:rPr lang="en-US" sz="2000" dirty="0"/>
              <a:t> shutdown order – I don’t think the Longshoreman’s labor strike in CA cuts it </a:t>
            </a:r>
          </a:p>
        </p:txBody>
      </p:sp>
      <p:sp>
        <p:nvSpPr>
          <p:cNvPr id="4" name="Slide Number Placeholder 3">
            <a:extLst>
              <a:ext uri="{FF2B5EF4-FFF2-40B4-BE49-F238E27FC236}">
                <a16:creationId xmlns:a16="http://schemas.microsoft.com/office/drawing/2014/main" id="{21E57A01-FBCE-B246-971B-4D52B589EB46}"/>
              </a:ext>
            </a:extLst>
          </p:cNvPr>
          <p:cNvSpPr>
            <a:spLocks noGrp="1"/>
          </p:cNvSpPr>
          <p:nvPr>
            <p:ph type="sldNum" sz="quarter" idx="12"/>
          </p:nvPr>
        </p:nvSpPr>
        <p:spPr/>
        <p:txBody>
          <a:bodyPr/>
          <a:lstStyle/>
          <a:p>
            <a:fld id="{54AAE21D-1E9D-1047-BD42-883DA1A9BFEE}" type="slidenum">
              <a:rPr lang="en-US" smtClean="0"/>
              <a:t>223</a:t>
            </a:fld>
            <a:endParaRPr lang="en-US"/>
          </a:p>
        </p:txBody>
      </p:sp>
      <p:pic>
        <p:nvPicPr>
          <p:cNvPr id="6" name="Picture 5">
            <a:extLst>
              <a:ext uri="{FF2B5EF4-FFF2-40B4-BE49-F238E27FC236}">
                <a16:creationId xmlns:a16="http://schemas.microsoft.com/office/drawing/2014/main" id="{9F4B25D7-A0AB-77C8-8FE5-8333248F1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111924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Supply Chain Disruption</a:t>
            </a:r>
            <a:br>
              <a:rPr lang="en-US" sz="3200" dirty="0"/>
            </a:br>
            <a:r>
              <a:rPr lang="en-US" sz="3200" dirty="0"/>
              <a:t>Analysis</a:t>
            </a:r>
          </a:p>
        </p:txBody>
      </p:sp>
      <p:sp>
        <p:nvSpPr>
          <p:cNvPr id="3" name="Content Placeholder 2"/>
          <p:cNvSpPr>
            <a:spLocks noGrp="1"/>
          </p:cNvSpPr>
          <p:nvPr>
            <p:ph idx="1"/>
          </p:nvPr>
        </p:nvSpPr>
        <p:spPr/>
        <p:txBody>
          <a:bodyPr>
            <a:normAutofit/>
          </a:bodyPr>
          <a:lstStyle/>
          <a:p>
            <a:r>
              <a:rPr lang="en-US" sz="2400" dirty="0"/>
              <a:t>To qualify for supply chain disruption, must meet and prove:</a:t>
            </a:r>
          </a:p>
          <a:p>
            <a:pPr marL="0" indent="0">
              <a:buNone/>
            </a:pPr>
            <a:r>
              <a:rPr lang="en-US" sz="2000" u="sng" dirty="0">
                <a:solidFill>
                  <a:srgbClr val="0000FF"/>
                </a:solidFill>
              </a:rPr>
              <a:t>Supplier</a:t>
            </a:r>
          </a:p>
          <a:p>
            <a:pPr marL="457200" indent="-457200">
              <a:buAutoNum type="arabicPeriod"/>
            </a:pPr>
            <a:r>
              <a:rPr lang="en-US" sz="2000" dirty="0"/>
              <a:t>Supplier unable to make deliveries of critical goods or materials</a:t>
            </a:r>
          </a:p>
          <a:p>
            <a:pPr marL="457200" indent="-457200">
              <a:buAutoNum type="arabicPeriod"/>
            </a:pPr>
            <a:r>
              <a:rPr lang="en-US" sz="2000" dirty="0"/>
              <a:t>Due to a Covid-19 government order</a:t>
            </a:r>
          </a:p>
          <a:p>
            <a:pPr marL="457200" indent="-457200">
              <a:buAutoNum type="arabicPeriod"/>
            </a:pPr>
            <a:r>
              <a:rPr lang="en-US" sz="2000" dirty="0"/>
              <a:t>That caused supplier to suspend its operations, and</a:t>
            </a:r>
          </a:p>
          <a:p>
            <a:pPr marL="0" indent="0">
              <a:buNone/>
            </a:pPr>
            <a:r>
              <a:rPr lang="en-US" sz="2000" u="sng" dirty="0">
                <a:solidFill>
                  <a:srgbClr val="008000"/>
                </a:solidFill>
              </a:rPr>
              <a:t>Business affected by supply chain disruption</a:t>
            </a:r>
          </a:p>
          <a:p>
            <a:pPr marL="457200" indent="-457200">
              <a:buAutoNum type="arabicPeriod" startAt="4"/>
            </a:pPr>
            <a:r>
              <a:rPr lang="en-US" sz="2000" dirty="0"/>
              <a:t>Business cannot secure critical goods or materials elsewhere</a:t>
            </a:r>
          </a:p>
          <a:p>
            <a:pPr marL="457200" indent="-457200">
              <a:buAutoNum type="arabicPeriod" startAt="4"/>
            </a:pPr>
            <a:r>
              <a:rPr lang="en-US" sz="2000" dirty="0"/>
              <a:t>Wages eligible limited to wages paid during which </a:t>
            </a:r>
            <a:r>
              <a:rPr lang="en-US" sz="2000" dirty="0" err="1"/>
              <a:t>govt</a:t>
            </a:r>
            <a:r>
              <a:rPr lang="en-US" sz="2000" dirty="0"/>
              <a:t> order in effect</a:t>
            </a:r>
          </a:p>
        </p:txBody>
      </p:sp>
      <p:sp>
        <p:nvSpPr>
          <p:cNvPr id="6" name="Slide Number Placeholder 5">
            <a:extLst>
              <a:ext uri="{FF2B5EF4-FFF2-40B4-BE49-F238E27FC236}">
                <a16:creationId xmlns:a16="http://schemas.microsoft.com/office/drawing/2014/main" id="{189EE07E-981F-C142-8C4B-53B25D9C787A}"/>
              </a:ext>
            </a:extLst>
          </p:cNvPr>
          <p:cNvSpPr>
            <a:spLocks noGrp="1"/>
          </p:cNvSpPr>
          <p:nvPr>
            <p:ph type="sldNum" sz="quarter" idx="12"/>
          </p:nvPr>
        </p:nvSpPr>
        <p:spPr/>
        <p:txBody>
          <a:bodyPr/>
          <a:lstStyle/>
          <a:p>
            <a:fld id="{54AAE21D-1E9D-1047-BD42-883DA1A9BFEE}" type="slidenum">
              <a:rPr lang="en-US" smtClean="0"/>
              <a:t>224</a:t>
            </a:fld>
            <a:endParaRPr lang="en-US"/>
          </a:p>
        </p:txBody>
      </p:sp>
      <p:pic>
        <p:nvPicPr>
          <p:cNvPr id="4" name="Picture 3">
            <a:extLst>
              <a:ext uri="{FF2B5EF4-FFF2-40B4-BE49-F238E27FC236}">
                <a16:creationId xmlns:a16="http://schemas.microsoft.com/office/drawing/2014/main" id="{D2A13296-1D40-94CC-4B68-06E2698A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78774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Supply Chain Disruption</a:t>
            </a:r>
            <a:br>
              <a:rPr lang="en-US" sz="3200" dirty="0"/>
            </a:br>
            <a:r>
              <a:rPr lang="en-US" sz="3200" dirty="0"/>
              <a:t>Proof Required</a:t>
            </a:r>
          </a:p>
        </p:txBody>
      </p:sp>
      <p:sp>
        <p:nvSpPr>
          <p:cNvPr id="3" name="Content Placeholder 2"/>
          <p:cNvSpPr>
            <a:spLocks noGrp="1"/>
          </p:cNvSpPr>
          <p:nvPr>
            <p:ph idx="1"/>
          </p:nvPr>
        </p:nvSpPr>
        <p:spPr/>
        <p:txBody>
          <a:bodyPr>
            <a:normAutofit fontScale="92500" lnSpcReduction="20000"/>
          </a:bodyPr>
          <a:lstStyle/>
          <a:p>
            <a:r>
              <a:rPr lang="en-US" sz="2400" dirty="0"/>
              <a:t>To qualify for supply chain disruption, must meet and prove:</a:t>
            </a:r>
          </a:p>
          <a:p>
            <a:pPr marL="0" indent="0">
              <a:buNone/>
            </a:pPr>
            <a:r>
              <a:rPr lang="en-US" sz="2000" u="sng" dirty="0">
                <a:solidFill>
                  <a:srgbClr val="0000FF"/>
                </a:solidFill>
              </a:rPr>
              <a:t>Supplier</a:t>
            </a:r>
          </a:p>
          <a:p>
            <a:pPr marL="457200" indent="-457200">
              <a:buAutoNum type="arabicPeriod"/>
            </a:pPr>
            <a:r>
              <a:rPr lang="en-US" sz="2000" dirty="0"/>
              <a:t>Supplier (</a:t>
            </a:r>
            <a:r>
              <a:rPr lang="en-US" sz="2000" dirty="0">
                <a:solidFill>
                  <a:srgbClr val="008000"/>
                </a:solidFill>
              </a:rPr>
              <a:t>name and location of supplier</a:t>
            </a:r>
            <a:r>
              <a:rPr lang="en-US" sz="2000" dirty="0"/>
              <a:t>) unable to make deliveries of critical goods or materials</a:t>
            </a:r>
          </a:p>
          <a:p>
            <a:pPr marL="457200" indent="-457200">
              <a:buAutoNum type="arabicPeriod"/>
            </a:pPr>
            <a:r>
              <a:rPr lang="en-US" sz="2000" dirty="0"/>
              <a:t>Due to a Covid-19 </a:t>
            </a:r>
            <a:r>
              <a:rPr lang="en-US" sz="2000" dirty="0" err="1"/>
              <a:t>govt</a:t>
            </a:r>
            <a:r>
              <a:rPr lang="en-US" sz="2000" dirty="0"/>
              <a:t> order (</a:t>
            </a:r>
            <a:r>
              <a:rPr lang="en-US" sz="2000" dirty="0">
                <a:solidFill>
                  <a:srgbClr val="008000"/>
                </a:solidFill>
              </a:rPr>
              <a:t>specific order itself</a:t>
            </a:r>
            <a:r>
              <a:rPr lang="en-US" sz="2000" dirty="0"/>
              <a:t> the </a:t>
            </a:r>
            <a:r>
              <a:rPr lang="en-US" sz="2000" dirty="0">
                <a:solidFill>
                  <a:srgbClr val="008000"/>
                </a:solidFill>
              </a:rPr>
              <a:t>duration of such order </a:t>
            </a:r>
            <a:r>
              <a:rPr lang="en-US" sz="2000" dirty="0"/>
              <a:t>and the specific </a:t>
            </a:r>
            <a:r>
              <a:rPr lang="en-US" sz="2000" dirty="0">
                <a:solidFill>
                  <a:srgbClr val="008000"/>
                </a:solidFill>
              </a:rPr>
              <a:t>U.S., state or local </a:t>
            </a:r>
            <a:r>
              <a:rPr lang="en-US" sz="2000" dirty="0" err="1"/>
              <a:t>govt</a:t>
            </a:r>
            <a:r>
              <a:rPr lang="en-US" sz="2000" dirty="0"/>
              <a:t> imposing the order) (foreign jurisdictions don’t cut it </a:t>
            </a:r>
            <a:r>
              <a:rPr lang="en-US" sz="1800" dirty="0"/>
              <a:t>(Notice 2021-20 QA 10)</a:t>
            </a:r>
            <a:r>
              <a:rPr lang="en-US" sz="2000" dirty="0"/>
              <a:t>)</a:t>
            </a:r>
          </a:p>
          <a:p>
            <a:pPr marL="457200" indent="-457200">
              <a:buAutoNum type="arabicPeriod"/>
            </a:pPr>
            <a:r>
              <a:rPr lang="en-US" sz="2000" dirty="0"/>
              <a:t>That caused supplier to suspend its operations (</a:t>
            </a:r>
            <a:r>
              <a:rPr lang="en-US" sz="2000" dirty="0">
                <a:solidFill>
                  <a:srgbClr val="008000"/>
                </a:solidFill>
              </a:rPr>
              <a:t>detailed description of supply chain disruption</a:t>
            </a:r>
            <a:r>
              <a:rPr lang="en-US" sz="2000" dirty="0"/>
              <a:t>), and</a:t>
            </a:r>
          </a:p>
          <a:p>
            <a:pPr marL="0" indent="0">
              <a:buNone/>
            </a:pPr>
            <a:r>
              <a:rPr lang="en-US" sz="2000" u="sng" dirty="0">
                <a:solidFill>
                  <a:srgbClr val="0000FF"/>
                </a:solidFill>
              </a:rPr>
              <a:t>Business affected by supply chain disruption</a:t>
            </a:r>
            <a:r>
              <a:rPr lang="en-US" sz="2000" dirty="0">
                <a:solidFill>
                  <a:srgbClr val="0000FF"/>
                </a:solidFill>
              </a:rPr>
              <a:t> </a:t>
            </a:r>
            <a:r>
              <a:rPr lang="en-US" sz="2000" dirty="0"/>
              <a:t>(detailed description of </a:t>
            </a:r>
            <a:r>
              <a:rPr lang="en-US" sz="2000" dirty="0">
                <a:solidFill>
                  <a:srgbClr val="008000"/>
                </a:solidFill>
              </a:rPr>
              <a:t>supply chain disruption itself</a:t>
            </a:r>
            <a:r>
              <a:rPr lang="en-US" sz="2000" dirty="0"/>
              <a:t> and its </a:t>
            </a:r>
            <a:r>
              <a:rPr lang="en-US" sz="2000" dirty="0">
                <a:solidFill>
                  <a:srgbClr val="008000"/>
                </a:solidFill>
              </a:rPr>
              <a:t>impact on the business</a:t>
            </a:r>
            <a:r>
              <a:rPr lang="en-US" sz="2000" dirty="0"/>
              <a:t>)</a:t>
            </a:r>
            <a:endParaRPr lang="en-US" sz="2000" u="sng" dirty="0">
              <a:solidFill>
                <a:srgbClr val="008000"/>
              </a:solidFill>
            </a:endParaRPr>
          </a:p>
          <a:p>
            <a:pPr marL="457200" indent="-457200">
              <a:buAutoNum type="arabicPeriod" startAt="4"/>
            </a:pPr>
            <a:r>
              <a:rPr lang="en-US" sz="2000" dirty="0"/>
              <a:t>Business cannot secure critical goods or materials elsewhere (detailed description of </a:t>
            </a:r>
            <a:r>
              <a:rPr lang="en-US" sz="2000" dirty="0">
                <a:solidFill>
                  <a:srgbClr val="008000"/>
                </a:solidFill>
              </a:rPr>
              <a:t>efforts to secure items</a:t>
            </a:r>
            <a:r>
              <a:rPr lang="en-US" sz="2000" dirty="0"/>
              <a:t>)</a:t>
            </a:r>
          </a:p>
          <a:p>
            <a:pPr marL="457200" indent="-457200">
              <a:buAutoNum type="arabicPeriod" startAt="4"/>
            </a:pPr>
            <a:r>
              <a:rPr lang="en-US" sz="2000" dirty="0"/>
              <a:t>Wages eligible limited to wages paid during which </a:t>
            </a:r>
            <a:r>
              <a:rPr lang="en-US" sz="2000" dirty="0" err="1"/>
              <a:t>govt</a:t>
            </a:r>
            <a:r>
              <a:rPr lang="en-US" sz="2000" dirty="0"/>
              <a:t> order in effect (</a:t>
            </a:r>
            <a:r>
              <a:rPr lang="en-US" sz="2000" dirty="0">
                <a:solidFill>
                  <a:srgbClr val="008000"/>
                </a:solidFill>
              </a:rPr>
              <a:t>duration</a:t>
            </a:r>
            <a:r>
              <a:rPr lang="en-US" sz="2000" dirty="0"/>
              <a:t> of supply chain </a:t>
            </a:r>
            <a:r>
              <a:rPr lang="en-US" sz="2000" dirty="0">
                <a:solidFill>
                  <a:srgbClr val="008000"/>
                </a:solidFill>
              </a:rPr>
              <a:t>disruption</a:t>
            </a:r>
            <a:r>
              <a:rPr lang="en-US" sz="2000" dirty="0"/>
              <a:t>) (</a:t>
            </a:r>
            <a:r>
              <a:rPr lang="en-US" sz="2000" dirty="0">
                <a:solidFill>
                  <a:srgbClr val="008000"/>
                </a:solidFill>
              </a:rPr>
              <a:t>duration of Covid-19 </a:t>
            </a:r>
            <a:r>
              <a:rPr lang="en-US" sz="2000" dirty="0" err="1">
                <a:solidFill>
                  <a:srgbClr val="008000"/>
                </a:solidFill>
              </a:rPr>
              <a:t>govt</a:t>
            </a:r>
            <a:r>
              <a:rPr lang="en-US" sz="2000" dirty="0">
                <a:solidFill>
                  <a:srgbClr val="008000"/>
                </a:solidFill>
              </a:rPr>
              <a:t> order </a:t>
            </a:r>
            <a:r>
              <a:rPr lang="en-US" sz="2000" dirty="0"/>
              <a:t>that suspended operations of supplier)  </a:t>
            </a:r>
          </a:p>
        </p:txBody>
      </p:sp>
      <p:sp>
        <p:nvSpPr>
          <p:cNvPr id="6" name="Slide Number Placeholder 5">
            <a:extLst>
              <a:ext uri="{FF2B5EF4-FFF2-40B4-BE49-F238E27FC236}">
                <a16:creationId xmlns:a16="http://schemas.microsoft.com/office/drawing/2014/main" id="{9EB11A7E-A296-F740-B858-49952AC1B0FE}"/>
              </a:ext>
            </a:extLst>
          </p:cNvPr>
          <p:cNvSpPr>
            <a:spLocks noGrp="1"/>
          </p:cNvSpPr>
          <p:nvPr>
            <p:ph type="sldNum" sz="quarter" idx="12"/>
          </p:nvPr>
        </p:nvSpPr>
        <p:spPr/>
        <p:txBody>
          <a:bodyPr/>
          <a:lstStyle/>
          <a:p>
            <a:fld id="{54AAE21D-1E9D-1047-BD42-883DA1A9BFEE}" type="slidenum">
              <a:rPr lang="en-US" smtClean="0"/>
              <a:t>225</a:t>
            </a:fld>
            <a:endParaRPr lang="en-US"/>
          </a:p>
        </p:txBody>
      </p:sp>
      <p:pic>
        <p:nvPicPr>
          <p:cNvPr id="4" name="Picture 3">
            <a:extLst>
              <a:ext uri="{FF2B5EF4-FFF2-40B4-BE49-F238E27FC236}">
                <a16:creationId xmlns:a16="http://schemas.microsoft.com/office/drawing/2014/main" id="{61D4922C-6E02-A818-8353-62D496D5F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01302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Courage is Somewhere Between</a:t>
            </a:r>
            <a:br>
              <a:rPr lang="en-US" sz="3200" dirty="0"/>
            </a:br>
            <a:r>
              <a:rPr lang="en-US" sz="3200" dirty="0"/>
              <a:t>Cowardice and Recklessness </a:t>
            </a:r>
            <a:r>
              <a:rPr lang="en-US" sz="1600" dirty="0"/>
              <a:t>(Ryan Holiday)</a:t>
            </a:r>
          </a:p>
        </p:txBody>
      </p:sp>
      <p:pic>
        <p:nvPicPr>
          <p:cNvPr id="6" name="Content Placeholder 5" descr="SoccerCambodia.jpg"/>
          <p:cNvPicPr>
            <a:picLocks noGrp="1" noChangeAspect="1"/>
          </p:cNvPicPr>
          <p:nvPr>
            <p:ph idx="1"/>
          </p:nvPr>
        </p:nvPicPr>
        <p:blipFill>
          <a:blip r:embed="rId3">
            <a:extLst>
              <a:ext uri="{28A0092B-C50C-407E-A947-70E740481C1C}">
                <a14:useLocalDpi xmlns:a14="http://schemas.microsoft.com/office/drawing/2010/main" val="0"/>
              </a:ext>
            </a:extLst>
          </a:blip>
          <a:srcRect t="9574" b="9574"/>
          <a:stretch>
            <a:fillRect/>
          </a:stretch>
        </p:blipFill>
        <p:spPr/>
      </p:pic>
      <p:sp>
        <p:nvSpPr>
          <p:cNvPr id="7" name="Slide Number Placeholder 6">
            <a:extLst>
              <a:ext uri="{FF2B5EF4-FFF2-40B4-BE49-F238E27FC236}">
                <a16:creationId xmlns:a16="http://schemas.microsoft.com/office/drawing/2014/main" id="{B2E064CD-05C7-EB49-8B3B-467F0DAA6D52}"/>
              </a:ext>
            </a:extLst>
          </p:cNvPr>
          <p:cNvSpPr>
            <a:spLocks noGrp="1"/>
          </p:cNvSpPr>
          <p:nvPr>
            <p:ph type="sldNum" sz="quarter" idx="12"/>
          </p:nvPr>
        </p:nvSpPr>
        <p:spPr/>
        <p:txBody>
          <a:bodyPr/>
          <a:lstStyle/>
          <a:p>
            <a:fld id="{54AAE21D-1E9D-1047-BD42-883DA1A9BFEE}" type="slidenum">
              <a:rPr lang="en-US" smtClean="0"/>
              <a:t>226</a:t>
            </a:fld>
            <a:endParaRPr lang="en-US"/>
          </a:p>
        </p:txBody>
      </p:sp>
      <p:pic>
        <p:nvPicPr>
          <p:cNvPr id="3" name="Picture 2">
            <a:extLst>
              <a:ext uri="{FF2B5EF4-FFF2-40B4-BE49-F238E27FC236}">
                <a16:creationId xmlns:a16="http://schemas.microsoft.com/office/drawing/2014/main" id="{FF791520-68AB-8BC3-BB7C-F3EABFC43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50013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0223"/>
            <a:ext cx="8229600" cy="1143000"/>
          </a:xfrm>
        </p:spPr>
        <p:txBody>
          <a:bodyPr>
            <a:noAutofit/>
          </a:bodyPr>
          <a:lstStyle/>
          <a:p>
            <a:r>
              <a:rPr lang="en-US" sz="3200" dirty="0"/>
              <a:t>Government Orders</a:t>
            </a:r>
            <a:br>
              <a:rPr lang="en-US" sz="3200" dirty="0"/>
            </a:br>
            <a:r>
              <a:rPr lang="en-US" sz="3200" dirty="0"/>
              <a:t>Partial Suspension</a:t>
            </a:r>
            <a:br>
              <a:rPr lang="en-US" sz="3200" dirty="0"/>
            </a:br>
            <a:r>
              <a:rPr lang="en-US" sz="3200" dirty="0"/>
              <a:t>Wages Only ERC Eligible for Period of Shutdown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361704953"/>
              </p:ext>
            </p:extLst>
          </p:nvPr>
        </p:nvGraphicFramePr>
        <p:xfrm>
          <a:off x="457200" y="1982675"/>
          <a:ext cx="8229600" cy="3840480"/>
        </p:xfrm>
        <a:graphic>
          <a:graphicData uri="http://schemas.openxmlformats.org/drawingml/2006/table">
            <a:tbl>
              <a:tblPr firstRow="1" bandRow="1">
                <a:tableStyleId>{5C22544A-7EE6-4342-B048-85BDC9FD1C3A}</a:tableStyleId>
              </a:tblPr>
              <a:tblGrid>
                <a:gridCol w="1296610">
                  <a:extLst>
                    <a:ext uri="{9D8B030D-6E8A-4147-A177-3AD203B41FA5}">
                      <a16:colId xmlns:a16="http://schemas.microsoft.com/office/drawing/2014/main" val="20000"/>
                    </a:ext>
                  </a:extLst>
                </a:gridCol>
                <a:gridCol w="4463142">
                  <a:extLst>
                    <a:ext uri="{9D8B030D-6E8A-4147-A177-3AD203B41FA5}">
                      <a16:colId xmlns:a16="http://schemas.microsoft.com/office/drawing/2014/main" val="20001"/>
                    </a:ext>
                  </a:extLst>
                </a:gridCol>
                <a:gridCol w="2469848">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 Partial suspension</a:t>
                      </a:r>
                    </a:p>
                  </a:txBody>
                  <a:tcPr/>
                </a:tc>
                <a:tc>
                  <a:txBody>
                    <a:bodyPr/>
                    <a:lstStyle/>
                    <a:p>
                      <a:pPr algn="ctr"/>
                      <a:r>
                        <a:rPr lang="en-US" sz="1800" b="0" kern="1200" dirty="0">
                          <a:solidFill>
                            <a:schemeClr val="dk1"/>
                          </a:solidFill>
                          <a:effectLst/>
                          <a:latin typeface="+mn-lt"/>
                          <a:ea typeface="+mn-ea"/>
                          <a:cs typeface="+mn-cs"/>
                        </a:rPr>
                        <a:t>If subject to </a:t>
                      </a:r>
                      <a:r>
                        <a:rPr lang="en-US" sz="1800" b="0" kern="1200" dirty="0" err="1">
                          <a:solidFill>
                            <a:schemeClr val="dk1"/>
                          </a:solidFill>
                          <a:effectLst/>
                          <a:latin typeface="+mn-lt"/>
                          <a:ea typeface="+mn-ea"/>
                          <a:cs typeface="+mn-cs"/>
                        </a:rPr>
                        <a:t>govt</a:t>
                      </a:r>
                      <a:r>
                        <a:rPr lang="en-US" sz="1800" b="0" kern="1200" dirty="0">
                          <a:solidFill>
                            <a:schemeClr val="dk1"/>
                          </a:solidFill>
                          <a:effectLst/>
                          <a:latin typeface="+mn-lt"/>
                          <a:ea typeface="+mn-ea"/>
                          <a:cs typeface="+mn-cs"/>
                        </a:rPr>
                        <a:t> order to fully or partially suspend operations and order later lifted, were operations that suspended?</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Yes, but only for periods business operations fully or partially suspended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(Notice 2021-20, QA 22) </a:t>
                      </a:r>
                      <a:endParaRPr lang="en-US" sz="1600" kern="1200" dirty="0">
                        <a:solidFill>
                          <a:schemeClr val="dk1"/>
                        </a:solidFill>
                        <a:effectLst/>
                        <a:latin typeface="+mn-lt"/>
                        <a:ea typeface="+mn-ea"/>
                        <a:cs typeface="+mn-cs"/>
                      </a:endParaRPr>
                    </a:p>
                  </a:txBody>
                  <a:tcPr/>
                </a:tc>
                <a:tc>
                  <a:txBody>
                    <a:bodyPr/>
                    <a:lstStyle/>
                    <a:p>
                      <a:pPr algn="ctr"/>
                      <a:r>
                        <a:rPr lang="en-US" dirty="0">
                          <a:solidFill>
                            <a:schemeClr val="tx1"/>
                          </a:solidFill>
                        </a:rPr>
                        <a:t>Same as 2020</a:t>
                      </a:r>
                    </a:p>
                  </a:txBody>
                  <a:tcPr/>
                </a:tc>
                <a:extLst>
                  <a:ext uri="{0D108BD9-81ED-4DB2-BD59-A6C34878D82A}">
                    <a16:rowId xmlns:a16="http://schemas.microsoft.com/office/drawing/2014/main" val="10007"/>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If order effective for portion of calendar quarter, then eligible employer for entire calendar</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quarter but can only claim ERC for wages paid during period order in force</a:t>
                      </a:r>
                      <a:r>
                        <a:rPr lang="en-US" sz="1800" kern="1200" baseline="0" dirty="0">
                          <a:solidFill>
                            <a:schemeClr val="dk1"/>
                          </a:solidFill>
                          <a:effectLst/>
                          <a:latin typeface="+mn-lt"/>
                          <a:ea typeface="+mn-ea"/>
                          <a:cs typeface="+mn-cs"/>
                        </a:rPr>
                        <a:t>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(Notice 2021-20, QA 22) </a:t>
                      </a:r>
                      <a:endParaRPr lang="en-US" sz="1600" kern="1200" dirty="0">
                        <a:solidFill>
                          <a:schemeClr val="dk1"/>
                        </a:solidFill>
                        <a:effectLst/>
                        <a:latin typeface="+mn-lt"/>
                        <a:ea typeface="+mn-ea"/>
                        <a:cs typeface="+mn-c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Same as 2020</a:t>
                      </a:r>
                    </a:p>
                  </a:txBody>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F9FD1413-E586-354C-A61D-56133872FCCD}"/>
              </a:ext>
            </a:extLst>
          </p:cNvPr>
          <p:cNvSpPr>
            <a:spLocks noGrp="1"/>
          </p:cNvSpPr>
          <p:nvPr>
            <p:ph type="sldNum" sz="quarter" idx="12"/>
          </p:nvPr>
        </p:nvSpPr>
        <p:spPr/>
        <p:txBody>
          <a:bodyPr/>
          <a:lstStyle/>
          <a:p>
            <a:fld id="{54AAE21D-1E9D-1047-BD42-883DA1A9BFEE}" type="slidenum">
              <a:rPr lang="en-US" smtClean="0"/>
              <a:t>227</a:t>
            </a:fld>
            <a:endParaRPr lang="en-US"/>
          </a:p>
        </p:txBody>
      </p:sp>
      <p:pic>
        <p:nvPicPr>
          <p:cNvPr id="4" name="Picture 3">
            <a:extLst>
              <a:ext uri="{FF2B5EF4-FFF2-40B4-BE49-F238E27FC236}">
                <a16:creationId xmlns:a16="http://schemas.microsoft.com/office/drawing/2014/main" id="{7686288A-25EE-BB23-F917-1C04A1E4D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36163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778"/>
            <a:ext cx="8229600" cy="1143000"/>
          </a:xfrm>
        </p:spPr>
        <p:txBody>
          <a:bodyPr>
            <a:normAutofit/>
          </a:bodyPr>
          <a:lstStyle/>
          <a:p>
            <a:r>
              <a:rPr lang="en-US" sz="3200" dirty="0"/>
              <a:t>Drop in Gross Receipts </a:t>
            </a:r>
            <a:br>
              <a:rPr lang="en-US" sz="3200" dirty="0"/>
            </a:br>
            <a:r>
              <a:rPr lang="en-US" sz="3200" dirty="0"/>
              <a:t>Wage Range (Wide)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8372454"/>
              </p:ext>
            </p:extLst>
          </p:nvPr>
        </p:nvGraphicFramePr>
        <p:xfrm>
          <a:off x="457200" y="1350740"/>
          <a:ext cx="8229600" cy="1341120"/>
        </p:xfrm>
        <a:graphic>
          <a:graphicData uri="http://schemas.openxmlformats.org/drawingml/2006/table">
            <a:tbl>
              <a:tblPr firstRow="1" bandRow="1">
                <a:tableStyleId>{5C22544A-7EE6-4342-B048-85BDC9FD1C3A}</a:tableStyleId>
              </a:tblPr>
              <a:tblGrid>
                <a:gridCol w="2243482">
                  <a:extLst>
                    <a:ext uri="{9D8B030D-6E8A-4147-A177-3AD203B41FA5}">
                      <a16:colId xmlns:a16="http://schemas.microsoft.com/office/drawing/2014/main" val="20000"/>
                    </a:ext>
                  </a:extLst>
                </a:gridCol>
                <a:gridCol w="3453279">
                  <a:extLst>
                    <a:ext uri="{9D8B030D-6E8A-4147-A177-3AD203B41FA5}">
                      <a16:colId xmlns:a16="http://schemas.microsoft.com/office/drawing/2014/main" val="20001"/>
                    </a:ext>
                  </a:extLst>
                </a:gridCol>
                <a:gridCol w="2532839">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“Gross receipts”*</a:t>
                      </a:r>
                      <a:r>
                        <a:rPr lang="en-US" baseline="0" dirty="0"/>
                        <a:t> </a:t>
                      </a:r>
                    </a:p>
                    <a:p>
                      <a:pPr algn="ctr"/>
                      <a:r>
                        <a:rPr lang="en-US" baseline="0" dirty="0"/>
                        <a:t>ERC wage range</a:t>
                      </a:r>
                      <a:endParaRPr lang="en-US" dirty="0"/>
                    </a:p>
                  </a:txBody>
                  <a:tcPr/>
                </a:tc>
                <a:tc>
                  <a:txBody>
                    <a:bodyPr/>
                    <a:lstStyle/>
                    <a:p>
                      <a:pPr algn="ctr"/>
                      <a:r>
                        <a:rPr lang="en-US" dirty="0"/>
                        <a:t>Entire quarter </a:t>
                      </a:r>
                    </a:p>
                    <a:p>
                      <a:pPr algn="ctr"/>
                      <a:r>
                        <a:rPr lang="en-US" dirty="0"/>
                        <a:t>for which qualify</a:t>
                      </a:r>
                    </a:p>
                  </a:txBody>
                  <a:tcPr/>
                </a:tc>
                <a:tc>
                  <a:txBody>
                    <a:bodyPr/>
                    <a:lstStyle/>
                    <a:p>
                      <a:pPr algn="ctr"/>
                      <a:r>
                        <a:rPr lang="en-US" dirty="0">
                          <a:solidFill>
                            <a:schemeClr val="tx1"/>
                          </a:solidFill>
                        </a:rPr>
                        <a:t>Same as for 2020</a:t>
                      </a:r>
                    </a:p>
                  </a:txBody>
                  <a:tcPr/>
                </a:tc>
                <a:extLst>
                  <a:ext uri="{0D108BD9-81ED-4DB2-BD59-A6C34878D82A}">
                    <a16:rowId xmlns:a16="http://schemas.microsoft.com/office/drawing/2014/main" val="10001"/>
                  </a:ext>
                </a:extLst>
              </a:tr>
            </a:tbl>
          </a:graphicData>
        </a:graphic>
      </p:graphicFrame>
      <p:pic>
        <p:nvPicPr>
          <p:cNvPr id="3" name="Picture 2" descr="Screen Shot 2021-04-06 at 5.35.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883" y="2888559"/>
            <a:ext cx="6439648" cy="2823882"/>
          </a:xfrm>
          <a:prstGeom prst="rect">
            <a:avLst/>
          </a:prstGeom>
        </p:spPr>
      </p:pic>
      <p:sp>
        <p:nvSpPr>
          <p:cNvPr id="8" name="TextBox 7"/>
          <p:cNvSpPr txBox="1"/>
          <p:nvPr/>
        </p:nvSpPr>
        <p:spPr>
          <a:xfrm>
            <a:off x="736880" y="5741426"/>
            <a:ext cx="7520007" cy="646331"/>
          </a:xfrm>
          <a:prstGeom prst="rect">
            <a:avLst/>
          </a:prstGeom>
          <a:noFill/>
        </p:spPr>
        <p:txBody>
          <a:bodyPr wrap="none" rtlCol="0">
            <a:spAutoFit/>
          </a:bodyPr>
          <a:lstStyle/>
          <a:p>
            <a:r>
              <a:rPr lang="en-US" dirty="0"/>
              <a:t>*  Wage range for recovery startup business also appears to be entire quarter </a:t>
            </a:r>
          </a:p>
          <a:p>
            <a:r>
              <a:rPr lang="en-US" sz="1600" dirty="0"/>
              <a:t>(no official answer, but logic seems to dictate “entire quarter”) </a:t>
            </a:r>
            <a:r>
              <a:rPr lang="en-US" dirty="0"/>
              <a:t> </a:t>
            </a:r>
          </a:p>
        </p:txBody>
      </p:sp>
      <p:sp>
        <p:nvSpPr>
          <p:cNvPr id="6" name="Slide Number Placeholder 5">
            <a:extLst>
              <a:ext uri="{FF2B5EF4-FFF2-40B4-BE49-F238E27FC236}">
                <a16:creationId xmlns:a16="http://schemas.microsoft.com/office/drawing/2014/main" id="{9CFF3CB0-B687-9D4E-BF75-C051B8509188}"/>
              </a:ext>
            </a:extLst>
          </p:cNvPr>
          <p:cNvSpPr>
            <a:spLocks noGrp="1"/>
          </p:cNvSpPr>
          <p:nvPr>
            <p:ph type="sldNum" sz="quarter" idx="12"/>
          </p:nvPr>
        </p:nvSpPr>
        <p:spPr/>
        <p:txBody>
          <a:bodyPr/>
          <a:lstStyle/>
          <a:p>
            <a:fld id="{54AAE21D-1E9D-1047-BD42-883DA1A9BFEE}" type="slidenum">
              <a:rPr lang="en-US" smtClean="0"/>
              <a:t>228</a:t>
            </a:fld>
            <a:endParaRPr lang="en-US"/>
          </a:p>
        </p:txBody>
      </p:sp>
      <p:pic>
        <p:nvPicPr>
          <p:cNvPr id="4" name="Picture 3">
            <a:extLst>
              <a:ext uri="{FF2B5EF4-FFF2-40B4-BE49-F238E27FC236}">
                <a16:creationId xmlns:a16="http://schemas.microsoft.com/office/drawing/2014/main" id="{46BA182C-37E0-B6C4-3C9C-212D45EF4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682466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72"/>
            <a:ext cx="8229600" cy="1143000"/>
          </a:xfrm>
        </p:spPr>
        <p:txBody>
          <a:bodyPr>
            <a:normAutofit/>
          </a:bodyPr>
          <a:lstStyle/>
          <a:p>
            <a:r>
              <a:rPr lang="en-US" sz="3200" dirty="0"/>
              <a:t>ERC Wages</a:t>
            </a:r>
            <a:br>
              <a:rPr lang="en-US" sz="3200" dirty="0"/>
            </a:br>
            <a:r>
              <a:rPr lang="en-US" sz="3200" dirty="0"/>
              <a:t>Paid vs. Incurred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10148887"/>
              </p:ext>
            </p:extLst>
          </p:nvPr>
        </p:nvGraphicFramePr>
        <p:xfrm>
          <a:off x="457200" y="1377107"/>
          <a:ext cx="8229600" cy="4876800"/>
        </p:xfrm>
        <a:graphic>
          <a:graphicData uri="http://schemas.openxmlformats.org/drawingml/2006/table">
            <a:tbl>
              <a:tblPr firstRow="1" bandRow="1">
                <a:tableStyleId>{5C22544A-7EE6-4342-B048-85BDC9FD1C3A}</a:tableStyleId>
              </a:tblPr>
              <a:tblGrid>
                <a:gridCol w="2243482">
                  <a:extLst>
                    <a:ext uri="{9D8B030D-6E8A-4147-A177-3AD203B41FA5}">
                      <a16:colId xmlns:a16="http://schemas.microsoft.com/office/drawing/2014/main" val="20000"/>
                    </a:ext>
                  </a:extLst>
                </a:gridCol>
                <a:gridCol w="3453279">
                  <a:extLst>
                    <a:ext uri="{9D8B030D-6E8A-4147-A177-3AD203B41FA5}">
                      <a16:colId xmlns:a16="http://schemas.microsoft.com/office/drawing/2014/main" val="20001"/>
                    </a:ext>
                  </a:extLst>
                </a:gridCol>
                <a:gridCol w="2532839">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algn="ctr"/>
                      <a:r>
                        <a:rPr lang="en-US" dirty="0"/>
                        <a:t>Wages qualifying</a:t>
                      </a:r>
                      <a:r>
                        <a:rPr lang="en-US" baseline="0" dirty="0"/>
                        <a:t> for ERC: </a:t>
                      </a:r>
                    </a:p>
                    <a:p>
                      <a:pPr algn="ctr"/>
                      <a:r>
                        <a:rPr lang="en-US" dirty="0"/>
                        <a:t>Cash</a:t>
                      </a:r>
                      <a:r>
                        <a:rPr lang="en-US" baseline="0" dirty="0"/>
                        <a:t> vs. Accrual </a:t>
                      </a:r>
                      <a:endParaRPr lang="en-US" dirty="0"/>
                    </a:p>
                  </a:txBody>
                  <a:tcPr/>
                </a:tc>
                <a:tc>
                  <a:txBody>
                    <a:bodyPr/>
                    <a:lstStyle/>
                    <a:p>
                      <a:pPr algn="ctr"/>
                      <a:r>
                        <a:rPr lang="en-US" dirty="0"/>
                        <a:t>If qualifying for drop in GR, all</a:t>
                      </a:r>
                    </a:p>
                    <a:p>
                      <a:pPr algn="ctr"/>
                      <a:r>
                        <a:rPr lang="en-US" dirty="0"/>
                        <a:t>wages</a:t>
                      </a:r>
                      <a:r>
                        <a:rPr lang="en-US" baseline="0" dirty="0"/>
                        <a:t> </a:t>
                      </a:r>
                      <a:r>
                        <a:rPr lang="en-US" baseline="0" dirty="0">
                          <a:solidFill>
                            <a:srgbClr val="FF0000"/>
                          </a:solidFill>
                        </a:rPr>
                        <a:t>PAID</a:t>
                      </a:r>
                      <a:r>
                        <a:rPr lang="en-US" baseline="0" dirty="0"/>
                        <a:t> </a:t>
                      </a:r>
                      <a:r>
                        <a:rPr lang="en-US" baseline="0" dirty="0">
                          <a:solidFill>
                            <a:schemeClr val="tx1"/>
                          </a:solidFill>
                        </a:rPr>
                        <a:t>within qualifying period (cal. quarter or suspension period) qualify for ERC</a:t>
                      </a:r>
                    </a:p>
                    <a:p>
                      <a:pPr algn="ctr"/>
                      <a:r>
                        <a:rPr lang="en-US" baseline="0" dirty="0">
                          <a:solidFill>
                            <a:srgbClr val="0000FF"/>
                          </a:solidFill>
                        </a:rPr>
                        <a:t>Wages must be actually PAID, not merely accrued</a:t>
                      </a:r>
                      <a:r>
                        <a:rPr lang="en-US" sz="1600" baseline="0" dirty="0">
                          <a:solidFill>
                            <a:srgbClr val="0000FF"/>
                          </a:solidFill>
                        </a:rPr>
                        <a:t>  (CARES Act §2301(c))  (No IRS guidance yet)</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008000"/>
                          </a:solidFill>
                        </a:rPr>
                        <a:t>E.g., Wages earned prior to ERC qualifying </a:t>
                      </a:r>
                      <a:r>
                        <a:rPr lang="en-US" baseline="0" dirty="0" err="1">
                          <a:solidFill>
                            <a:srgbClr val="008000"/>
                          </a:solidFill>
                        </a:rPr>
                        <a:t>qtr</a:t>
                      </a:r>
                      <a:r>
                        <a:rPr lang="en-US" baseline="0" dirty="0">
                          <a:solidFill>
                            <a:srgbClr val="008000"/>
                          </a:solidFill>
                        </a:rPr>
                        <a:t> paid inside (at beginning of qualifying </a:t>
                      </a:r>
                      <a:r>
                        <a:rPr lang="en-US" baseline="0" dirty="0" err="1">
                          <a:solidFill>
                            <a:srgbClr val="008000"/>
                          </a:solidFill>
                        </a:rPr>
                        <a:t>qtr</a:t>
                      </a:r>
                      <a:r>
                        <a:rPr lang="en-US" baseline="0" dirty="0">
                          <a:solidFill>
                            <a:srgbClr val="008000"/>
                          </a:solidFill>
                        </a:rPr>
                        <a:t>) appear to qualify for ERC</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FF0000"/>
                          </a:solidFill>
                        </a:rPr>
                        <a:t>E.g., TX shuts down non-essential businesses on 03/19/20. Payroll checks cut on 03/20/20 for 03/01-14/20. </a:t>
                      </a:r>
                      <a:endParaRPr lang="en-US" dirty="0">
                        <a:solidFill>
                          <a:srgbClr val="008000"/>
                        </a:solidFill>
                      </a:endParaRPr>
                    </a:p>
                  </a:txBody>
                  <a:tcPr/>
                </a:tc>
                <a:tc>
                  <a:txBody>
                    <a:bodyPr/>
                    <a:lstStyle/>
                    <a:p>
                      <a:pPr algn="ctr"/>
                      <a:r>
                        <a:rPr lang="en-US" dirty="0">
                          <a:solidFill>
                            <a:schemeClr val="tx1"/>
                          </a:solidFill>
                        </a:rPr>
                        <a:t>Same as for 2020</a:t>
                      </a:r>
                    </a:p>
                  </a:txBody>
                  <a:tcPr/>
                </a:tc>
                <a:extLst>
                  <a:ext uri="{0D108BD9-81ED-4DB2-BD59-A6C34878D82A}">
                    <a16:rowId xmlns:a16="http://schemas.microsoft.com/office/drawing/2014/main" val="10001"/>
                  </a:ext>
                </a:extLst>
              </a:tr>
            </a:tbl>
          </a:graphicData>
        </a:graphic>
      </p:graphicFrame>
      <p:sp>
        <p:nvSpPr>
          <p:cNvPr id="6" name="Slide Number Placeholder 5">
            <a:extLst>
              <a:ext uri="{FF2B5EF4-FFF2-40B4-BE49-F238E27FC236}">
                <a16:creationId xmlns:a16="http://schemas.microsoft.com/office/drawing/2014/main" id="{B1682195-8EC3-464D-8CCE-5ED5960E8910}"/>
              </a:ext>
            </a:extLst>
          </p:cNvPr>
          <p:cNvSpPr>
            <a:spLocks noGrp="1"/>
          </p:cNvSpPr>
          <p:nvPr>
            <p:ph type="sldNum" sz="quarter" idx="12"/>
          </p:nvPr>
        </p:nvSpPr>
        <p:spPr/>
        <p:txBody>
          <a:bodyPr/>
          <a:lstStyle/>
          <a:p>
            <a:fld id="{54AAE21D-1E9D-1047-BD42-883DA1A9BFEE}" type="slidenum">
              <a:rPr lang="en-US" smtClean="0"/>
              <a:t>229</a:t>
            </a:fld>
            <a:endParaRPr lang="en-US"/>
          </a:p>
        </p:txBody>
      </p:sp>
      <p:pic>
        <p:nvPicPr>
          <p:cNvPr id="3" name="Picture 2">
            <a:extLst>
              <a:ext uri="{FF2B5EF4-FFF2-40B4-BE49-F238E27FC236}">
                <a16:creationId xmlns:a16="http://schemas.microsoft.com/office/drawing/2014/main" id="{02BD3DDF-ABB1-7968-CBE5-CF6C9CE4E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807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Courage is Somewhere Between</a:t>
            </a:r>
            <a:br>
              <a:rPr lang="en-US" sz="3200" dirty="0"/>
            </a:br>
            <a:r>
              <a:rPr lang="en-US" sz="3200" dirty="0"/>
              <a:t>Cowardice and Recklessness </a:t>
            </a:r>
            <a:r>
              <a:rPr lang="en-US" sz="2000" dirty="0"/>
              <a:t>(Ryan Holiday) </a:t>
            </a:r>
          </a:p>
        </p:txBody>
      </p:sp>
      <p:pic>
        <p:nvPicPr>
          <p:cNvPr id="6" name="Content Placeholder 5" descr="SoccerCambodia.jpg"/>
          <p:cNvPicPr>
            <a:picLocks noGrp="1" noChangeAspect="1"/>
          </p:cNvPicPr>
          <p:nvPr>
            <p:ph idx="1"/>
          </p:nvPr>
        </p:nvPicPr>
        <p:blipFill>
          <a:blip r:embed="rId3">
            <a:extLst>
              <a:ext uri="{28A0092B-C50C-407E-A947-70E740481C1C}">
                <a14:useLocalDpi xmlns:a14="http://schemas.microsoft.com/office/drawing/2010/main" val="0"/>
              </a:ext>
            </a:extLst>
          </a:blip>
          <a:srcRect t="9574" b="9574"/>
          <a:stretch>
            <a:fillRect/>
          </a:stretch>
        </p:blipFill>
        <p:spPr/>
      </p:pic>
      <p:sp>
        <p:nvSpPr>
          <p:cNvPr id="7" name="Slide Number Placeholder 6">
            <a:extLst>
              <a:ext uri="{FF2B5EF4-FFF2-40B4-BE49-F238E27FC236}">
                <a16:creationId xmlns:a16="http://schemas.microsoft.com/office/drawing/2014/main" id="{78ADC223-C132-6648-937B-2D74DE73EC31}"/>
              </a:ext>
            </a:extLst>
          </p:cNvPr>
          <p:cNvSpPr>
            <a:spLocks noGrp="1"/>
          </p:cNvSpPr>
          <p:nvPr>
            <p:ph type="sldNum" sz="quarter" idx="12"/>
          </p:nvPr>
        </p:nvSpPr>
        <p:spPr/>
        <p:txBody>
          <a:bodyPr/>
          <a:lstStyle/>
          <a:p>
            <a:fld id="{54AAE21D-1E9D-1047-BD42-883DA1A9BFEE}" type="slidenum">
              <a:rPr lang="en-US" smtClean="0"/>
              <a:t>23</a:t>
            </a:fld>
            <a:endParaRPr lang="en-US"/>
          </a:p>
        </p:txBody>
      </p:sp>
      <p:pic>
        <p:nvPicPr>
          <p:cNvPr id="3" name="Picture 2">
            <a:extLst>
              <a:ext uri="{FF2B5EF4-FFF2-40B4-BE49-F238E27FC236}">
                <a16:creationId xmlns:a16="http://schemas.microsoft.com/office/drawing/2014/main" id="{46C192D8-A36E-C8DF-553E-24D359BFE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98393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Suspension by Government Order </a:t>
            </a:r>
            <a:br>
              <a:rPr lang="en-US" sz="3200" dirty="0"/>
            </a:br>
            <a:r>
              <a:rPr lang="en-US" sz="3200" dirty="0"/>
              <a:t>Wage Range (Narrow) </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15029226"/>
              </p:ext>
            </p:extLst>
          </p:nvPr>
        </p:nvGraphicFramePr>
        <p:xfrm>
          <a:off x="457200" y="1600200"/>
          <a:ext cx="8229600" cy="1889760"/>
        </p:xfrm>
        <a:graphic>
          <a:graphicData uri="http://schemas.openxmlformats.org/drawingml/2006/table">
            <a:tbl>
              <a:tblPr firstRow="1" bandRow="1">
                <a:tableStyleId>{5C22544A-7EE6-4342-B048-85BDC9FD1C3A}</a:tableStyleId>
              </a:tblPr>
              <a:tblGrid>
                <a:gridCol w="2705100">
                  <a:extLst>
                    <a:ext uri="{9D8B030D-6E8A-4147-A177-3AD203B41FA5}">
                      <a16:colId xmlns:a16="http://schemas.microsoft.com/office/drawing/2014/main" val="20000"/>
                    </a:ext>
                  </a:extLst>
                </a:gridCol>
                <a:gridCol w="2959100">
                  <a:extLst>
                    <a:ext uri="{9D8B030D-6E8A-4147-A177-3AD203B41FA5}">
                      <a16:colId xmlns:a16="http://schemas.microsoft.com/office/drawing/2014/main" val="20001"/>
                    </a:ext>
                  </a:extLst>
                </a:gridCol>
                <a:gridCol w="2565400">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“Full or partial suspension” ERC</a:t>
                      </a:r>
                      <a:r>
                        <a:rPr lang="en-US" baseline="0" dirty="0"/>
                        <a:t> wage range</a:t>
                      </a:r>
                      <a:endParaRPr lang="en-US" dirty="0"/>
                    </a:p>
                  </a:txBody>
                  <a:tcPr/>
                </a:tc>
                <a:tc>
                  <a:txBody>
                    <a:bodyPr/>
                    <a:lstStyle/>
                    <a:p>
                      <a:pPr algn="ctr"/>
                      <a:r>
                        <a:rPr lang="en-US" dirty="0"/>
                        <a:t>ERC for only </a:t>
                      </a:r>
                      <a:r>
                        <a:rPr lang="en-US" dirty="0">
                          <a:solidFill>
                            <a:srgbClr val="FF0000"/>
                          </a:solidFill>
                        </a:rPr>
                        <a:t>wages</a:t>
                      </a:r>
                      <a:r>
                        <a:rPr lang="en-US" dirty="0"/>
                        <a:t> </a:t>
                      </a:r>
                      <a:r>
                        <a:rPr lang="en-US" dirty="0">
                          <a:solidFill>
                            <a:schemeClr val="tx1"/>
                          </a:solidFill>
                        </a:rPr>
                        <a:t>paid</a:t>
                      </a:r>
                      <a:r>
                        <a:rPr lang="en-US" dirty="0">
                          <a:solidFill>
                            <a:srgbClr val="FF0000"/>
                          </a:solidFill>
                        </a:rPr>
                        <a:t> during time of suspension </a:t>
                      </a:r>
                    </a:p>
                    <a:p>
                      <a:pPr algn="ctr"/>
                      <a:r>
                        <a:rPr lang="en-US" dirty="0"/>
                        <a:t>(not</a:t>
                      </a:r>
                      <a:r>
                        <a:rPr lang="en-US" baseline="0" dirty="0"/>
                        <a:t> entire calendar quarter)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(Notice 2021-20, QA 22) </a:t>
                      </a:r>
                      <a:endParaRPr lang="en-US" sz="1800" kern="1200" dirty="0">
                        <a:solidFill>
                          <a:schemeClr val="dk1"/>
                        </a:solidFill>
                        <a:effectLst/>
                        <a:latin typeface="+mn-lt"/>
                        <a:ea typeface="+mn-ea"/>
                        <a:cs typeface="+mn-c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Same</a:t>
                      </a:r>
                      <a:r>
                        <a:rPr lang="en-US" baseline="0" dirty="0"/>
                        <a:t> as 2020</a:t>
                      </a:r>
                      <a:r>
                        <a:rPr lang="en-US" dirty="0"/>
                        <a:t> </a:t>
                      </a:r>
                    </a:p>
                    <a:p>
                      <a:pPr algn="ctr"/>
                      <a:endParaRPr lang="en-US" dirty="0">
                        <a:solidFill>
                          <a:srgbClr val="FF0000"/>
                        </a:solidFill>
                      </a:endParaRPr>
                    </a:p>
                  </a:txBody>
                  <a:tcPr/>
                </a:tc>
                <a:extLst>
                  <a:ext uri="{0D108BD9-81ED-4DB2-BD59-A6C34878D82A}">
                    <a16:rowId xmlns:a16="http://schemas.microsoft.com/office/drawing/2014/main" val="10007"/>
                  </a:ext>
                </a:extLst>
              </a:tr>
            </a:tbl>
          </a:graphicData>
        </a:graphic>
      </p:graphicFrame>
      <p:pic>
        <p:nvPicPr>
          <p:cNvPr id="3" name="Picture 2" descr="BaseballTeeb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511" y="3732388"/>
            <a:ext cx="5702300" cy="2501900"/>
          </a:xfrm>
          <a:prstGeom prst="rect">
            <a:avLst/>
          </a:prstGeom>
        </p:spPr>
      </p:pic>
      <p:sp>
        <p:nvSpPr>
          <p:cNvPr id="6" name="Slide Number Placeholder 5">
            <a:extLst>
              <a:ext uri="{FF2B5EF4-FFF2-40B4-BE49-F238E27FC236}">
                <a16:creationId xmlns:a16="http://schemas.microsoft.com/office/drawing/2014/main" id="{5BE74E55-899A-2A49-9EBE-281350279247}"/>
              </a:ext>
            </a:extLst>
          </p:cNvPr>
          <p:cNvSpPr>
            <a:spLocks noGrp="1"/>
          </p:cNvSpPr>
          <p:nvPr>
            <p:ph type="sldNum" sz="quarter" idx="12"/>
          </p:nvPr>
        </p:nvSpPr>
        <p:spPr/>
        <p:txBody>
          <a:bodyPr/>
          <a:lstStyle/>
          <a:p>
            <a:fld id="{54AAE21D-1E9D-1047-BD42-883DA1A9BFEE}" type="slidenum">
              <a:rPr lang="en-US" smtClean="0"/>
              <a:t>230</a:t>
            </a:fld>
            <a:endParaRPr lang="en-US"/>
          </a:p>
        </p:txBody>
      </p:sp>
      <p:pic>
        <p:nvPicPr>
          <p:cNvPr id="4" name="Picture 3">
            <a:extLst>
              <a:ext uri="{FF2B5EF4-FFF2-40B4-BE49-F238E27FC236}">
                <a16:creationId xmlns:a16="http://schemas.microsoft.com/office/drawing/2014/main" id="{08660381-8061-245E-E725-AC250B2E8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5798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Three Grounds for Eligibility </a:t>
            </a:r>
            <a:br>
              <a:rPr lang="en-US" sz="3200" dirty="0"/>
            </a:br>
            <a:r>
              <a:rPr lang="en-US" sz="3200" dirty="0"/>
              <a:t>for </a:t>
            </a:r>
            <a:r>
              <a:rPr lang="en-US" sz="3200" dirty="0" err="1"/>
              <a:t>Covid</a:t>
            </a:r>
            <a:r>
              <a:rPr lang="en-US" sz="3200" dirty="0"/>
              <a:t> ERC</a:t>
            </a:r>
          </a:p>
        </p:txBody>
      </p:sp>
      <p:pic>
        <p:nvPicPr>
          <p:cNvPr id="3" name="Content Placeholder 2" descr="Berries3Bunches.jpg"/>
          <p:cNvPicPr>
            <a:picLocks noGrp="1" noChangeAspect="1"/>
          </p:cNvPicPr>
          <p:nvPr>
            <p:ph idx="1"/>
          </p:nvPr>
        </p:nvPicPr>
        <p:blipFill>
          <a:blip r:embed="rId2">
            <a:extLst>
              <a:ext uri="{28A0092B-C50C-407E-A947-70E740481C1C}">
                <a14:useLocalDpi xmlns:a14="http://schemas.microsoft.com/office/drawing/2010/main" val="0"/>
              </a:ext>
            </a:extLst>
          </a:blip>
          <a:srcRect t="8688" b="8688"/>
          <a:stretch>
            <a:fillRect/>
          </a:stretch>
        </p:blipFill>
        <p:spPr/>
      </p:pic>
      <p:sp>
        <p:nvSpPr>
          <p:cNvPr id="6" name="Slide Number Placeholder 5">
            <a:extLst>
              <a:ext uri="{FF2B5EF4-FFF2-40B4-BE49-F238E27FC236}">
                <a16:creationId xmlns:a16="http://schemas.microsoft.com/office/drawing/2014/main" id="{23425DEB-FB31-6845-9A6F-49BDB499B022}"/>
              </a:ext>
            </a:extLst>
          </p:cNvPr>
          <p:cNvSpPr>
            <a:spLocks noGrp="1"/>
          </p:cNvSpPr>
          <p:nvPr>
            <p:ph type="sldNum" sz="quarter" idx="12"/>
          </p:nvPr>
        </p:nvSpPr>
        <p:spPr/>
        <p:txBody>
          <a:bodyPr/>
          <a:lstStyle/>
          <a:p>
            <a:fld id="{54AAE21D-1E9D-1047-BD42-883DA1A9BFEE}" type="slidenum">
              <a:rPr lang="en-US" smtClean="0"/>
              <a:t>231</a:t>
            </a:fld>
            <a:endParaRPr lang="en-US"/>
          </a:p>
        </p:txBody>
      </p:sp>
      <p:pic>
        <p:nvPicPr>
          <p:cNvPr id="4" name="Picture 3">
            <a:extLst>
              <a:ext uri="{FF2B5EF4-FFF2-40B4-BE49-F238E27FC236}">
                <a16:creationId xmlns:a16="http://schemas.microsoft.com/office/drawing/2014/main" id="{64946FBB-CB59-FE50-13E7-261B57F75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20470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a:t>
            </a:r>
            <a:br>
              <a:rPr lang="en-US" sz="3200" dirty="0"/>
            </a:br>
            <a:r>
              <a:rPr lang="en-US" sz="3200" dirty="0"/>
              <a:t>for </a:t>
            </a:r>
            <a:r>
              <a:rPr lang="en-US" sz="3200" dirty="0" err="1"/>
              <a:t>Covid</a:t>
            </a:r>
            <a:r>
              <a:rPr lang="en-US" sz="3200" dirty="0"/>
              <a:t> ERC</a:t>
            </a:r>
          </a:p>
        </p:txBody>
      </p:sp>
      <p:sp>
        <p:nvSpPr>
          <p:cNvPr id="8" name="Content Placeholder 7"/>
          <p:cNvSpPr>
            <a:spLocks noGrp="1"/>
          </p:cNvSpPr>
          <p:nvPr>
            <p:ph idx="1"/>
          </p:nvPr>
        </p:nvSpPr>
        <p:spPr/>
        <p:txBody>
          <a:bodyPr>
            <a:normAutofit/>
          </a:bodyPr>
          <a:lstStyle/>
          <a:p>
            <a:r>
              <a:rPr lang="en-US" sz="2400" dirty="0"/>
              <a:t>Three grounds for eligibility for </a:t>
            </a:r>
            <a:r>
              <a:rPr lang="en-US" sz="2400" dirty="0" err="1"/>
              <a:t>Covid</a:t>
            </a:r>
            <a:r>
              <a:rPr lang="en-US" sz="2400" dirty="0"/>
              <a:t> ERC</a:t>
            </a:r>
          </a:p>
          <a:p>
            <a:pPr marL="457200" indent="-457200">
              <a:buFont typeface="Arial"/>
              <a:buAutoNum type="arabicPeriod"/>
            </a:pPr>
            <a:r>
              <a:rPr lang="en-US" sz="2400" dirty="0"/>
              <a:t>Full or partial suspension by order of government </a:t>
            </a:r>
            <a:r>
              <a:rPr lang="en-US" sz="2000" dirty="0"/>
              <a:t>(any quarter 1Q 2020 – 3Q 2021)  </a:t>
            </a:r>
            <a:r>
              <a:rPr lang="en-US" sz="2400" dirty="0"/>
              <a:t> </a:t>
            </a:r>
          </a:p>
          <a:p>
            <a:pPr marL="457200" indent="-457200">
              <a:buAutoNum type="arabicPeriod"/>
            </a:pPr>
            <a:r>
              <a:rPr lang="en-US" sz="2400" dirty="0">
                <a:solidFill>
                  <a:srgbClr val="FF0000"/>
                </a:solidFill>
              </a:rPr>
              <a:t>Drop in gross receipts (GR) </a:t>
            </a:r>
            <a:r>
              <a:rPr lang="en-US" sz="2000" dirty="0"/>
              <a:t>(any quarter 1Q 2020 – 3Q 2021)</a:t>
            </a:r>
            <a:r>
              <a:rPr lang="en-US" sz="2400" dirty="0"/>
              <a:t> </a:t>
            </a:r>
          </a:p>
          <a:p>
            <a:pPr marL="457200" indent="-457200">
              <a:buAutoNum type="arabicPeriod"/>
            </a:pPr>
            <a:r>
              <a:rPr lang="en-US" sz="2400" dirty="0"/>
              <a:t>Recovery startup business </a:t>
            </a:r>
            <a:r>
              <a:rPr lang="en-US" sz="2000" dirty="0"/>
              <a:t>(only 3Q and/or 4Q 2021)  </a:t>
            </a:r>
            <a:r>
              <a:rPr lang="en-US" sz="2400" dirty="0"/>
              <a:t>  </a:t>
            </a:r>
          </a:p>
        </p:txBody>
      </p:sp>
      <p:sp>
        <p:nvSpPr>
          <p:cNvPr id="6" name="Slide Number Placeholder 5">
            <a:extLst>
              <a:ext uri="{FF2B5EF4-FFF2-40B4-BE49-F238E27FC236}">
                <a16:creationId xmlns:a16="http://schemas.microsoft.com/office/drawing/2014/main" id="{765DD75E-5A64-814E-8579-69E44BCC1F40}"/>
              </a:ext>
            </a:extLst>
          </p:cNvPr>
          <p:cNvSpPr>
            <a:spLocks noGrp="1"/>
          </p:cNvSpPr>
          <p:nvPr>
            <p:ph type="sldNum" sz="quarter" idx="12"/>
          </p:nvPr>
        </p:nvSpPr>
        <p:spPr/>
        <p:txBody>
          <a:bodyPr/>
          <a:lstStyle/>
          <a:p>
            <a:fld id="{54AAE21D-1E9D-1047-BD42-883DA1A9BFEE}" type="slidenum">
              <a:rPr lang="en-US" smtClean="0"/>
              <a:t>232</a:t>
            </a:fld>
            <a:endParaRPr lang="en-US"/>
          </a:p>
        </p:txBody>
      </p:sp>
      <p:pic>
        <p:nvPicPr>
          <p:cNvPr id="3" name="Picture 2">
            <a:extLst>
              <a:ext uri="{FF2B5EF4-FFF2-40B4-BE49-F238E27FC236}">
                <a16:creationId xmlns:a16="http://schemas.microsoft.com/office/drawing/2014/main" id="{6B8F8E80-C80E-71B5-16E3-4631FEA4B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00672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Put the Truth (BS) Meter on</a:t>
            </a:r>
            <a:br>
              <a:rPr lang="en-US" sz="3200" dirty="0"/>
            </a:br>
            <a:r>
              <a:rPr lang="en-US" sz="3200" dirty="0"/>
              <a:t>Outside ERC Solicitor Sales Pitches</a:t>
            </a:r>
          </a:p>
        </p:txBody>
      </p:sp>
      <p:pic>
        <p:nvPicPr>
          <p:cNvPr id="7" name="Content Placeholder 6" descr="BSMeter.png"/>
          <p:cNvPicPr>
            <a:picLocks noGrp="1" noChangeAspect="1"/>
          </p:cNvPicPr>
          <p:nvPr>
            <p:ph idx="1"/>
          </p:nvPr>
        </p:nvPicPr>
        <p:blipFill>
          <a:blip r:embed="rId2">
            <a:extLst>
              <a:ext uri="{28A0092B-C50C-407E-A947-70E740481C1C}">
                <a14:useLocalDpi xmlns:a14="http://schemas.microsoft.com/office/drawing/2010/main" val="0"/>
              </a:ext>
            </a:extLst>
          </a:blip>
          <a:srcRect t="21932" b="21932"/>
          <a:stretch>
            <a:fillRect/>
          </a:stretch>
        </p:blipFill>
        <p:spPr/>
      </p:pic>
      <p:sp>
        <p:nvSpPr>
          <p:cNvPr id="3" name="Slide Number Placeholder 2">
            <a:extLst>
              <a:ext uri="{FF2B5EF4-FFF2-40B4-BE49-F238E27FC236}">
                <a16:creationId xmlns:a16="http://schemas.microsoft.com/office/drawing/2014/main" id="{28386463-A19A-D045-A2A1-761E702D6A77}"/>
              </a:ext>
            </a:extLst>
          </p:cNvPr>
          <p:cNvSpPr>
            <a:spLocks noGrp="1"/>
          </p:cNvSpPr>
          <p:nvPr>
            <p:ph type="sldNum" sz="quarter" idx="12"/>
          </p:nvPr>
        </p:nvSpPr>
        <p:spPr/>
        <p:txBody>
          <a:bodyPr/>
          <a:lstStyle/>
          <a:p>
            <a:fld id="{54AAE21D-1E9D-1047-BD42-883DA1A9BFEE}" type="slidenum">
              <a:rPr lang="en-US" smtClean="0"/>
              <a:t>233</a:t>
            </a:fld>
            <a:endParaRPr lang="en-US"/>
          </a:p>
        </p:txBody>
      </p:sp>
      <p:pic>
        <p:nvPicPr>
          <p:cNvPr id="4" name="Picture 3">
            <a:extLst>
              <a:ext uri="{FF2B5EF4-FFF2-40B4-BE49-F238E27FC236}">
                <a16:creationId xmlns:a16="http://schemas.microsoft.com/office/drawing/2014/main" id="{7C160E58-7E77-53BE-FF53-3F1C2AFD4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16528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79520208"/>
              </p:ext>
            </p:extLst>
          </p:nvPr>
        </p:nvGraphicFramePr>
        <p:xfrm>
          <a:off x="457200" y="1600200"/>
          <a:ext cx="8229600" cy="3627120"/>
        </p:xfrm>
        <a:graphic>
          <a:graphicData uri="http://schemas.openxmlformats.org/drawingml/2006/table">
            <a:tbl>
              <a:tblPr firstRow="1" bandRow="1">
                <a:tableStyleId>{5C22544A-7EE6-4342-B048-85BDC9FD1C3A}</a:tableStyleId>
              </a:tblPr>
              <a:tblGrid>
                <a:gridCol w="1562475">
                  <a:extLst>
                    <a:ext uri="{9D8B030D-6E8A-4147-A177-3AD203B41FA5}">
                      <a16:colId xmlns:a16="http://schemas.microsoft.com/office/drawing/2014/main" val="20000"/>
                    </a:ext>
                  </a:extLst>
                </a:gridCol>
                <a:gridCol w="2552325">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Does my business qualify?</a:t>
                      </a:r>
                    </a:p>
                  </a:txBody>
                  <a:tcPr/>
                </a:tc>
                <a:tc>
                  <a:txBody>
                    <a:bodyPr/>
                    <a:lstStyle/>
                    <a:p>
                      <a:pPr algn="ctr"/>
                      <a:r>
                        <a:rPr lang="en-US" dirty="0"/>
                        <a:t>Gross receipts dropped under 50% (2020) and under 80% (2021) qualifies you for</a:t>
                      </a:r>
                      <a:r>
                        <a:rPr lang="en-US" baseline="0" dirty="0"/>
                        <a:t> ERC</a:t>
                      </a:r>
                      <a:endParaRPr lang="en-US" dirty="0"/>
                    </a:p>
                  </a:txBody>
                  <a:tcPr/>
                </a:tc>
                <a:tc>
                  <a:txBody>
                    <a:bodyPr/>
                    <a:lstStyle/>
                    <a:p>
                      <a:pPr algn="ctr"/>
                      <a:r>
                        <a:rPr lang="en-US" dirty="0"/>
                        <a:t>Fail</a:t>
                      </a:r>
                    </a:p>
                  </a:txBody>
                  <a:tcPr/>
                </a:tc>
                <a:tc>
                  <a:txBody>
                    <a:bodyPr/>
                    <a:lstStyle/>
                    <a:p>
                      <a:pPr algn="ctr"/>
                      <a:r>
                        <a:rPr lang="en-US" dirty="0"/>
                        <a:t>The ad claim actually got the test backwards. Gross</a:t>
                      </a:r>
                      <a:r>
                        <a:rPr lang="en-US" baseline="0" dirty="0"/>
                        <a:t> receipts must drop by &gt; 50% (2020) and &gt; 20% (2021).</a:t>
                      </a:r>
                      <a:endParaRPr lang="en-US" dirty="0"/>
                    </a:p>
                  </a:txBody>
                  <a:tcPr/>
                </a:tc>
                <a:extLst>
                  <a:ext uri="{0D108BD9-81ED-4DB2-BD59-A6C34878D82A}">
                    <a16:rowId xmlns:a16="http://schemas.microsoft.com/office/drawing/2014/main" val="10001"/>
                  </a:ext>
                </a:extLst>
              </a:tr>
              <a:tr h="37084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A 50% drop</a:t>
                      </a:r>
                      <a:r>
                        <a:rPr lang="en-US" baseline="0" dirty="0"/>
                        <a:t> in gross receipts (2020) and 20% </a:t>
                      </a:r>
                      <a:r>
                        <a:rPr lang="en-US" dirty="0"/>
                        <a:t>drop</a:t>
                      </a:r>
                      <a:r>
                        <a:rPr lang="en-US" baseline="0" dirty="0"/>
                        <a:t> in gross receipts (2021) for any quarter qualifies for ERC </a:t>
                      </a:r>
                      <a:endParaRPr lang="en-US" dirty="0"/>
                    </a:p>
                  </a:txBody>
                  <a:tcPr/>
                </a:tc>
                <a:tc>
                  <a:txBody>
                    <a:bodyPr/>
                    <a:lstStyle/>
                    <a:p>
                      <a:pPr algn="ctr"/>
                      <a:r>
                        <a:rPr lang="en-US" dirty="0"/>
                        <a:t>Fail</a:t>
                      </a:r>
                    </a:p>
                  </a:txBody>
                  <a:tcPr/>
                </a:tc>
                <a:tc>
                  <a:txBody>
                    <a:bodyPr/>
                    <a:lstStyle/>
                    <a:p>
                      <a:pPr algn="ctr"/>
                      <a:r>
                        <a:rPr lang="en-US" dirty="0"/>
                        <a:t>A mere 50% drop</a:t>
                      </a:r>
                      <a:r>
                        <a:rPr lang="en-US" baseline="0" dirty="0"/>
                        <a:t> in gross receipts (2020) and 20% </a:t>
                      </a:r>
                      <a:r>
                        <a:rPr lang="en-US" dirty="0"/>
                        <a:t>drop</a:t>
                      </a:r>
                      <a:r>
                        <a:rPr lang="en-US" baseline="0" dirty="0"/>
                        <a:t> in gross receipts (2021) for any quarter is not enough.</a:t>
                      </a:r>
                    </a:p>
                    <a:p>
                      <a:pPr algn="ctr"/>
                      <a:endParaRPr lang="en-US" sz="800"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Gross</a:t>
                      </a:r>
                      <a:r>
                        <a:rPr lang="en-US" baseline="0" dirty="0"/>
                        <a:t> receipts must drop by &gt; 50% (2020) and &gt;20% (2021).</a:t>
                      </a:r>
                      <a:endParaRPr lang="en-US" dirty="0"/>
                    </a:p>
                  </a:txBody>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1D05238E-AC6F-5845-8313-745D1E2A3719}"/>
              </a:ext>
            </a:extLst>
          </p:cNvPr>
          <p:cNvSpPr>
            <a:spLocks noGrp="1"/>
          </p:cNvSpPr>
          <p:nvPr>
            <p:ph type="sldNum" sz="quarter" idx="12"/>
          </p:nvPr>
        </p:nvSpPr>
        <p:spPr/>
        <p:txBody>
          <a:bodyPr/>
          <a:lstStyle/>
          <a:p>
            <a:fld id="{54AAE21D-1E9D-1047-BD42-883DA1A9BFEE}" type="slidenum">
              <a:rPr lang="en-US" smtClean="0"/>
              <a:t>234</a:t>
            </a:fld>
            <a:endParaRPr lang="en-US"/>
          </a:p>
        </p:txBody>
      </p:sp>
      <p:pic>
        <p:nvPicPr>
          <p:cNvPr id="4" name="Picture 3">
            <a:extLst>
              <a:ext uri="{FF2B5EF4-FFF2-40B4-BE49-F238E27FC236}">
                <a16:creationId xmlns:a16="http://schemas.microsoft.com/office/drawing/2014/main" id="{E5A59813-B55C-14E7-3BCD-7A9778217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467781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Significant Decline</a:t>
            </a:r>
            <a:br>
              <a:rPr lang="en-US" sz="3200" dirty="0"/>
            </a:br>
            <a:r>
              <a:rPr lang="en-US" sz="3200" dirty="0"/>
              <a:t>in Gross Receipts</a:t>
            </a:r>
          </a:p>
        </p:txBody>
      </p:sp>
      <p:pic>
        <p:nvPicPr>
          <p:cNvPr id="7" name="Content Placeholder 6" descr="Decline.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6" name="Slide Number Placeholder 5">
            <a:extLst>
              <a:ext uri="{FF2B5EF4-FFF2-40B4-BE49-F238E27FC236}">
                <a16:creationId xmlns:a16="http://schemas.microsoft.com/office/drawing/2014/main" id="{E8A95640-17F0-D048-ADDC-ECBAD5BADBA7}"/>
              </a:ext>
            </a:extLst>
          </p:cNvPr>
          <p:cNvSpPr>
            <a:spLocks noGrp="1"/>
          </p:cNvSpPr>
          <p:nvPr>
            <p:ph type="sldNum" sz="quarter" idx="12"/>
          </p:nvPr>
        </p:nvSpPr>
        <p:spPr/>
        <p:txBody>
          <a:bodyPr/>
          <a:lstStyle/>
          <a:p>
            <a:fld id="{54AAE21D-1E9D-1047-BD42-883DA1A9BFEE}" type="slidenum">
              <a:rPr lang="en-US" smtClean="0"/>
              <a:t>235</a:t>
            </a:fld>
            <a:endParaRPr lang="en-US"/>
          </a:p>
        </p:txBody>
      </p:sp>
      <p:pic>
        <p:nvPicPr>
          <p:cNvPr id="3" name="Picture 2">
            <a:extLst>
              <a:ext uri="{FF2B5EF4-FFF2-40B4-BE49-F238E27FC236}">
                <a16:creationId xmlns:a16="http://schemas.microsoft.com/office/drawing/2014/main" id="{FC4309E9-7A48-19F2-66FC-C1E611CB7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7413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Gross Receipts (for Business)</a:t>
            </a:r>
            <a:br>
              <a:rPr lang="en-US" sz="3200" dirty="0"/>
            </a:br>
            <a:r>
              <a:rPr lang="en-US" sz="3200" dirty="0"/>
              <a:t>Definition</a:t>
            </a:r>
          </a:p>
        </p:txBody>
      </p:sp>
      <p:sp>
        <p:nvSpPr>
          <p:cNvPr id="3" name="Content Placeholder 2"/>
          <p:cNvSpPr>
            <a:spLocks noGrp="1"/>
          </p:cNvSpPr>
          <p:nvPr>
            <p:ph idx="1"/>
          </p:nvPr>
        </p:nvSpPr>
        <p:spPr/>
        <p:txBody>
          <a:bodyPr>
            <a:normAutofit/>
          </a:bodyPr>
          <a:lstStyle/>
          <a:p>
            <a:r>
              <a:rPr lang="en-US" sz="2400" dirty="0"/>
              <a:t>Notice 2021-20, QA 24 </a:t>
            </a:r>
            <a:r>
              <a:rPr lang="en-US" sz="2000" dirty="0"/>
              <a:t>(and IRS FAQ #40) </a:t>
            </a:r>
            <a:r>
              <a:rPr lang="en-US" sz="2400" dirty="0"/>
              <a:t>– What are "gross receipts" for an employer (other than a tax-exempt org)?</a:t>
            </a:r>
          </a:p>
          <a:p>
            <a:pPr marL="457200" indent="-457200">
              <a:buAutoNum type="arabicPeriod"/>
            </a:pPr>
            <a:r>
              <a:rPr lang="en-US" sz="2400" dirty="0"/>
              <a:t>“Gross receipts” for ERC has same meaning as under §448(c)</a:t>
            </a:r>
          </a:p>
          <a:p>
            <a:pPr marL="457200" indent="-457200">
              <a:buAutoNum type="arabicPeriod"/>
            </a:pPr>
            <a:r>
              <a:rPr lang="en-US" sz="2400" dirty="0"/>
              <a:t>Under §448(c) reg. </a:t>
            </a:r>
            <a:r>
              <a:rPr lang="en-US" sz="2000" dirty="0"/>
              <a:t>(§1.448-1T(f)(2)(iv))</a:t>
            </a:r>
            <a:r>
              <a:rPr lang="en-US" sz="2400" dirty="0"/>
              <a:t>, “gross receipts” </a:t>
            </a:r>
          </a:p>
          <a:p>
            <a:pPr marL="457200" indent="-457200">
              <a:buAutoNum type="alphaLcPeriod"/>
            </a:pPr>
            <a:r>
              <a:rPr lang="en-US" sz="2000" dirty="0"/>
              <a:t>Includes total sales (net of returns and allowances),</a:t>
            </a:r>
          </a:p>
          <a:p>
            <a:pPr marL="457200" indent="-457200">
              <a:buAutoNum type="alphaLcPeriod"/>
            </a:pPr>
            <a:r>
              <a:rPr lang="en-US" sz="2000" dirty="0"/>
              <a:t>All amounts received for services, </a:t>
            </a:r>
          </a:p>
          <a:p>
            <a:pPr marL="457200" indent="-457200">
              <a:buAutoNum type="alphaLcPeriod"/>
            </a:pPr>
            <a:r>
              <a:rPr lang="en-US" sz="2000" dirty="0"/>
              <a:t>Income from investments and incidental or outside sources, including interest (including original issue discount and tax-exempt interest under §103), dividends, rents, royalties, and annuities, regardless of whether such amounts derived in ordinary course of taxpayer's trade or business</a:t>
            </a:r>
          </a:p>
          <a:p>
            <a:pPr marL="457200" indent="-457200">
              <a:buAutoNum type="arabicPeriod" startAt="3"/>
            </a:pPr>
            <a:r>
              <a:rPr lang="en-US" sz="2400" dirty="0"/>
              <a:t>To determine ERC gross receipts, utilize usual method </a:t>
            </a:r>
            <a:r>
              <a:rPr lang="en-US" sz="2000" dirty="0"/>
              <a:t>(e.g., cash or accrual)</a:t>
            </a:r>
            <a:r>
              <a:rPr lang="en-US" sz="2400" dirty="0"/>
              <a:t> of accounting for income tax purposes  </a:t>
            </a:r>
          </a:p>
        </p:txBody>
      </p:sp>
      <p:sp>
        <p:nvSpPr>
          <p:cNvPr id="6" name="Slide Number Placeholder 5">
            <a:extLst>
              <a:ext uri="{FF2B5EF4-FFF2-40B4-BE49-F238E27FC236}">
                <a16:creationId xmlns:a16="http://schemas.microsoft.com/office/drawing/2014/main" id="{21E4F458-286A-144F-BCC8-0182E8F7DB32}"/>
              </a:ext>
            </a:extLst>
          </p:cNvPr>
          <p:cNvSpPr>
            <a:spLocks noGrp="1"/>
          </p:cNvSpPr>
          <p:nvPr>
            <p:ph type="sldNum" sz="quarter" idx="12"/>
          </p:nvPr>
        </p:nvSpPr>
        <p:spPr/>
        <p:txBody>
          <a:bodyPr/>
          <a:lstStyle/>
          <a:p>
            <a:fld id="{54AAE21D-1E9D-1047-BD42-883DA1A9BFEE}" type="slidenum">
              <a:rPr lang="en-US" smtClean="0"/>
              <a:t>236</a:t>
            </a:fld>
            <a:endParaRPr lang="en-US"/>
          </a:p>
        </p:txBody>
      </p:sp>
      <p:pic>
        <p:nvPicPr>
          <p:cNvPr id="4" name="Picture 3">
            <a:extLst>
              <a:ext uri="{FF2B5EF4-FFF2-40B4-BE49-F238E27FC236}">
                <a16:creationId xmlns:a16="http://schemas.microsoft.com/office/drawing/2014/main" id="{01DA2793-9551-B53C-DC3C-BF0D88883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91366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Gross Receipts (for Business)</a:t>
            </a:r>
            <a:br>
              <a:rPr lang="en-US" sz="3200" dirty="0"/>
            </a:br>
            <a:r>
              <a:rPr lang="en-US" sz="3200" dirty="0"/>
              <a:t>Definition</a:t>
            </a:r>
          </a:p>
        </p:txBody>
      </p:sp>
      <p:sp>
        <p:nvSpPr>
          <p:cNvPr id="3" name="Content Placeholder 2"/>
          <p:cNvSpPr>
            <a:spLocks noGrp="1"/>
          </p:cNvSpPr>
          <p:nvPr>
            <p:ph idx="1"/>
          </p:nvPr>
        </p:nvSpPr>
        <p:spPr/>
        <p:txBody>
          <a:bodyPr>
            <a:normAutofit lnSpcReduction="10000"/>
          </a:bodyPr>
          <a:lstStyle/>
          <a:p>
            <a:r>
              <a:rPr lang="en-US" sz="2400" dirty="0"/>
              <a:t>Notice 2021-20 QA 24 </a:t>
            </a:r>
            <a:r>
              <a:rPr lang="en-US" sz="2000" dirty="0"/>
              <a:t>(IRS FAQ #40)  </a:t>
            </a:r>
            <a:r>
              <a:rPr lang="en-US" sz="2400" dirty="0"/>
              <a:t>– What are "gross receipts" for an employer (other than a tax-exempt org)?</a:t>
            </a:r>
          </a:p>
          <a:p>
            <a:pPr marL="457200" indent="-457200">
              <a:buAutoNum type="arabicPeriod" startAt="3"/>
            </a:pPr>
            <a:r>
              <a:rPr lang="en-US" sz="2000" dirty="0"/>
              <a:t>Gross receipts not reduced by cost of goods sold or cost of property sold if such property is §1221(1) (inventory), (3) patent, copyright, etc. held by </a:t>
            </a:r>
            <a:r>
              <a:rPr lang="en-US" sz="2000" dirty="0" err="1"/>
              <a:t>tp</a:t>
            </a:r>
            <a:r>
              <a:rPr lang="en-US" sz="2000" dirty="0"/>
              <a:t> whose personal efforts created such property, (4) accts or notes receivable received in ord. course of business, or (5) </a:t>
            </a:r>
            <a:r>
              <a:rPr lang="en-US" sz="2000" dirty="0" err="1"/>
              <a:t>govt</a:t>
            </a:r>
            <a:r>
              <a:rPr lang="en-US" sz="2000" dirty="0"/>
              <a:t> documents </a:t>
            </a:r>
          </a:p>
          <a:p>
            <a:pPr marL="457200" indent="-457200">
              <a:buAutoNum type="arabicPeriod" startAt="4"/>
            </a:pPr>
            <a:r>
              <a:rPr lang="en-US" sz="2000" dirty="0"/>
              <a:t>Gross receipts reduced by taxpayer's adjusted basis in such property for sales of property described in §1221 (2) (property used in business)</a:t>
            </a:r>
          </a:p>
          <a:p>
            <a:pPr marL="457200" indent="-457200">
              <a:buAutoNum type="arabicPeriod" startAt="4"/>
            </a:pPr>
            <a:r>
              <a:rPr lang="en-US" sz="2000" dirty="0"/>
              <a:t>Gross receipts </a:t>
            </a:r>
            <a:r>
              <a:rPr lang="en-US" sz="2000" dirty="0">
                <a:solidFill>
                  <a:srgbClr val="0000FF"/>
                </a:solidFill>
              </a:rPr>
              <a:t>do not include </a:t>
            </a:r>
            <a:r>
              <a:rPr lang="en-US" sz="2000" dirty="0"/>
              <a:t>the </a:t>
            </a:r>
            <a:r>
              <a:rPr lang="en-US" sz="2000" dirty="0">
                <a:solidFill>
                  <a:srgbClr val="0000FF"/>
                </a:solidFill>
              </a:rPr>
              <a:t>repayment of a loan</a:t>
            </a:r>
            <a:r>
              <a:rPr lang="en-US" sz="2000" dirty="0"/>
              <a:t>, or  sales tax if the tax is legally imposed on the purchaser of the good or service and the taxpayer merely collects and remits the sales tax to the taxing authority </a:t>
            </a:r>
          </a:p>
          <a:p>
            <a:pPr marL="0" indent="0">
              <a:buNone/>
            </a:pPr>
            <a:endParaRPr lang="en-US" sz="800" dirty="0"/>
          </a:p>
          <a:p>
            <a:pPr>
              <a:buFontTx/>
              <a:buChar char="•"/>
            </a:pPr>
            <a:r>
              <a:rPr lang="en-US" sz="2400" dirty="0"/>
              <a:t>FAQ #41 – Does an employer need to prove that a significant decline in gross receipts is related to COVID-19?  No</a:t>
            </a:r>
            <a:r>
              <a:rPr lang="en-US" sz="800" dirty="0"/>
              <a:t>    </a:t>
            </a:r>
            <a:endParaRPr lang="en-US" sz="2400" dirty="0"/>
          </a:p>
        </p:txBody>
      </p:sp>
      <p:sp>
        <p:nvSpPr>
          <p:cNvPr id="6" name="Slide Number Placeholder 5">
            <a:extLst>
              <a:ext uri="{FF2B5EF4-FFF2-40B4-BE49-F238E27FC236}">
                <a16:creationId xmlns:a16="http://schemas.microsoft.com/office/drawing/2014/main" id="{5986F3DD-C6C2-784B-AC2A-B4857B217C12}"/>
              </a:ext>
            </a:extLst>
          </p:cNvPr>
          <p:cNvSpPr>
            <a:spLocks noGrp="1"/>
          </p:cNvSpPr>
          <p:nvPr>
            <p:ph type="sldNum" sz="quarter" idx="12"/>
          </p:nvPr>
        </p:nvSpPr>
        <p:spPr/>
        <p:txBody>
          <a:bodyPr/>
          <a:lstStyle/>
          <a:p>
            <a:fld id="{54AAE21D-1E9D-1047-BD42-883DA1A9BFEE}" type="slidenum">
              <a:rPr lang="en-US" smtClean="0"/>
              <a:t>237</a:t>
            </a:fld>
            <a:endParaRPr lang="en-US"/>
          </a:p>
        </p:txBody>
      </p:sp>
      <p:pic>
        <p:nvPicPr>
          <p:cNvPr id="4" name="Picture 3">
            <a:extLst>
              <a:ext uri="{FF2B5EF4-FFF2-40B4-BE49-F238E27FC236}">
                <a16:creationId xmlns:a16="http://schemas.microsoft.com/office/drawing/2014/main" id="{EFBF3A72-B4B6-B9F4-2973-F94F94606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5781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Gross Receipts (for Tax-Exempts)</a:t>
            </a:r>
            <a:br>
              <a:rPr lang="en-US" sz="3200" dirty="0"/>
            </a:br>
            <a:r>
              <a:rPr lang="en-US" sz="3200" dirty="0"/>
              <a:t>Definition</a:t>
            </a:r>
          </a:p>
        </p:txBody>
      </p:sp>
      <p:sp>
        <p:nvSpPr>
          <p:cNvPr id="3" name="Content Placeholder 2"/>
          <p:cNvSpPr>
            <a:spLocks noGrp="1"/>
          </p:cNvSpPr>
          <p:nvPr>
            <p:ph idx="1"/>
          </p:nvPr>
        </p:nvSpPr>
        <p:spPr/>
        <p:txBody>
          <a:bodyPr>
            <a:normAutofit fontScale="92500"/>
          </a:bodyPr>
          <a:lstStyle/>
          <a:p>
            <a:r>
              <a:rPr lang="en-US" sz="2400" dirty="0"/>
              <a:t>Notice 2021-20 QA 25 – Gross receipts (§6033) =</a:t>
            </a:r>
          </a:p>
          <a:p>
            <a:pPr marL="457200" indent="-457200">
              <a:buAutoNum type="arabicPeriod"/>
            </a:pPr>
            <a:r>
              <a:rPr lang="en-US" sz="2400" dirty="0"/>
              <a:t>Gross amount received by org from all sources w/o reduction for costs or expenses, including cost of goods or assets sold, cost of operations or expenses of earning, raising or collecting</a:t>
            </a:r>
          </a:p>
          <a:p>
            <a:pPr marL="457200" indent="-457200">
              <a:buAutoNum type="arabicPeriod"/>
            </a:pPr>
            <a:r>
              <a:rPr lang="en-US" sz="2400" dirty="0"/>
              <a:t>Includes includes gross amount received as (from)</a:t>
            </a:r>
          </a:p>
          <a:p>
            <a:pPr marL="457200" indent="-457200">
              <a:buAutoNum type="alphaLcPeriod"/>
            </a:pPr>
            <a:r>
              <a:rPr lang="en-US" sz="2200" dirty="0"/>
              <a:t>Contributions, gifts and grants</a:t>
            </a:r>
          </a:p>
          <a:p>
            <a:pPr marL="457200" indent="-457200">
              <a:buAutoNum type="alphaLcPeriod"/>
            </a:pPr>
            <a:r>
              <a:rPr lang="en-US" sz="2200" dirty="0"/>
              <a:t>Dues or assessments from members or affiliated organizations</a:t>
            </a:r>
          </a:p>
          <a:p>
            <a:pPr marL="457200" indent="-457200">
              <a:buAutoNum type="alphaLcPeriod"/>
            </a:pPr>
            <a:r>
              <a:rPr lang="en-US" sz="2200" dirty="0"/>
              <a:t>Gross sales or receipts from business activities (including business activities unrelated to org’s exempt purpose)</a:t>
            </a:r>
          </a:p>
          <a:p>
            <a:pPr marL="457200" indent="-457200">
              <a:buAutoNum type="alphaLcPeriod"/>
            </a:pPr>
            <a:r>
              <a:rPr lang="en-US" sz="2200" dirty="0"/>
              <a:t>Gross from sale of assets w/o reduction for cost or other basis and expenses of sale, and </a:t>
            </a:r>
          </a:p>
          <a:p>
            <a:pPr marL="457200" indent="-457200">
              <a:buAutoNum type="alphaLcPeriod"/>
            </a:pPr>
            <a:r>
              <a:rPr lang="en-US" sz="2200" dirty="0"/>
              <a:t>Investment income, such as interest, dividends, rents and royalties</a:t>
            </a:r>
          </a:p>
        </p:txBody>
      </p:sp>
      <p:sp>
        <p:nvSpPr>
          <p:cNvPr id="6" name="Slide Number Placeholder 5">
            <a:extLst>
              <a:ext uri="{FF2B5EF4-FFF2-40B4-BE49-F238E27FC236}">
                <a16:creationId xmlns:a16="http://schemas.microsoft.com/office/drawing/2014/main" id="{3C18FEA9-24CA-6543-90C5-355009738ECA}"/>
              </a:ext>
            </a:extLst>
          </p:cNvPr>
          <p:cNvSpPr>
            <a:spLocks noGrp="1"/>
          </p:cNvSpPr>
          <p:nvPr>
            <p:ph type="sldNum" sz="quarter" idx="12"/>
          </p:nvPr>
        </p:nvSpPr>
        <p:spPr/>
        <p:txBody>
          <a:bodyPr/>
          <a:lstStyle/>
          <a:p>
            <a:fld id="{54AAE21D-1E9D-1047-BD42-883DA1A9BFEE}" type="slidenum">
              <a:rPr lang="en-US" smtClean="0"/>
              <a:t>238</a:t>
            </a:fld>
            <a:endParaRPr lang="en-US"/>
          </a:p>
        </p:txBody>
      </p:sp>
      <p:pic>
        <p:nvPicPr>
          <p:cNvPr id="4" name="Picture 3">
            <a:extLst>
              <a:ext uri="{FF2B5EF4-FFF2-40B4-BE49-F238E27FC236}">
                <a16:creationId xmlns:a16="http://schemas.microsoft.com/office/drawing/2014/main" id="{2F532265-8864-6D01-E4F1-863516515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8045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Red Alert</a:t>
            </a:r>
            <a:br>
              <a:rPr lang="en-US" sz="3200" dirty="0"/>
            </a:br>
            <a:r>
              <a:rPr lang="en-US" sz="3200" dirty="0"/>
              <a:t>Do ERC Gross Receipts Include PPP, SVOG, RRG?</a:t>
            </a:r>
          </a:p>
        </p:txBody>
      </p:sp>
      <p:sp>
        <p:nvSpPr>
          <p:cNvPr id="3" name="Content Placeholder 2"/>
          <p:cNvSpPr>
            <a:spLocks noGrp="1"/>
          </p:cNvSpPr>
          <p:nvPr>
            <p:ph idx="1"/>
          </p:nvPr>
        </p:nvSpPr>
        <p:spPr/>
        <p:txBody>
          <a:bodyPr>
            <a:normAutofit/>
          </a:bodyPr>
          <a:lstStyle/>
          <a:p>
            <a:r>
              <a:rPr lang="en-US" sz="2400" dirty="0"/>
              <a:t>Q:  Do Gross Receipts Include PPP, SVOG, RRG receipts (or forgiveness)?  A:  No  </a:t>
            </a:r>
            <a:r>
              <a:rPr lang="en-US" sz="2000" dirty="0"/>
              <a:t>(Rev. Proc. 2021-33 (08/10/21))</a:t>
            </a:r>
            <a:endParaRPr lang="en-US" sz="2400" dirty="0"/>
          </a:p>
          <a:p>
            <a:pPr marL="457200" indent="-457200">
              <a:buAutoNum type="arabicPeriod"/>
            </a:pPr>
            <a:r>
              <a:rPr lang="en-US" sz="2000" dirty="0"/>
              <a:t>In general, income tax gross receipts (GR) very broadly conceived. Thus, PPP loan (when forgiven) and Shuttered Venue Operator Grant (SVOG) and Restaurant Revitalization Grant (RRG) (when received) </a:t>
            </a:r>
            <a:r>
              <a:rPr lang="en-US" sz="2000" dirty="0">
                <a:solidFill>
                  <a:srgbClr val="008000"/>
                </a:solidFill>
              </a:rPr>
              <a:t>included in GR </a:t>
            </a:r>
            <a:r>
              <a:rPr lang="en-US" sz="2000" dirty="0"/>
              <a:t>for ERC purposes.</a:t>
            </a:r>
            <a:endParaRPr lang="en-US" sz="2000" dirty="0">
              <a:solidFill>
                <a:srgbClr val="008000"/>
              </a:solidFill>
            </a:endParaRPr>
          </a:p>
          <a:p>
            <a:pPr marL="457200" indent="-457200">
              <a:buAutoNum type="arabicPeriod"/>
            </a:pPr>
            <a:r>
              <a:rPr lang="en-US" sz="2000" dirty="0"/>
              <a:t>However, if follow Rev. Proc. 2021-33 safe harbor, then PPP forgiveness and SVOG and/or RRG received not included in GR for ERC purposes</a:t>
            </a:r>
          </a:p>
          <a:p>
            <a:pPr marL="457200" indent="-457200">
              <a:buAutoNum type="arabicPeriod"/>
            </a:pPr>
            <a:r>
              <a:rPr lang="en-US" sz="2000" dirty="0"/>
              <a:t>To elect the safe harbor, </a:t>
            </a:r>
            <a:r>
              <a:rPr lang="en-US" sz="2000" dirty="0" err="1"/>
              <a:t>tp</a:t>
            </a:r>
            <a:r>
              <a:rPr lang="en-US" sz="2000" dirty="0"/>
              <a:t> must consistently exclude PPP, SVOG and RRG from GR:</a:t>
            </a:r>
          </a:p>
          <a:p>
            <a:pPr marL="457200" indent="-457200">
              <a:buAutoNum type="alphaLcPeriod"/>
            </a:pPr>
            <a:r>
              <a:rPr lang="en-US" sz="2000" dirty="0"/>
              <a:t>For ERC purposes consistently for all quarters, and</a:t>
            </a:r>
          </a:p>
          <a:p>
            <a:pPr marL="457200" indent="-457200">
              <a:buAutoNum type="alphaLcPeriod"/>
            </a:pPr>
            <a:r>
              <a:rPr lang="en-US" sz="2000" dirty="0"/>
              <a:t>For all members of an aggregated group  </a:t>
            </a:r>
          </a:p>
        </p:txBody>
      </p:sp>
      <p:sp>
        <p:nvSpPr>
          <p:cNvPr id="6" name="Slide Number Placeholder 5">
            <a:extLst>
              <a:ext uri="{FF2B5EF4-FFF2-40B4-BE49-F238E27FC236}">
                <a16:creationId xmlns:a16="http://schemas.microsoft.com/office/drawing/2014/main" id="{59A9B858-58B2-4F40-9205-D613A69A546F}"/>
              </a:ext>
            </a:extLst>
          </p:cNvPr>
          <p:cNvSpPr>
            <a:spLocks noGrp="1"/>
          </p:cNvSpPr>
          <p:nvPr>
            <p:ph type="sldNum" sz="quarter" idx="12"/>
          </p:nvPr>
        </p:nvSpPr>
        <p:spPr/>
        <p:txBody>
          <a:bodyPr/>
          <a:lstStyle/>
          <a:p>
            <a:fld id="{54AAE21D-1E9D-1047-BD42-883DA1A9BFEE}" type="slidenum">
              <a:rPr lang="en-US" smtClean="0"/>
              <a:t>239</a:t>
            </a:fld>
            <a:endParaRPr lang="en-US"/>
          </a:p>
        </p:txBody>
      </p:sp>
      <p:pic>
        <p:nvPicPr>
          <p:cNvPr id="4" name="Picture 3">
            <a:extLst>
              <a:ext uri="{FF2B5EF4-FFF2-40B4-BE49-F238E27FC236}">
                <a16:creationId xmlns:a16="http://schemas.microsoft.com/office/drawing/2014/main" id="{5B3C756E-F01F-F6ED-A780-753ACAA8D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7540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Outside ERC Solicitors</a:t>
            </a:r>
            <a:br>
              <a:rPr lang="en-US" sz="3200" dirty="0"/>
            </a:br>
            <a:r>
              <a:rPr lang="en-US" sz="3200" dirty="0"/>
              <a:t>The Skinny</a:t>
            </a:r>
          </a:p>
        </p:txBody>
      </p:sp>
      <p:pic>
        <p:nvPicPr>
          <p:cNvPr id="7" name="Content Placeholder 6" descr="CowboyGuns.jpg"/>
          <p:cNvPicPr>
            <a:picLocks noGrp="1" noChangeAspect="1"/>
          </p:cNvPicPr>
          <p:nvPr>
            <p:ph idx="1"/>
          </p:nvPr>
        </p:nvPicPr>
        <p:blipFill>
          <a:blip r:embed="rId2">
            <a:extLst>
              <a:ext uri="{28A0092B-C50C-407E-A947-70E740481C1C}">
                <a14:useLocalDpi xmlns:a14="http://schemas.microsoft.com/office/drawing/2010/main" val="0"/>
              </a:ext>
            </a:extLst>
          </a:blip>
          <a:srcRect t="8913" b="8913"/>
          <a:stretch>
            <a:fillRect/>
          </a:stretch>
        </p:blipFill>
        <p:spPr/>
      </p:pic>
      <p:sp>
        <p:nvSpPr>
          <p:cNvPr id="3" name="Slide Number Placeholder 2">
            <a:extLst>
              <a:ext uri="{FF2B5EF4-FFF2-40B4-BE49-F238E27FC236}">
                <a16:creationId xmlns:a16="http://schemas.microsoft.com/office/drawing/2014/main" id="{6E8DF3A6-CB72-7441-941A-3EC873E926DD}"/>
              </a:ext>
            </a:extLst>
          </p:cNvPr>
          <p:cNvSpPr>
            <a:spLocks noGrp="1"/>
          </p:cNvSpPr>
          <p:nvPr>
            <p:ph type="sldNum" sz="quarter" idx="12"/>
          </p:nvPr>
        </p:nvSpPr>
        <p:spPr/>
        <p:txBody>
          <a:bodyPr/>
          <a:lstStyle/>
          <a:p>
            <a:fld id="{54AAE21D-1E9D-1047-BD42-883DA1A9BFEE}" type="slidenum">
              <a:rPr lang="en-US" smtClean="0"/>
              <a:t>24</a:t>
            </a:fld>
            <a:endParaRPr lang="en-US"/>
          </a:p>
        </p:txBody>
      </p:sp>
      <p:pic>
        <p:nvPicPr>
          <p:cNvPr id="4" name="Picture 3">
            <a:extLst>
              <a:ext uri="{FF2B5EF4-FFF2-40B4-BE49-F238E27FC236}">
                <a16:creationId xmlns:a16="http://schemas.microsoft.com/office/drawing/2014/main" id="{0B5CD9FF-9A6C-6B6C-6DF7-FE5E94E8D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467916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Significant Decline in Gross Receipts</a:t>
            </a:r>
            <a:br>
              <a:rPr lang="en-US" sz="3200" dirty="0"/>
            </a:br>
            <a:r>
              <a:rPr lang="en-US" sz="3200" dirty="0"/>
              <a:t>Combine GR for Aggregated Group</a:t>
            </a:r>
          </a:p>
        </p:txBody>
      </p:sp>
      <p:sp>
        <p:nvSpPr>
          <p:cNvPr id="3" name="Content Placeholder 2"/>
          <p:cNvSpPr>
            <a:spLocks noGrp="1"/>
          </p:cNvSpPr>
          <p:nvPr>
            <p:ph idx="1"/>
          </p:nvPr>
        </p:nvSpPr>
        <p:spPr/>
        <p:txBody>
          <a:bodyPr>
            <a:normAutofit/>
          </a:bodyPr>
          <a:lstStyle/>
          <a:p>
            <a:r>
              <a:rPr lang="en-US" sz="2400" dirty="0"/>
              <a:t>Notice 2021-20 QA 26 – For an aggregated group, is the significant decline in gross receipts (GR) test determined based on the entire group?</a:t>
            </a:r>
          </a:p>
          <a:p>
            <a:pPr marL="457200" indent="-457200">
              <a:buAutoNum type="arabicPeriod"/>
            </a:pPr>
            <a:r>
              <a:rPr lang="en-US" sz="2000" dirty="0"/>
              <a:t>Yes. All entities are considered a single employer for purposes of determining whether the employer had a significant decline in gross receipts </a:t>
            </a:r>
          </a:p>
          <a:p>
            <a:pPr marL="457200" indent="-457200">
              <a:buAutoNum type="arabicPeriod"/>
            </a:pPr>
            <a:r>
              <a:rPr lang="en-US" sz="2000" dirty="0"/>
              <a:t>To be an ERC eligible on the basis of a significant decline of gross receipts, the employer must take into account the gross receipts of all members of the aggregated group </a:t>
            </a:r>
          </a:p>
          <a:p>
            <a:pPr marL="457200" indent="-457200">
              <a:buAutoNum type="arabicPeriod"/>
            </a:pPr>
            <a:r>
              <a:rPr lang="en-US" sz="2000" dirty="0"/>
              <a:t>If the aggregated group does not experience a significant decline in gross receipts, then no member of the group may claim the ERC (on the grounds of significant drop in gross receipts)  </a:t>
            </a:r>
          </a:p>
        </p:txBody>
      </p:sp>
      <p:sp>
        <p:nvSpPr>
          <p:cNvPr id="6" name="Slide Number Placeholder 5">
            <a:extLst>
              <a:ext uri="{FF2B5EF4-FFF2-40B4-BE49-F238E27FC236}">
                <a16:creationId xmlns:a16="http://schemas.microsoft.com/office/drawing/2014/main" id="{51AE32A9-04AC-CF46-8232-E4D53C7518D2}"/>
              </a:ext>
            </a:extLst>
          </p:cNvPr>
          <p:cNvSpPr>
            <a:spLocks noGrp="1"/>
          </p:cNvSpPr>
          <p:nvPr>
            <p:ph type="sldNum" sz="quarter" idx="12"/>
          </p:nvPr>
        </p:nvSpPr>
        <p:spPr/>
        <p:txBody>
          <a:bodyPr/>
          <a:lstStyle/>
          <a:p>
            <a:fld id="{54AAE21D-1E9D-1047-BD42-883DA1A9BFEE}" type="slidenum">
              <a:rPr lang="en-US" smtClean="0"/>
              <a:t>240</a:t>
            </a:fld>
            <a:endParaRPr lang="en-US"/>
          </a:p>
        </p:txBody>
      </p:sp>
      <p:pic>
        <p:nvPicPr>
          <p:cNvPr id="4" name="Picture 3">
            <a:extLst>
              <a:ext uri="{FF2B5EF4-FFF2-40B4-BE49-F238E27FC236}">
                <a16:creationId xmlns:a16="http://schemas.microsoft.com/office/drawing/2014/main" id="{08059D21-62B0-C100-6ED1-076F542EA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19202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 of Aggregation </a:t>
            </a:r>
            <a:br>
              <a:rPr lang="en-US" sz="3200" dirty="0"/>
            </a:br>
            <a:r>
              <a:rPr lang="en-US" sz="3200" dirty="0"/>
              <a:t>on Gross Receipts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031866024"/>
              </p:ext>
            </p:extLst>
          </p:nvPr>
        </p:nvGraphicFramePr>
        <p:xfrm>
          <a:off x="457200" y="1600200"/>
          <a:ext cx="8229600" cy="1752600"/>
        </p:xfrm>
        <a:graphic>
          <a:graphicData uri="http://schemas.openxmlformats.org/drawingml/2006/table">
            <a:tbl>
              <a:tblPr firstRow="1" bandRow="1">
                <a:tableStyleId>{5C22544A-7EE6-4342-B048-85BDC9FD1C3A}</a:tableStyleId>
              </a:tblPr>
              <a:tblGrid>
                <a:gridCol w="800060">
                  <a:extLst>
                    <a:ext uri="{9D8B030D-6E8A-4147-A177-3AD203B41FA5}">
                      <a16:colId xmlns:a16="http://schemas.microsoft.com/office/drawing/2014/main" val="20000"/>
                    </a:ext>
                  </a:extLst>
                </a:gridCol>
                <a:gridCol w="1141797">
                  <a:extLst>
                    <a:ext uri="{9D8B030D-6E8A-4147-A177-3AD203B41FA5}">
                      <a16:colId xmlns:a16="http://schemas.microsoft.com/office/drawing/2014/main" val="20001"/>
                    </a:ext>
                  </a:extLst>
                </a:gridCol>
                <a:gridCol w="1128968">
                  <a:extLst>
                    <a:ext uri="{9D8B030D-6E8A-4147-A177-3AD203B41FA5}">
                      <a16:colId xmlns:a16="http://schemas.microsoft.com/office/drawing/2014/main" val="20002"/>
                    </a:ext>
                  </a:extLst>
                </a:gridCol>
                <a:gridCol w="1334235">
                  <a:extLst>
                    <a:ext uri="{9D8B030D-6E8A-4147-A177-3AD203B41FA5}">
                      <a16:colId xmlns:a16="http://schemas.microsoft.com/office/drawing/2014/main" val="20003"/>
                    </a:ext>
                  </a:extLst>
                </a:gridCol>
                <a:gridCol w="1334717">
                  <a:extLst>
                    <a:ext uri="{9D8B030D-6E8A-4147-A177-3AD203B41FA5}">
                      <a16:colId xmlns:a16="http://schemas.microsoft.com/office/drawing/2014/main" val="20004"/>
                    </a:ext>
                  </a:extLst>
                </a:gridCol>
                <a:gridCol w="1244911">
                  <a:extLst>
                    <a:ext uri="{9D8B030D-6E8A-4147-A177-3AD203B41FA5}">
                      <a16:colId xmlns:a16="http://schemas.microsoft.com/office/drawing/2014/main" val="20005"/>
                    </a:ext>
                  </a:extLst>
                </a:gridCol>
                <a:gridCol w="1244912">
                  <a:extLst>
                    <a:ext uri="{9D8B030D-6E8A-4147-A177-3AD203B41FA5}">
                      <a16:colId xmlns:a16="http://schemas.microsoft.com/office/drawing/2014/main" val="20006"/>
                    </a:ext>
                  </a:extLst>
                </a:gridCol>
              </a:tblGrid>
              <a:tr h="370840">
                <a:tc>
                  <a:txBody>
                    <a:bodyPr/>
                    <a:lstStyle/>
                    <a:p>
                      <a:pPr algn="ctr"/>
                      <a:endParaRPr lang="en-US" dirty="0"/>
                    </a:p>
                  </a:txBody>
                  <a:tcPr/>
                </a:tc>
                <a:tc>
                  <a:txBody>
                    <a:bodyPr/>
                    <a:lstStyle/>
                    <a:p>
                      <a:pPr algn="ctr"/>
                      <a:r>
                        <a:rPr lang="en-US" dirty="0"/>
                        <a:t>GR 2Q 2020</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GR 2Q 2019</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 Drop</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per Co.</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Meet</a:t>
                      </a:r>
                      <a:r>
                        <a:rPr lang="en-US" baseline="0" dirty="0"/>
                        <a:t> 50% Test for Co.</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 Drop</a:t>
                      </a:r>
                    </a:p>
                    <a:p>
                      <a:pPr algn="ctr"/>
                      <a:r>
                        <a:rPr lang="en-US" dirty="0"/>
                        <a:t>Combined</a:t>
                      </a:r>
                    </a:p>
                  </a:txBody>
                  <a:tcPr/>
                </a:tc>
                <a:tc>
                  <a:txBody>
                    <a:bodyPr/>
                    <a:lstStyle/>
                    <a:p>
                      <a:pPr algn="ctr"/>
                      <a:r>
                        <a:rPr lang="en-US" dirty="0"/>
                        <a:t>Meet</a:t>
                      </a:r>
                      <a:r>
                        <a:rPr lang="en-US" baseline="0" dirty="0"/>
                        <a:t> 50%  Combined</a:t>
                      </a:r>
                      <a:endParaRPr lang="en-US" dirty="0"/>
                    </a:p>
                  </a:txBody>
                  <a:tcPr/>
                </a:tc>
                <a:extLst>
                  <a:ext uri="{0D108BD9-81ED-4DB2-BD59-A6C34878D82A}">
                    <a16:rowId xmlns:a16="http://schemas.microsoft.com/office/drawing/2014/main" val="10000"/>
                  </a:ext>
                </a:extLst>
              </a:tr>
              <a:tr h="370840">
                <a:tc>
                  <a:txBody>
                    <a:bodyPr/>
                    <a:lstStyle/>
                    <a:p>
                      <a:pPr algn="ctr"/>
                      <a:r>
                        <a:rPr lang="en-US" dirty="0"/>
                        <a:t>A</a:t>
                      </a:r>
                      <a:r>
                        <a:rPr lang="en-US" baseline="0" dirty="0"/>
                        <a:t> Co.</a:t>
                      </a:r>
                      <a:endParaRPr lang="en-US" dirty="0"/>
                    </a:p>
                  </a:txBody>
                  <a:tcPr/>
                </a:tc>
                <a:tc>
                  <a:txBody>
                    <a:bodyPr/>
                    <a:lstStyle/>
                    <a:p>
                      <a:pPr algn="ctr"/>
                      <a:r>
                        <a:rPr lang="en-US" dirty="0"/>
                        <a:t>$400k</a:t>
                      </a:r>
                    </a:p>
                  </a:txBody>
                  <a:tcPr/>
                </a:tc>
                <a:tc>
                  <a:txBody>
                    <a:bodyPr/>
                    <a:lstStyle/>
                    <a:p>
                      <a:pPr algn="ctr"/>
                      <a:r>
                        <a:rPr lang="en-US" dirty="0"/>
                        <a:t>$1M</a:t>
                      </a:r>
                    </a:p>
                  </a:txBody>
                  <a:tcPr/>
                </a:tc>
                <a:tc>
                  <a:txBody>
                    <a:bodyPr/>
                    <a:lstStyle/>
                    <a:p>
                      <a:pPr algn="ctr"/>
                      <a:r>
                        <a:rPr lang="en-US" dirty="0"/>
                        <a:t>60%</a:t>
                      </a:r>
                    </a:p>
                  </a:txBody>
                  <a:tcPr/>
                </a:tc>
                <a:tc>
                  <a:txBody>
                    <a:bodyPr/>
                    <a:lstStyle/>
                    <a:p>
                      <a:pPr algn="ctr"/>
                      <a:r>
                        <a:rPr lang="en-US" dirty="0"/>
                        <a:t>Yes</a:t>
                      </a:r>
                    </a:p>
                  </a:txBody>
                  <a:tcPr/>
                </a:tc>
                <a:tc rowSpan="2">
                  <a:txBody>
                    <a:bodyPr/>
                    <a:lstStyle/>
                    <a:p>
                      <a:pPr algn="ctr"/>
                      <a:endParaRPr lang="en-US" sz="1000" dirty="0"/>
                    </a:p>
                    <a:p>
                      <a:pPr algn="ctr"/>
                      <a:r>
                        <a:rPr lang="en-US" dirty="0"/>
                        <a:t>42.5%</a:t>
                      </a:r>
                    </a:p>
                  </a:txBody>
                  <a:tcPr/>
                </a:tc>
                <a:tc>
                  <a:txBody>
                    <a:bodyPr/>
                    <a:lstStyle/>
                    <a:p>
                      <a:pPr algn="ctr"/>
                      <a:r>
                        <a:rPr lang="en-US" dirty="0"/>
                        <a:t>No</a:t>
                      </a:r>
                    </a:p>
                  </a:txBody>
                  <a:tcPr/>
                </a:tc>
                <a:extLst>
                  <a:ext uri="{0D108BD9-81ED-4DB2-BD59-A6C34878D82A}">
                    <a16:rowId xmlns:a16="http://schemas.microsoft.com/office/drawing/2014/main" val="10001"/>
                  </a:ext>
                </a:extLst>
              </a:tr>
              <a:tr h="370840">
                <a:tc>
                  <a:txBody>
                    <a:bodyPr/>
                    <a:lstStyle/>
                    <a:p>
                      <a:pPr algn="ctr"/>
                      <a:r>
                        <a:rPr lang="en-US" dirty="0"/>
                        <a:t>B Co.</a:t>
                      </a:r>
                    </a:p>
                  </a:txBody>
                  <a:tcPr/>
                </a:tc>
                <a:tc>
                  <a:txBody>
                    <a:bodyPr/>
                    <a:lstStyle/>
                    <a:p>
                      <a:pPr algn="ctr"/>
                      <a:r>
                        <a:rPr lang="en-US" dirty="0"/>
                        <a:t>$750k</a:t>
                      </a:r>
                    </a:p>
                  </a:txBody>
                  <a:tcPr/>
                </a:tc>
                <a:tc>
                  <a:txBody>
                    <a:bodyPr/>
                    <a:lstStyle/>
                    <a:p>
                      <a:pPr algn="ctr"/>
                      <a:r>
                        <a:rPr lang="en-US" dirty="0"/>
                        <a:t>$1M</a:t>
                      </a:r>
                    </a:p>
                  </a:txBody>
                  <a:tcPr/>
                </a:tc>
                <a:tc>
                  <a:txBody>
                    <a:bodyPr/>
                    <a:lstStyle/>
                    <a:p>
                      <a:pPr algn="ctr"/>
                      <a:r>
                        <a:rPr lang="en-US" dirty="0"/>
                        <a:t>25%</a:t>
                      </a:r>
                    </a:p>
                  </a:txBody>
                  <a:tcPr/>
                </a:tc>
                <a:tc>
                  <a:txBody>
                    <a:bodyPr/>
                    <a:lstStyle/>
                    <a:p>
                      <a:pPr algn="ctr"/>
                      <a:r>
                        <a:rPr lang="en-US" dirty="0"/>
                        <a:t>No</a:t>
                      </a:r>
                    </a:p>
                  </a:txBody>
                  <a:tcPr/>
                </a:tc>
                <a:tc vMerge="1">
                  <a:txBody>
                    <a:bodyPr/>
                    <a:lstStyle/>
                    <a:p>
                      <a:pPr algn="ctr"/>
                      <a:endParaRPr lang="en-US" dirty="0"/>
                    </a:p>
                  </a:txBody>
                  <a:tcPr/>
                </a:tc>
                <a:tc>
                  <a:txBody>
                    <a:bodyPr/>
                    <a:lstStyle/>
                    <a:p>
                      <a:pPr algn="ctr"/>
                      <a:r>
                        <a:rPr lang="en-US" dirty="0"/>
                        <a:t>No</a:t>
                      </a:r>
                    </a:p>
                  </a:txBody>
                  <a:tcPr/>
                </a:tc>
                <a:extLst>
                  <a:ext uri="{0D108BD9-81ED-4DB2-BD59-A6C34878D82A}">
                    <a16:rowId xmlns:a16="http://schemas.microsoft.com/office/drawing/2014/main" val="10002"/>
                  </a:ext>
                </a:extLst>
              </a:tr>
              <a:tr h="370840">
                <a:tc>
                  <a:txBody>
                    <a:bodyPr/>
                    <a:lstStyle/>
                    <a:p>
                      <a:pPr algn="ctr"/>
                      <a:r>
                        <a:rPr lang="en-US" dirty="0"/>
                        <a:t>Total</a:t>
                      </a:r>
                    </a:p>
                  </a:txBody>
                  <a:tcPr/>
                </a:tc>
                <a:tc>
                  <a:txBody>
                    <a:bodyPr/>
                    <a:lstStyle/>
                    <a:p>
                      <a:pPr algn="ctr"/>
                      <a:r>
                        <a:rPr lang="en-US" dirty="0"/>
                        <a:t>$1.150M</a:t>
                      </a:r>
                    </a:p>
                  </a:txBody>
                  <a:tcPr/>
                </a:tc>
                <a:tc>
                  <a:txBody>
                    <a:bodyPr/>
                    <a:lstStyle/>
                    <a:p>
                      <a:pPr algn="ctr"/>
                      <a:r>
                        <a:rPr lang="en-US" dirty="0"/>
                        <a:t>$2M</a:t>
                      </a:r>
                    </a:p>
                  </a:txBody>
                  <a:tcPr/>
                </a:tc>
                <a:tc>
                  <a:txBody>
                    <a:bodyPr/>
                    <a:lstStyle/>
                    <a:p>
                      <a:pPr algn="ctr"/>
                      <a:r>
                        <a:rPr lang="en-US" dirty="0"/>
                        <a:t>42.5%</a:t>
                      </a:r>
                    </a:p>
                  </a:txBody>
                  <a:tcPr/>
                </a:tc>
                <a:tc>
                  <a:txBody>
                    <a:bodyPr/>
                    <a:lstStyle/>
                    <a:p>
                      <a:pPr algn="ctr"/>
                      <a:r>
                        <a:rPr lang="en-US" dirty="0"/>
                        <a:t>-</a:t>
                      </a:r>
                    </a:p>
                  </a:txBody>
                  <a:tcPr/>
                </a:tc>
                <a:tc>
                  <a:txBody>
                    <a:bodyPr/>
                    <a:lstStyle/>
                    <a:p>
                      <a:pPr algn="ctr"/>
                      <a:r>
                        <a:rPr lang="en-US" dirty="0"/>
                        <a:t>42.5%</a:t>
                      </a:r>
                    </a:p>
                  </a:txBody>
                  <a:tcPr/>
                </a:tc>
                <a:tc>
                  <a:txBody>
                    <a:bodyPr/>
                    <a:lstStyle/>
                    <a:p>
                      <a:pPr algn="ctr"/>
                      <a:r>
                        <a:rPr lang="en-US" dirty="0"/>
                        <a:t>No</a:t>
                      </a: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530849" y="3732850"/>
            <a:ext cx="8218265" cy="923330"/>
          </a:xfrm>
          <a:prstGeom prst="rect">
            <a:avLst/>
          </a:prstGeom>
          <a:noFill/>
        </p:spPr>
        <p:txBody>
          <a:bodyPr wrap="none" rtlCol="0">
            <a:spAutoFit/>
          </a:bodyPr>
          <a:lstStyle/>
          <a:p>
            <a:r>
              <a:rPr lang="en-US" dirty="0"/>
              <a:t>Since A Co. and B. Co. got combined under the attribution rules, both flunk the drop</a:t>
            </a:r>
          </a:p>
          <a:p>
            <a:r>
              <a:rPr lang="en-US" dirty="0"/>
              <a:t>in gross receipts test together. Without aggregation, A Co. alone would have qualified </a:t>
            </a:r>
          </a:p>
          <a:p>
            <a:r>
              <a:rPr lang="en-US" dirty="0"/>
              <a:t>for ERC. </a:t>
            </a:r>
          </a:p>
        </p:txBody>
      </p:sp>
      <p:sp>
        <p:nvSpPr>
          <p:cNvPr id="6" name="Slide Number Placeholder 5">
            <a:extLst>
              <a:ext uri="{FF2B5EF4-FFF2-40B4-BE49-F238E27FC236}">
                <a16:creationId xmlns:a16="http://schemas.microsoft.com/office/drawing/2014/main" id="{FC6EB09B-42E2-E444-8FF0-9BF0BB0F5C49}"/>
              </a:ext>
            </a:extLst>
          </p:cNvPr>
          <p:cNvSpPr>
            <a:spLocks noGrp="1"/>
          </p:cNvSpPr>
          <p:nvPr>
            <p:ph type="sldNum" sz="quarter" idx="12"/>
          </p:nvPr>
        </p:nvSpPr>
        <p:spPr/>
        <p:txBody>
          <a:bodyPr/>
          <a:lstStyle/>
          <a:p>
            <a:fld id="{54AAE21D-1E9D-1047-BD42-883DA1A9BFEE}" type="slidenum">
              <a:rPr lang="en-US" smtClean="0"/>
              <a:t>241</a:t>
            </a:fld>
            <a:endParaRPr lang="en-US"/>
          </a:p>
        </p:txBody>
      </p:sp>
      <p:pic>
        <p:nvPicPr>
          <p:cNvPr id="4" name="Picture 3">
            <a:extLst>
              <a:ext uri="{FF2B5EF4-FFF2-40B4-BE49-F238E27FC236}">
                <a16:creationId xmlns:a16="http://schemas.microsoft.com/office/drawing/2014/main" id="{77BFB7E9-9AC7-5144-9B89-F215FFE55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98273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Measuring 2020</a:t>
            </a:r>
            <a:br>
              <a:rPr lang="en-US" sz="3200" dirty="0"/>
            </a:br>
            <a:r>
              <a:rPr lang="en-US" sz="3200" dirty="0"/>
              <a:t> Drop in Gross Receipts</a:t>
            </a:r>
          </a:p>
        </p:txBody>
      </p:sp>
      <p:pic>
        <p:nvPicPr>
          <p:cNvPr id="3" name="Content Placeholder 2" descr="IceMeltDrop.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
        <p:nvSpPr>
          <p:cNvPr id="6" name="Slide Number Placeholder 5">
            <a:extLst>
              <a:ext uri="{FF2B5EF4-FFF2-40B4-BE49-F238E27FC236}">
                <a16:creationId xmlns:a16="http://schemas.microsoft.com/office/drawing/2014/main" id="{B5C60450-695F-F14E-8F1C-A7CFE7812080}"/>
              </a:ext>
            </a:extLst>
          </p:cNvPr>
          <p:cNvSpPr>
            <a:spLocks noGrp="1"/>
          </p:cNvSpPr>
          <p:nvPr>
            <p:ph type="sldNum" sz="quarter" idx="12"/>
          </p:nvPr>
        </p:nvSpPr>
        <p:spPr/>
        <p:txBody>
          <a:bodyPr/>
          <a:lstStyle/>
          <a:p>
            <a:fld id="{54AAE21D-1E9D-1047-BD42-883DA1A9BFEE}" type="slidenum">
              <a:rPr lang="en-US" smtClean="0"/>
              <a:t>242</a:t>
            </a:fld>
            <a:endParaRPr lang="en-US"/>
          </a:p>
        </p:txBody>
      </p:sp>
      <p:pic>
        <p:nvPicPr>
          <p:cNvPr id="4" name="Picture 3">
            <a:extLst>
              <a:ext uri="{FF2B5EF4-FFF2-40B4-BE49-F238E27FC236}">
                <a16:creationId xmlns:a16="http://schemas.microsoft.com/office/drawing/2014/main" id="{2E9661B6-25FC-EB81-079D-6E78DDBF9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0172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for ERC</a:t>
            </a:r>
            <a:br>
              <a:rPr lang="en-US" sz="3200" dirty="0"/>
            </a:br>
            <a:r>
              <a:rPr lang="en-US" sz="3200" dirty="0"/>
              <a:t>Drop in 2020 Gross Receipts*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62580920"/>
              </p:ext>
            </p:extLst>
          </p:nvPr>
        </p:nvGraphicFramePr>
        <p:xfrm>
          <a:off x="457200" y="1600200"/>
          <a:ext cx="8229600" cy="3937000"/>
        </p:xfrm>
        <a:graphic>
          <a:graphicData uri="http://schemas.openxmlformats.org/drawingml/2006/table">
            <a:tbl>
              <a:tblPr firstRow="1" bandRow="1">
                <a:tableStyleId>{5C22544A-7EE6-4342-B048-85BDC9FD1C3A}</a:tableStyleId>
              </a:tblPr>
              <a:tblGrid>
                <a:gridCol w="1484372">
                  <a:extLst>
                    <a:ext uri="{9D8B030D-6E8A-4147-A177-3AD203B41FA5}">
                      <a16:colId xmlns:a16="http://schemas.microsoft.com/office/drawing/2014/main" val="20000"/>
                    </a:ext>
                  </a:extLst>
                </a:gridCol>
                <a:gridCol w="3198904">
                  <a:extLst>
                    <a:ext uri="{9D8B030D-6E8A-4147-A177-3AD203B41FA5}">
                      <a16:colId xmlns:a16="http://schemas.microsoft.com/office/drawing/2014/main" val="20001"/>
                    </a:ext>
                  </a:extLst>
                </a:gridCol>
                <a:gridCol w="3546324">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Example</a:t>
                      </a:r>
                    </a:p>
                  </a:txBody>
                  <a:tcPr/>
                </a:tc>
                <a:extLst>
                  <a:ext uri="{0D108BD9-81ED-4DB2-BD59-A6C34878D82A}">
                    <a16:rowId xmlns:a16="http://schemas.microsoft.com/office/drawing/2014/main" val="10000"/>
                  </a:ext>
                </a:extLst>
              </a:tr>
              <a:tr h="370840">
                <a:tc>
                  <a:txBody>
                    <a:bodyPr/>
                    <a:lstStyle/>
                    <a:p>
                      <a:pPr algn="ctr"/>
                      <a:r>
                        <a:rPr lang="en-US" dirty="0"/>
                        <a:t>&gt;</a:t>
                      </a:r>
                      <a:r>
                        <a:rPr lang="en-US" baseline="0" dirty="0"/>
                        <a:t> 50% Test</a:t>
                      </a:r>
                      <a:endParaRPr lang="en-US" dirty="0"/>
                    </a:p>
                  </a:txBody>
                  <a:tcPr/>
                </a:tc>
                <a:tc>
                  <a:txBody>
                    <a:bodyPr/>
                    <a:lstStyle/>
                    <a:p>
                      <a:pPr algn="ctr"/>
                      <a:r>
                        <a:rPr lang="en-US" dirty="0">
                          <a:solidFill>
                            <a:schemeClr val="tx1"/>
                          </a:solidFill>
                        </a:rPr>
                        <a:t>ERC eligible</a:t>
                      </a:r>
                      <a:r>
                        <a:rPr lang="en-US" baseline="0" dirty="0">
                          <a:solidFill>
                            <a:schemeClr val="tx1"/>
                          </a:solidFill>
                        </a:rPr>
                        <a:t> for any 2020 </a:t>
                      </a:r>
                      <a:r>
                        <a:rPr lang="en-US" baseline="0" dirty="0" err="1">
                          <a:solidFill>
                            <a:schemeClr val="tx1"/>
                          </a:solidFill>
                        </a:rPr>
                        <a:t>qtr</a:t>
                      </a:r>
                      <a:r>
                        <a:rPr lang="en-US" baseline="0" dirty="0">
                          <a:solidFill>
                            <a:schemeClr val="tx1"/>
                          </a:solidFill>
                        </a:rPr>
                        <a:t> </a:t>
                      </a:r>
                      <a:r>
                        <a:rPr lang="en-US" dirty="0"/>
                        <a:t>if </a:t>
                      </a:r>
                      <a:r>
                        <a:rPr lang="en-US" baseline="0" dirty="0"/>
                        <a:t>GR</a:t>
                      </a:r>
                      <a:r>
                        <a:rPr lang="en-US" dirty="0"/>
                        <a:t> drop (for such </a:t>
                      </a:r>
                      <a:r>
                        <a:rPr lang="en-US" dirty="0" err="1"/>
                        <a:t>qtr</a:t>
                      </a:r>
                      <a:r>
                        <a:rPr lang="en-US" dirty="0"/>
                        <a:t>) by &gt; 50% </a:t>
                      </a:r>
                    </a:p>
                    <a:p>
                      <a:pPr algn="ctr"/>
                      <a:r>
                        <a:rPr lang="en-US" dirty="0"/>
                        <a:t>from same</a:t>
                      </a:r>
                      <a:r>
                        <a:rPr lang="en-US" baseline="0" dirty="0"/>
                        <a:t> </a:t>
                      </a:r>
                      <a:r>
                        <a:rPr lang="en-US" dirty="0"/>
                        <a:t>quarter in</a:t>
                      </a:r>
                      <a:r>
                        <a:rPr lang="en-US" baseline="0" dirty="0"/>
                        <a:t> 2019</a:t>
                      </a:r>
                      <a:endParaRPr lang="en-US" dirty="0"/>
                    </a:p>
                  </a:txBody>
                  <a:tcPr/>
                </a:tc>
                <a:tc>
                  <a:txBody>
                    <a:bodyPr/>
                    <a:lstStyle/>
                    <a:p>
                      <a:pPr algn="ctr"/>
                      <a:r>
                        <a:rPr lang="en-US" dirty="0"/>
                        <a:t>Qualify if </a:t>
                      </a:r>
                    </a:p>
                    <a:p>
                      <a:pPr algn="ctr"/>
                      <a:r>
                        <a:rPr lang="en-US" dirty="0"/>
                        <a:t>2Q 2020  </a:t>
                      </a:r>
                      <a:r>
                        <a:rPr lang="en-US" baseline="0" dirty="0"/>
                        <a:t>52% </a:t>
                      </a:r>
                      <a:r>
                        <a:rPr lang="en-US" dirty="0"/>
                        <a:t>drop in GR</a:t>
                      </a:r>
                      <a:r>
                        <a:rPr lang="en-US" baseline="0" dirty="0"/>
                        <a:t> </a:t>
                      </a:r>
                    </a:p>
                    <a:p>
                      <a:pPr algn="ctr"/>
                      <a:r>
                        <a:rPr lang="en-US" baseline="0" dirty="0" err="1"/>
                        <a:t>cf</a:t>
                      </a:r>
                      <a:r>
                        <a:rPr lang="en-US" baseline="0" dirty="0"/>
                        <a:t> to 2Q 2019 GR</a:t>
                      </a:r>
                    </a:p>
                    <a:p>
                      <a:pPr algn="ctr"/>
                      <a:endParaRPr lang="en-US" sz="800" baseline="0" dirty="0"/>
                    </a:p>
                  </a:txBody>
                  <a:tcPr/>
                </a:tc>
                <a:extLst>
                  <a:ext uri="{0D108BD9-81ED-4DB2-BD59-A6C34878D82A}">
                    <a16:rowId xmlns:a16="http://schemas.microsoft.com/office/drawing/2014/main" val="10006"/>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baseline="0" dirty="0"/>
                        <a:t>Do not qualify if </a:t>
                      </a:r>
                    </a:p>
                    <a:p>
                      <a:pPr algn="ctr"/>
                      <a:r>
                        <a:rPr lang="en-US" dirty="0"/>
                        <a:t>2Q 2020 </a:t>
                      </a:r>
                      <a:r>
                        <a:rPr lang="en-US" baseline="0" dirty="0"/>
                        <a:t>47% </a:t>
                      </a:r>
                      <a:r>
                        <a:rPr lang="en-US" dirty="0"/>
                        <a:t>drop in GR</a:t>
                      </a:r>
                      <a:r>
                        <a:rPr lang="en-US" baseline="0" dirty="0"/>
                        <a:t> </a:t>
                      </a:r>
                    </a:p>
                    <a:p>
                      <a:pPr algn="ctr"/>
                      <a:r>
                        <a:rPr lang="en-US" baseline="0" dirty="0" err="1"/>
                        <a:t>cf</a:t>
                      </a:r>
                      <a:r>
                        <a:rPr lang="en-US" baseline="0" dirty="0"/>
                        <a:t> to 2Q 2019 GR </a:t>
                      </a:r>
                      <a:endParaRPr lang="en-US" dirty="0"/>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r h="370840">
                <a:tc>
                  <a:txBody>
                    <a:bodyPr/>
                    <a:lstStyle/>
                    <a:p>
                      <a:pPr algn="ctr"/>
                      <a:r>
                        <a:rPr lang="en-US" dirty="0"/>
                        <a:t>Safe Harbor for Prior </a:t>
                      </a:r>
                      <a:r>
                        <a:rPr lang="en-US" dirty="0" err="1"/>
                        <a:t>Qtr</a:t>
                      </a:r>
                      <a:endParaRPr lang="en-US" dirty="0"/>
                    </a:p>
                    <a:p>
                      <a:pPr algn="ctr"/>
                      <a:r>
                        <a:rPr lang="en-US" dirty="0"/>
                        <a:t>Activity</a:t>
                      </a:r>
                    </a:p>
                  </a:txBody>
                  <a:tcPr/>
                </a:tc>
                <a:tc>
                  <a:txBody>
                    <a:bodyPr/>
                    <a:lstStyle/>
                    <a:p>
                      <a:pPr algn="ctr"/>
                      <a:r>
                        <a:rPr lang="en-US" dirty="0"/>
                        <a:t>No</a:t>
                      </a:r>
                    </a:p>
                  </a:txBody>
                  <a:tcPr/>
                </a:tc>
                <a:tc>
                  <a:txBody>
                    <a:bodyPr/>
                    <a:lstStyle/>
                    <a:p>
                      <a:pPr algn="ctr"/>
                      <a:r>
                        <a:rPr lang="en-US" dirty="0"/>
                        <a:t>No official safe harbor exists</a:t>
                      </a:r>
                    </a:p>
                  </a:txBody>
                  <a:tcPr/>
                </a:tc>
                <a:extLst>
                  <a:ext uri="{0D108BD9-81ED-4DB2-BD59-A6C34878D82A}">
                    <a16:rowId xmlns:a16="http://schemas.microsoft.com/office/drawing/2014/main" val="10004"/>
                  </a:ext>
                </a:extLst>
              </a:tr>
            </a:tbl>
          </a:graphicData>
        </a:graphic>
      </p:graphicFrame>
      <p:sp>
        <p:nvSpPr>
          <p:cNvPr id="6" name="Slide Number Placeholder 5">
            <a:extLst>
              <a:ext uri="{FF2B5EF4-FFF2-40B4-BE49-F238E27FC236}">
                <a16:creationId xmlns:a16="http://schemas.microsoft.com/office/drawing/2014/main" id="{51D0CFBC-0544-294B-A8FB-4D9B1ABA14DA}"/>
              </a:ext>
            </a:extLst>
          </p:cNvPr>
          <p:cNvSpPr>
            <a:spLocks noGrp="1"/>
          </p:cNvSpPr>
          <p:nvPr>
            <p:ph type="sldNum" sz="quarter" idx="12"/>
          </p:nvPr>
        </p:nvSpPr>
        <p:spPr/>
        <p:txBody>
          <a:bodyPr/>
          <a:lstStyle/>
          <a:p>
            <a:fld id="{54AAE21D-1E9D-1047-BD42-883DA1A9BFEE}" type="slidenum">
              <a:rPr lang="en-US" smtClean="0"/>
              <a:t>243</a:t>
            </a:fld>
            <a:endParaRPr lang="en-US"/>
          </a:p>
        </p:txBody>
      </p:sp>
      <p:sp>
        <p:nvSpPr>
          <p:cNvPr id="8" name="TextBox 7">
            <a:extLst>
              <a:ext uri="{FF2B5EF4-FFF2-40B4-BE49-F238E27FC236}">
                <a16:creationId xmlns:a16="http://schemas.microsoft.com/office/drawing/2014/main" id="{89AF74E1-CAA9-EF4D-982A-74AA5C215DD4}"/>
              </a:ext>
            </a:extLst>
          </p:cNvPr>
          <p:cNvSpPr txBox="1"/>
          <p:nvPr/>
        </p:nvSpPr>
        <p:spPr>
          <a:xfrm>
            <a:off x="578068" y="5754039"/>
            <a:ext cx="2409634" cy="369332"/>
          </a:xfrm>
          <a:prstGeom prst="rect">
            <a:avLst/>
          </a:prstGeom>
          <a:noFill/>
        </p:spPr>
        <p:txBody>
          <a:bodyPr wrap="none" rtlCol="0">
            <a:spAutoFit/>
          </a:bodyPr>
          <a:lstStyle/>
          <a:p>
            <a:r>
              <a:rPr lang="en-US" dirty="0"/>
              <a:t>* Notice 2021-20, III. E. </a:t>
            </a:r>
          </a:p>
        </p:txBody>
      </p:sp>
      <p:pic>
        <p:nvPicPr>
          <p:cNvPr id="3" name="Picture 2">
            <a:extLst>
              <a:ext uri="{FF2B5EF4-FFF2-40B4-BE49-F238E27FC236}">
                <a16:creationId xmlns:a16="http://schemas.microsoft.com/office/drawing/2014/main" id="{85DFE555-3753-4597-B329-A3EA76C0F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58368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for ERC</a:t>
            </a:r>
            <a:br>
              <a:rPr lang="en-US" sz="3200" dirty="0"/>
            </a:br>
            <a:r>
              <a:rPr lang="en-US" sz="3200" dirty="0"/>
              <a:t>Drop in 2020 Gross Receipts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37581407"/>
              </p:ext>
            </p:extLst>
          </p:nvPr>
        </p:nvGraphicFramePr>
        <p:xfrm>
          <a:off x="457200" y="1551121"/>
          <a:ext cx="8229600" cy="3718560"/>
        </p:xfrm>
        <a:graphic>
          <a:graphicData uri="http://schemas.openxmlformats.org/drawingml/2006/table">
            <a:tbl>
              <a:tblPr firstRow="1" bandRow="1">
                <a:tableStyleId>{5C22544A-7EE6-4342-B048-85BDC9FD1C3A}</a:tableStyleId>
              </a:tblPr>
              <a:tblGrid>
                <a:gridCol w="1377373">
                  <a:extLst>
                    <a:ext uri="{9D8B030D-6E8A-4147-A177-3AD203B41FA5}">
                      <a16:colId xmlns:a16="http://schemas.microsoft.com/office/drawing/2014/main" val="20000"/>
                    </a:ext>
                  </a:extLst>
                </a:gridCol>
                <a:gridCol w="2488862">
                  <a:extLst>
                    <a:ext uri="{9D8B030D-6E8A-4147-A177-3AD203B41FA5}">
                      <a16:colId xmlns:a16="http://schemas.microsoft.com/office/drawing/2014/main" val="20001"/>
                    </a:ext>
                  </a:extLst>
                </a:gridCol>
                <a:gridCol w="4363365">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Example</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extLst>
                  <a:ext uri="{0D108BD9-81ED-4DB2-BD59-A6C34878D82A}">
                    <a16:rowId xmlns:a16="http://schemas.microsoft.com/office/drawing/2014/main" val="10000"/>
                  </a:ext>
                </a:extLst>
              </a:tr>
              <a:tr h="370840">
                <a:tc>
                  <a:txBody>
                    <a:bodyPr/>
                    <a:lstStyle/>
                    <a:p>
                      <a:pPr algn="ctr"/>
                      <a:r>
                        <a:rPr lang="en-US" dirty="0"/>
                        <a:t>Duration of qualification</a:t>
                      </a:r>
                    </a:p>
                  </a:txBody>
                  <a:tcPr/>
                </a:tc>
                <a:tc>
                  <a:txBody>
                    <a:bodyPr/>
                    <a:lstStyle/>
                    <a:p>
                      <a:pPr algn="ctr"/>
                      <a:r>
                        <a:rPr lang="en-US" dirty="0">
                          <a:solidFill>
                            <a:srgbClr val="0000FF"/>
                          </a:solidFill>
                        </a:rPr>
                        <a:t>Through quarter of drop</a:t>
                      </a:r>
                      <a:r>
                        <a:rPr lang="en-US" baseline="0" dirty="0">
                          <a:solidFill>
                            <a:srgbClr val="0000FF"/>
                          </a:solidFill>
                        </a:rPr>
                        <a:t> </a:t>
                      </a:r>
                    </a:p>
                    <a:p>
                      <a:pPr algn="ctr"/>
                      <a:r>
                        <a:rPr lang="en-US" baseline="0" dirty="0">
                          <a:solidFill>
                            <a:srgbClr val="0000FF"/>
                          </a:solidFill>
                        </a:rPr>
                        <a:t>by &lt; 20% of GR</a:t>
                      </a:r>
                    </a:p>
                  </a:txBody>
                  <a:tcPr/>
                </a:tc>
                <a:tc>
                  <a:txBody>
                    <a:bodyPr/>
                    <a:lstStyle/>
                    <a:p>
                      <a:pPr algn="ctr"/>
                      <a:r>
                        <a:rPr lang="en-US" dirty="0"/>
                        <a:t>2Q 2020 drop in GR</a:t>
                      </a:r>
                      <a:r>
                        <a:rPr lang="en-US" baseline="0" dirty="0"/>
                        <a:t> of 52% </a:t>
                      </a:r>
                    </a:p>
                    <a:p>
                      <a:pPr algn="ctr"/>
                      <a:r>
                        <a:rPr lang="en-US" baseline="0" dirty="0" err="1"/>
                        <a:t>cf</a:t>
                      </a:r>
                      <a:r>
                        <a:rPr lang="en-US" baseline="0" dirty="0"/>
                        <a:t> to GR of 2Q 2019 (qualify!).</a:t>
                      </a:r>
                      <a:endParaRPr lang="en-US" dirty="0"/>
                    </a:p>
                    <a:p>
                      <a:pPr algn="ctr"/>
                      <a:r>
                        <a:rPr lang="en-US" dirty="0"/>
                        <a:t>3Q 2020 GR</a:t>
                      </a:r>
                      <a:r>
                        <a:rPr lang="en-US" baseline="0" dirty="0"/>
                        <a:t> drop only 17% (flunk).</a:t>
                      </a:r>
                    </a:p>
                    <a:p>
                      <a:pPr algn="ctr"/>
                      <a:r>
                        <a:rPr lang="en-US" baseline="0" dirty="0"/>
                        <a:t>ERC eligible Q2 and Q3 2020, </a:t>
                      </a:r>
                    </a:p>
                    <a:p>
                      <a:pPr algn="ctr"/>
                      <a:r>
                        <a:rPr lang="en-US" baseline="0" dirty="0"/>
                        <a:t>but not Q4 2020 (unless independently qualify for Q4 if GR drop by &gt; 50%).</a:t>
                      </a:r>
                      <a:endParaRPr lang="en-US" dirty="0"/>
                    </a:p>
                  </a:txBody>
                  <a:tcPr/>
                </a:tc>
                <a:extLst>
                  <a:ext uri="{0D108BD9-81ED-4DB2-BD59-A6C34878D82A}">
                    <a16:rowId xmlns:a16="http://schemas.microsoft.com/office/drawing/2014/main" val="10001"/>
                  </a:ext>
                </a:extLst>
              </a:tr>
              <a:tr h="370840">
                <a:tc>
                  <a:txBody>
                    <a:bodyPr/>
                    <a:lstStyle/>
                    <a:p>
                      <a:pPr algn="ctr"/>
                      <a:r>
                        <a:rPr lang="en-US" dirty="0"/>
                        <a:t>“</a:t>
                      </a:r>
                    </a:p>
                  </a:txBody>
                  <a:tcPr/>
                </a:tc>
                <a:tc>
                  <a:txBody>
                    <a:bodyPr/>
                    <a:lstStyle/>
                    <a:p>
                      <a:pPr algn="ctr"/>
                      <a:endParaRPr lang="en-US" dirty="0"/>
                    </a:p>
                  </a:txBody>
                  <a:tcPr/>
                </a:tc>
                <a:tc>
                  <a:txBody>
                    <a:bodyPr/>
                    <a:lstStyle/>
                    <a:p>
                      <a:pPr algn="ctr"/>
                      <a:r>
                        <a:rPr lang="en-US" dirty="0"/>
                        <a:t>Same as above, but if 4Q 2020 drop by only 35%, then no qualify for 4Q 2020</a:t>
                      </a:r>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Same as above, but if 4Q 2020 drop by 64%, then also qualify for 4Q 2020</a:t>
                      </a:r>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8834F86A-F53E-484A-AE57-02705ED3905A}"/>
              </a:ext>
            </a:extLst>
          </p:cNvPr>
          <p:cNvSpPr>
            <a:spLocks noGrp="1"/>
          </p:cNvSpPr>
          <p:nvPr>
            <p:ph type="sldNum" sz="quarter" idx="12"/>
          </p:nvPr>
        </p:nvSpPr>
        <p:spPr/>
        <p:txBody>
          <a:bodyPr/>
          <a:lstStyle/>
          <a:p>
            <a:fld id="{54AAE21D-1E9D-1047-BD42-883DA1A9BFEE}" type="slidenum">
              <a:rPr lang="en-US" smtClean="0"/>
              <a:t>244</a:t>
            </a:fld>
            <a:endParaRPr lang="en-US"/>
          </a:p>
        </p:txBody>
      </p:sp>
      <p:sp>
        <p:nvSpPr>
          <p:cNvPr id="8" name="TextBox 7">
            <a:extLst>
              <a:ext uri="{FF2B5EF4-FFF2-40B4-BE49-F238E27FC236}">
                <a16:creationId xmlns:a16="http://schemas.microsoft.com/office/drawing/2014/main" id="{4B34F595-1EF5-EE4E-8799-91A5C3178CEC}"/>
              </a:ext>
            </a:extLst>
          </p:cNvPr>
          <p:cNvSpPr txBox="1"/>
          <p:nvPr/>
        </p:nvSpPr>
        <p:spPr>
          <a:xfrm>
            <a:off x="609599" y="5443683"/>
            <a:ext cx="2409634" cy="369332"/>
          </a:xfrm>
          <a:prstGeom prst="rect">
            <a:avLst/>
          </a:prstGeom>
          <a:noFill/>
        </p:spPr>
        <p:txBody>
          <a:bodyPr wrap="none" rtlCol="0">
            <a:spAutoFit/>
          </a:bodyPr>
          <a:lstStyle/>
          <a:p>
            <a:r>
              <a:rPr lang="en-US" dirty="0"/>
              <a:t>* Notice 2021-20, III. E. </a:t>
            </a:r>
          </a:p>
        </p:txBody>
      </p:sp>
      <p:pic>
        <p:nvPicPr>
          <p:cNvPr id="3" name="Picture 2">
            <a:extLst>
              <a:ext uri="{FF2B5EF4-FFF2-40B4-BE49-F238E27FC236}">
                <a16:creationId xmlns:a16="http://schemas.microsoft.com/office/drawing/2014/main" id="{DA079233-388C-6BB3-19EB-01EBDA701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03061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for ERC</a:t>
            </a:r>
            <a:br>
              <a:rPr lang="en-US" sz="3200" dirty="0"/>
            </a:br>
            <a:r>
              <a:rPr lang="en-US" sz="3200" dirty="0"/>
              <a:t>Drop in 2020 Gross Receipts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00483673"/>
              </p:ext>
            </p:extLst>
          </p:nvPr>
        </p:nvGraphicFramePr>
        <p:xfrm>
          <a:off x="457200" y="1551121"/>
          <a:ext cx="8229600" cy="3901440"/>
        </p:xfrm>
        <a:graphic>
          <a:graphicData uri="http://schemas.openxmlformats.org/drawingml/2006/table">
            <a:tbl>
              <a:tblPr firstRow="1" bandRow="1">
                <a:tableStyleId>{5C22544A-7EE6-4342-B048-85BDC9FD1C3A}</a:tableStyleId>
              </a:tblPr>
              <a:tblGrid>
                <a:gridCol w="1523559">
                  <a:extLst>
                    <a:ext uri="{9D8B030D-6E8A-4147-A177-3AD203B41FA5}">
                      <a16:colId xmlns:a16="http://schemas.microsoft.com/office/drawing/2014/main" val="20000"/>
                    </a:ext>
                  </a:extLst>
                </a:gridCol>
                <a:gridCol w="3523029">
                  <a:extLst>
                    <a:ext uri="{9D8B030D-6E8A-4147-A177-3AD203B41FA5}">
                      <a16:colId xmlns:a16="http://schemas.microsoft.com/office/drawing/2014/main" val="20001"/>
                    </a:ext>
                  </a:extLst>
                </a:gridCol>
                <a:gridCol w="3183012">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Example</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extLst>
                  <a:ext uri="{0D108BD9-81ED-4DB2-BD59-A6C34878D82A}">
                    <a16:rowId xmlns:a16="http://schemas.microsoft.com/office/drawing/2014/main" val="10000"/>
                  </a:ext>
                </a:extLst>
              </a:tr>
              <a:tr h="370840">
                <a:tc>
                  <a:txBody>
                    <a:bodyPr/>
                    <a:lstStyle/>
                    <a:p>
                      <a:pPr algn="ctr"/>
                      <a:r>
                        <a:rPr lang="en-US" dirty="0"/>
                        <a:t>Duration of qualification</a:t>
                      </a:r>
                    </a:p>
                  </a:txBody>
                  <a:tcPr/>
                </a:tc>
                <a:tc>
                  <a:txBody>
                    <a:bodyPr/>
                    <a:lstStyle/>
                    <a:p>
                      <a:pPr algn="ctr"/>
                      <a:r>
                        <a:rPr lang="en-US" dirty="0">
                          <a:solidFill>
                            <a:srgbClr val="0000FF"/>
                          </a:solidFill>
                        </a:rPr>
                        <a:t>Thru quarter of drop</a:t>
                      </a:r>
                      <a:r>
                        <a:rPr lang="en-US" baseline="0" dirty="0">
                          <a:solidFill>
                            <a:srgbClr val="0000FF"/>
                          </a:solidFill>
                        </a:rPr>
                        <a:t> by &lt; 20% of gross receipts (GR)</a:t>
                      </a:r>
                    </a:p>
                  </a:txBody>
                  <a:tcPr/>
                </a:tc>
                <a:tc>
                  <a:txBody>
                    <a:bodyPr/>
                    <a:lstStyle/>
                    <a:p>
                      <a:pPr algn="ctr"/>
                      <a:r>
                        <a:rPr lang="en-US" dirty="0"/>
                        <a:t>E.g., 2Q 2020 drop in GR</a:t>
                      </a:r>
                      <a:r>
                        <a:rPr lang="en-US" baseline="0" dirty="0"/>
                        <a:t> of 52% </a:t>
                      </a:r>
                      <a:r>
                        <a:rPr lang="en-US" baseline="0" dirty="0" err="1"/>
                        <a:t>cf</a:t>
                      </a:r>
                      <a:r>
                        <a:rPr lang="en-US" baseline="0" dirty="0"/>
                        <a:t> to GR of 2Q 2019. </a:t>
                      </a:r>
                      <a:endParaRPr lang="en-US" dirty="0"/>
                    </a:p>
                    <a:p>
                      <a:pPr algn="ctr"/>
                      <a:r>
                        <a:rPr lang="en-US" dirty="0"/>
                        <a:t>3Q 2020 GR</a:t>
                      </a:r>
                      <a:r>
                        <a:rPr lang="en-US" baseline="0" dirty="0"/>
                        <a:t> drop only 17%.</a:t>
                      </a:r>
                    </a:p>
                    <a:p>
                      <a:pPr algn="ctr"/>
                      <a:r>
                        <a:rPr lang="en-US" baseline="0" dirty="0"/>
                        <a:t>ERC eligible Q2 and Q3 2020, </a:t>
                      </a:r>
                    </a:p>
                    <a:p>
                      <a:pPr algn="ctr"/>
                      <a:r>
                        <a:rPr lang="en-US" baseline="0" dirty="0"/>
                        <a:t>but not Q4 2020 (unless independently qualify for Q4)</a:t>
                      </a:r>
                      <a:endParaRPr lang="en-US" dirty="0"/>
                    </a:p>
                  </a:txBody>
                  <a:tcPr/>
                </a:tc>
                <a:extLst>
                  <a:ext uri="{0D108BD9-81ED-4DB2-BD59-A6C34878D82A}">
                    <a16:rowId xmlns:a16="http://schemas.microsoft.com/office/drawing/2014/main" val="10001"/>
                  </a:ext>
                </a:extLst>
              </a:tr>
              <a:tr h="370840">
                <a:tc>
                  <a:txBody>
                    <a:bodyPr/>
                    <a:lstStyle/>
                    <a:p>
                      <a:pPr algn="ctr"/>
                      <a:r>
                        <a:rPr lang="en-US" dirty="0"/>
                        <a:t>“</a:t>
                      </a:r>
                    </a:p>
                  </a:txBody>
                  <a:tcPr/>
                </a:tc>
                <a:tc>
                  <a:txBody>
                    <a:bodyPr/>
                    <a:lstStyle/>
                    <a:p>
                      <a:pPr algn="ctr"/>
                      <a:r>
                        <a:rPr lang="en-US" dirty="0">
                          <a:solidFill>
                            <a:srgbClr val="008000"/>
                          </a:solidFill>
                        </a:rPr>
                        <a:t>For</a:t>
                      </a:r>
                      <a:r>
                        <a:rPr lang="en-US" baseline="0" dirty="0">
                          <a:solidFill>
                            <a:srgbClr val="008000"/>
                          </a:solidFill>
                        </a:rPr>
                        <a:t> 2020, i</a:t>
                      </a:r>
                      <a:r>
                        <a:rPr lang="en-US" dirty="0">
                          <a:solidFill>
                            <a:srgbClr val="008000"/>
                          </a:solidFill>
                        </a:rPr>
                        <a:t>f get initial quarter under &gt; 50% test, you get at least two (if</a:t>
                      </a:r>
                      <a:r>
                        <a:rPr lang="en-US" baseline="0" dirty="0">
                          <a:solidFill>
                            <a:srgbClr val="008000"/>
                          </a:solidFill>
                        </a:rPr>
                        <a:t> qualify for one quarter, you also qualify for the next) (but, not necessarily the one after that)</a:t>
                      </a:r>
                      <a:endParaRPr lang="en-US" dirty="0">
                        <a:solidFill>
                          <a:srgbClr val="008000"/>
                        </a:solidFill>
                      </a:endParaRPr>
                    </a:p>
                  </a:txBody>
                  <a:tcPr/>
                </a:tc>
                <a:tc>
                  <a:txBody>
                    <a:bodyPr/>
                    <a:lstStyle/>
                    <a:p>
                      <a:pPr algn="ctr"/>
                      <a:r>
                        <a:rPr lang="en-US" dirty="0"/>
                        <a:t>“</a:t>
                      </a:r>
                    </a:p>
                  </a:txBody>
                  <a:tcPr/>
                </a:tc>
                <a:extLst>
                  <a:ext uri="{0D108BD9-81ED-4DB2-BD59-A6C34878D82A}">
                    <a16:rowId xmlns:a16="http://schemas.microsoft.com/office/drawing/2014/main" val="10002"/>
                  </a:ext>
                </a:extLst>
              </a:tr>
            </a:tbl>
          </a:graphicData>
        </a:graphic>
      </p:graphicFrame>
      <p:sp>
        <p:nvSpPr>
          <p:cNvPr id="6" name="Slide Number Placeholder 5">
            <a:extLst>
              <a:ext uri="{FF2B5EF4-FFF2-40B4-BE49-F238E27FC236}">
                <a16:creationId xmlns:a16="http://schemas.microsoft.com/office/drawing/2014/main" id="{C9305B8F-9E72-394A-8D39-18C96086F608}"/>
              </a:ext>
            </a:extLst>
          </p:cNvPr>
          <p:cNvSpPr>
            <a:spLocks noGrp="1"/>
          </p:cNvSpPr>
          <p:nvPr>
            <p:ph type="sldNum" sz="quarter" idx="12"/>
          </p:nvPr>
        </p:nvSpPr>
        <p:spPr/>
        <p:txBody>
          <a:bodyPr/>
          <a:lstStyle/>
          <a:p>
            <a:fld id="{54AAE21D-1E9D-1047-BD42-883DA1A9BFEE}" type="slidenum">
              <a:rPr lang="en-US" smtClean="0"/>
              <a:t>245</a:t>
            </a:fld>
            <a:endParaRPr lang="en-US"/>
          </a:p>
        </p:txBody>
      </p:sp>
      <p:sp>
        <p:nvSpPr>
          <p:cNvPr id="8" name="TextBox 7">
            <a:extLst>
              <a:ext uri="{FF2B5EF4-FFF2-40B4-BE49-F238E27FC236}">
                <a16:creationId xmlns:a16="http://schemas.microsoft.com/office/drawing/2014/main" id="{B1BE9DA0-AF11-7E41-89D8-CF920B9F8A18}"/>
              </a:ext>
            </a:extLst>
          </p:cNvPr>
          <p:cNvSpPr txBox="1"/>
          <p:nvPr/>
        </p:nvSpPr>
        <p:spPr>
          <a:xfrm>
            <a:off x="567558" y="5719789"/>
            <a:ext cx="2409634" cy="369332"/>
          </a:xfrm>
          <a:prstGeom prst="rect">
            <a:avLst/>
          </a:prstGeom>
          <a:noFill/>
        </p:spPr>
        <p:txBody>
          <a:bodyPr wrap="none" rtlCol="0">
            <a:spAutoFit/>
          </a:bodyPr>
          <a:lstStyle/>
          <a:p>
            <a:r>
              <a:rPr lang="en-US" dirty="0"/>
              <a:t>* Notice 2021-20, III. E. </a:t>
            </a:r>
          </a:p>
        </p:txBody>
      </p:sp>
      <p:pic>
        <p:nvPicPr>
          <p:cNvPr id="3" name="Picture 2">
            <a:extLst>
              <a:ext uri="{FF2B5EF4-FFF2-40B4-BE49-F238E27FC236}">
                <a16:creationId xmlns:a16="http://schemas.microsoft.com/office/drawing/2014/main" id="{33ECF92B-D839-EE2A-5B75-9FDAFAD0D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2816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for ERC</a:t>
            </a:r>
            <a:br>
              <a:rPr lang="en-US" sz="3200" dirty="0"/>
            </a:br>
            <a:r>
              <a:rPr lang="en-US" sz="3200" dirty="0"/>
              <a:t>Drop in 2020 Gross Receipts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09276279"/>
              </p:ext>
            </p:extLst>
          </p:nvPr>
        </p:nvGraphicFramePr>
        <p:xfrm>
          <a:off x="457200" y="1600200"/>
          <a:ext cx="8229600" cy="2804160"/>
        </p:xfrm>
        <a:graphic>
          <a:graphicData uri="http://schemas.openxmlformats.org/drawingml/2006/table">
            <a:tbl>
              <a:tblPr firstRow="1" bandRow="1">
                <a:tableStyleId>{5C22544A-7EE6-4342-B048-85BDC9FD1C3A}</a:tableStyleId>
              </a:tblPr>
              <a:tblGrid>
                <a:gridCol w="1980345">
                  <a:extLst>
                    <a:ext uri="{9D8B030D-6E8A-4147-A177-3AD203B41FA5}">
                      <a16:colId xmlns:a16="http://schemas.microsoft.com/office/drawing/2014/main" val="20000"/>
                    </a:ext>
                  </a:extLst>
                </a:gridCol>
                <a:gridCol w="3040516">
                  <a:extLst>
                    <a:ext uri="{9D8B030D-6E8A-4147-A177-3AD203B41FA5}">
                      <a16:colId xmlns:a16="http://schemas.microsoft.com/office/drawing/2014/main" val="20001"/>
                    </a:ext>
                  </a:extLst>
                </a:gridCol>
                <a:gridCol w="3208739">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Example</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extLst>
                  <a:ext uri="{0D108BD9-81ED-4DB2-BD59-A6C34878D82A}">
                    <a16:rowId xmlns:a16="http://schemas.microsoft.com/office/drawing/2014/main" val="10000"/>
                  </a:ext>
                </a:extLst>
              </a:tr>
              <a:tr h="370840">
                <a:tc>
                  <a:txBody>
                    <a:bodyPr/>
                    <a:lstStyle/>
                    <a:p>
                      <a:pPr algn="ctr"/>
                      <a:r>
                        <a:rPr lang="en-US" dirty="0"/>
                        <a:t>Employer not in existence at</a:t>
                      </a:r>
                      <a:r>
                        <a:rPr lang="en-US" baseline="0" dirty="0"/>
                        <a:t> any time during 2019</a:t>
                      </a:r>
                      <a:endParaRPr lang="en-US" dirty="0"/>
                    </a:p>
                  </a:txBody>
                  <a:tcPr/>
                </a:tc>
                <a:tc>
                  <a:txBody>
                    <a:bodyPr/>
                    <a:lstStyle/>
                    <a:p>
                      <a:pPr algn="ctr"/>
                      <a:r>
                        <a:rPr lang="en-US" baseline="0" dirty="0"/>
                        <a:t>If not in existence at all in 2019, NO qualify for ERC based on drop in gross receipts</a:t>
                      </a:r>
                    </a:p>
                  </a:txBody>
                  <a:tcPr/>
                </a:tc>
                <a:tc>
                  <a:txBody>
                    <a:bodyPr/>
                    <a:lstStyle/>
                    <a:p>
                      <a:pPr algn="ctr"/>
                      <a:r>
                        <a:rPr lang="en-US" dirty="0"/>
                        <a:t>ABC Co.</a:t>
                      </a:r>
                      <a:r>
                        <a:rPr lang="en-US" baseline="0" dirty="0"/>
                        <a:t> did not exist at all in 2019. ABC cannot qualify for ERC for any quarter of 2020 based on drop in GR.</a:t>
                      </a:r>
                      <a:endParaRPr lang="en-US" dirty="0"/>
                    </a:p>
                  </a:txBody>
                  <a:tcPr/>
                </a:tc>
                <a:extLst>
                  <a:ext uri="{0D108BD9-81ED-4DB2-BD59-A6C34878D82A}">
                    <a16:rowId xmlns:a16="http://schemas.microsoft.com/office/drawing/2014/main" val="10001"/>
                  </a:ext>
                </a:extLst>
              </a:tr>
              <a:tr h="370840">
                <a:tc>
                  <a:txBody>
                    <a:bodyPr/>
                    <a:lstStyle/>
                    <a:p>
                      <a:pPr algn="ctr"/>
                      <a:r>
                        <a:rPr lang="en-US" dirty="0"/>
                        <a:t>“</a:t>
                      </a:r>
                    </a:p>
                  </a:txBody>
                  <a:tcPr/>
                </a:tc>
                <a:tc>
                  <a:txBody>
                    <a:bodyPr/>
                    <a:lstStyle/>
                    <a:p>
                      <a:pPr algn="ctr"/>
                      <a:r>
                        <a:rPr lang="en-US" baseline="0" dirty="0"/>
                        <a:t>Eligibility for ERC alternatively available if qualifying based on </a:t>
                      </a:r>
                    </a:p>
                    <a:p>
                      <a:pPr algn="ctr"/>
                      <a:r>
                        <a:rPr lang="en-US" baseline="0" dirty="0"/>
                        <a:t>full or partial suspension</a:t>
                      </a:r>
                    </a:p>
                  </a:txBody>
                  <a:tcPr/>
                </a:tc>
                <a:tc>
                  <a:txBody>
                    <a:bodyPr/>
                    <a:lstStyle/>
                    <a:p>
                      <a:pPr algn="ctr"/>
                      <a:r>
                        <a:rPr lang="en-US" dirty="0"/>
                        <a:t>ABC Co. may,</a:t>
                      </a:r>
                      <a:r>
                        <a:rPr lang="en-US" baseline="0" dirty="0"/>
                        <a:t> however, </a:t>
                      </a:r>
                    </a:p>
                    <a:p>
                      <a:pPr algn="ctr"/>
                      <a:r>
                        <a:rPr lang="en-US" baseline="0" dirty="0"/>
                        <a:t>qualify for ERC </a:t>
                      </a:r>
                    </a:p>
                    <a:p>
                      <a:pPr algn="ctr"/>
                      <a:r>
                        <a:rPr lang="en-US" baseline="0" dirty="0"/>
                        <a:t>by alternate means</a:t>
                      </a:r>
                      <a:endParaRPr lang="en-US" dirty="0"/>
                    </a:p>
                  </a:txBody>
                  <a:tcPr/>
                </a:tc>
                <a:extLst>
                  <a:ext uri="{0D108BD9-81ED-4DB2-BD59-A6C34878D82A}">
                    <a16:rowId xmlns:a16="http://schemas.microsoft.com/office/drawing/2014/main" val="10002"/>
                  </a:ext>
                </a:extLst>
              </a:tr>
            </a:tbl>
          </a:graphicData>
        </a:graphic>
      </p:graphicFrame>
      <p:sp>
        <p:nvSpPr>
          <p:cNvPr id="6" name="Slide Number Placeholder 5">
            <a:extLst>
              <a:ext uri="{FF2B5EF4-FFF2-40B4-BE49-F238E27FC236}">
                <a16:creationId xmlns:a16="http://schemas.microsoft.com/office/drawing/2014/main" id="{0541AE74-E985-694B-B5F0-6A71735CDBD4}"/>
              </a:ext>
            </a:extLst>
          </p:cNvPr>
          <p:cNvSpPr>
            <a:spLocks noGrp="1"/>
          </p:cNvSpPr>
          <p:nvPr>
            <p:ph type="sldNum" sz="quarter" idx="12"/>
          </p:nvPr>
        </p:nvSpPr>
        <p:spPr/>
        <p:txBody>
          <a:bodyPr/>
          <a:lstStyle/>
          <a:p>
            <a:fld id="{54AAE21D-1E9D-1047-BD42-883DA1A9BFEE}" type="slidenum">
              <a:rPr lang="en-US" smtClean="0"/>
              <a:t>246</a:t>
            </a:fld>
            <a:endParaRPr lang="en-US"/>
          </a:p>
        </p:txBody>
      </p:sp>
      <p:sp>
        <p:nvSpPr>
          <p:cNvPr id="11" name="TextBox 10">
            <a:extLst>
              <a:ext uri="{FF2B5EF4-FFF2-40B4-BE49-F238E27FC236}">
                <a16:creationId xmlns:a16="http://schemas.microsoft.com/office/drawing/2014/main" id="{8F331740-C3EB-CF45-B45B-C99D8069493E}"/>
              </a:ext>
            </a:extLst>
          </p:cNvPr>
          <p:cNvSpPr txBox="1"/>
          <p:nvPr/>
        </p:nvSpPr>
        <p:spPr>
          <a:xfrm>
            <a:off x="457200" y="4586922"/>
            <a:ext cx="2409634" cy="369332"/>
          </a:xfrm>
          <a:prstGeom prst="rect">
            <a:avLst/>
          </a:prstGeom>
          <a:noFill/>
        </p:spPr>
        <p:txBody>
          <a:bodyPr wrap="none" rtlCol="0">
            <a:spAutoFit/>
          </a:bodyPr>
          <a:lstStyle/>
          <a:p>
            <a:r>
              <a:rPr lang="en-US" dirty="0"/>
              <a:t>* Notice 2021-20, III. E. </a:t>
            </a:r>
          </a:p>
        </p:txBody>
      </p:sp>
      <p:pic>
        <p:nvPicPr>
          <p:cNvPr id="3" name="Picture 2">
            <a:extLst>
              <a:ext uri="{FF2B5EF4-FFF2-40B4-BE49-F238E27FC236}">
                <a16:creationId xmlns:a16="http://schemas.microsoft.com/office/drawing/2014/main" id="{B0799FF1-CB38-5A3D-D1FD-F46D21A01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746651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for ERC</a:t>
            </a:r>
            <a:br>
              <a:rPr lang="en-US" sz="3200" dirty="0"/>
            </a:br>
            <a:r>
              <a:rPr lang="en-US" sz="3200" dirty="0"/>
              <a:t>Drop in 2020 Gross Receipts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26086274"/>
              </p:ext>
            </p:extLst>
          </p:nvPr>
        </p:nvGraphicFramePr>
        <p:xfrm>
          <a:off x="457200" y="1417638"/>
          <a:ext cx="8229600" cy="4455160"/>
        </p:xfrm>
        <a:graphic>
          <a:graphicData uri="http://schemas.openxmlformats.org/drawingml/2006/table">
            <a:tbl>
              <a:tblPr firstRow="1" bandRow="1">
                <a:tableStyleId>{5C22544A-7EE6-4342-B048-85BDC9FD1C3A}</a:tableStyleId>
              </a:tblPr>
              <a:tblGrid>
                <a:gridCol w="1492836">
                  <a:extLst>
                    <a:ext uri="{9D8B030D-6E8A-4147-A177-3AD203B41FA5}">
                      <a16:colId xmlns:a16="http://schemas.microsoft.com/office/drawing/2014/main" val="20000"/>
                    </a:ext>
                  </a:extLst>
                </a:gridCol>
                <a:gridCol w="2937883">
                  <a:extLst>
                    <a:ext uri="{9D8B030D-6E8A-4147-A177-3AD203B41FA5}">
                      <a16:colId xmlns:a16="http://schemas.microsoft.com/office/drawing/2014/main" val="20001"/>
                    </a:ext>
                  </a:extLst>
                </a:gridCol>
                <a:gridCol w="3798881">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 1 </a:t>
                      </a:r>
                    </a:p>
                    <a:p>
                      <a:pPr algn="ctr"/>
                      <a:r>
                        <a:rPr lang="en-US" sz="2000" dirty="0"/>
                        <a:t>03/13/20</a:t>
                      </a:r>
                      <a:r>
                        <a:rPr lang="en-US" sz="2000" baseline="0" dirty="0"/>
                        <a:t> – 12/31/20</a:t>
                      </a: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Example</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extLst>
                  <a:ext uri="{0D108BD9-81ED-4DB2-BD59-A6C34878D82A}">
                    <a16:rowId xmlns:a16="http://schemas.microsoft.com/office/drawing/2014/main" val="10000"/>
                  </a:ext>
                </a:extLst>
              </a:tr>
              <a:tr h="370840">
                <a:tc>
                  <a:txBody>
                    <a:bodyPr/>
                    <a:lstStyle/>
                    <a:p>
                      <a:pPr algn="ctr"/>
                      <a:r>
                        <a:rPr lang="en-US" dirty="0"/>
                        <a:t> Started </a:t>
                      </a:r>
                      <a:r>
                        <a:rPr lang="en-US" dirty="0" err="1"/>
                        <a:t>busi</a:t>
                      </a:r>
                      <a:r>
                        <a:rPr lang="en-US" dirty="0"/>
                        <a:t>-ness </a:t>
                      </a:r>
                      <a:r>
                        <a:rPr lang="en-US" baseline="0" dirty="0"/>
                        <a:t>in 2019</a:t>
                      </a:r>
                      <a:endParaRPr lang="en-US" dirty="0"/>
                    </a:p>
                  </a:txBody>
                  <a:tcPr/>
                </a:tc>
                <a:tc>
                  <a:txBody>
                    <a:bodyPr/>
                    <a:lstStyle/>
                    <a:p>
                      <a:pPr algn="ctr"/>
                      <a:r>
                        <a:rPr lang="en-US" dirty="0"/>
                        <a:t>If started in 1Q 2019, </a:t>
                      </a:r>
                      <a:r>
                        <a:rPr lang="en-US" dirty="0" err="1"/>
                        <a:t>cf</a:t>
                      </a:r>
                      <a:r>
                        <a:rPr lang="en-US" dirty="0"/>
                        <a:t> 1Q 2020 GR to 1Q 2019 GR</a:t>
                      </a:r>
                    </a:p>
                  </a:txBody>
                  <a:tcPr/>
                </a:tc>
                <a:tc>
                  <a:txBody>
                    <a:bodyPr/>
                    <a:lstStyle/>
                    <a:p>
                      <a:pPr algn="ctr"/>
                      <a:r>
                        <a:rPr lang="en-US" dirty="0"/>
                        <a:t>Business started on 02/10/19, </a:t>
                      </a:r>
                      <a:r>
                        <a:rPr lang="en-US" dirty="0" err="1"/>
                        <a:t>cf</a:t>
                      </a:r>
                      <a:r>
                        <a:rPr lang="en-US" dirty="0"/>
                        <a:t> each </a:t>
                      </a:r>
                      <a:r>
                        <a:rPr lang="en-US" dirty="0" err="1"/>
                        <a:t>qtr</a:t>
                      </a:r>
                      <a:r>
                        <a:rPr lang="en-US" dirty="0"/>
                        <a:t> of 2020 to same </a:t>
                      </a:r>
                      <a:r>
                        <a:rPr lang="en-US" dirty="0" err="1"/>
                        <a:t>qtr</a:t>
                      </a:r>
                      <a:r>
                        <a:rPr lang="en-US" dirty="0"/>
                        <a:t> of 2019</a:t>
                      </a:r>
                    </a:p>
                  </a:txBody>
                  <a:tcPr/>
                </a:tc>
                <a:extLst>
                  <a:ext uri="{0D108BD9-81ED-4DB2-BD59-A6C34878D82A}">
                    <a16:rowId xmlns:a16="http://schemas.microsoft.com/office/drawing/2014/main" val="10001"/>
                  </a:ext>
                </a:extLst>
              </a:tr>
              <a:tr h="370840">
                <a:tc>
                  <a:txBody>
                    <a:bodyPr/>
                    <a:lstStyle/>
                    <a:p>
                      <a:pPr algn="ctr"/>
                      <a:endParaRPr lang="en-US" dirty="0"/>
                    </a:p>
                  </a:txBody>
                  <a:tcPr/>
                </a:tc>
                <a:tc>
                  <a:txBody>
                    <a:bodyPr/>
                    <a:lstStyle/>
                    <a:p>
                      <a:pPr algn="ctr"/>
                      <a:r>
                        <a:rPr lang="en-US" dirty="0"/>
                        <a:t>If started in 2Q 2019, </a:t>
                      </a:r>
                    </a:p>
                    <a:p>
                      <a:pPr algn="ctr"/>
                      <a:r>
                        <a:rPr lang="en-US" dirty="0" err="1"/>
                        <a:t>cf</a:t>
                      </a:r>
                      <a:r>
                        <a:rPr lang="en-US" dirty="0"/>
                        <a:t> 1Q 2020 GR</a:t>
                      </a:r>
                      <a:r>
                        <a:rPr lang="en-US" baseline="0" dirty="0"/>
                        <a:t> </a:t>
                      </a:r>
                    </a:p>
                    <a:p>
                      <a:pPr algn="ctr"/>
                      <a:r>
                        <a:rPr lang="en-US" baseline="0" dirty="0"/>
                        <a:t>to 2Q of</a:t>
                      </a:r>
                      <a:r>
                        <a:rPr lang="en-US" dirty="0"/>
                        <a:t> 2019 GR</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Business started on 05/10/19, </a:t>
                      </a:r>
                      <a:r>
                        <a:rPr lang="en-US" dirty="0" err="1"/>
                        <a:t>cf</a:t>
                      </a:r>
                      <a:r>
                        <a:rPr lang="en-US" dirty="0"/>
                        <a:t> each 1Q</a:t>
                      </a:r>
                      <a:r>
                        <a:rPr lang="en-US" baseline="0" dirty="0"/>
                        <a:t> and 2Q</a:t>
                      </a:r>
                      <a:r>
                        <a:rPr lang="en-US" dirty="0"/>
                        <a:t> of 2020 to 2Q of 2019, then </a:t>
                      </a:r>
                      <a:r>
                        <a:rPr lang="en-US" dirty="0" err="1"/>
                        <a:t>cf</a:t>
                      </a:r>
                      <a:r>
                        <a:rPr lang="en-US" baseline="0" dirty="0"/>
                        <a:t> 3Q, 4Q 2020 to same </a:t>
                      </a:r>
                      <a:r>
                        <a:rPr lang="en-US" baseline="0" dirty="0" err="1"/>
                        <a:t>qtr</a:t>
                      </a:r>
                      <a:r>
                        <a:rPr lang="en-US" baseline="0" dirty="0"/>
                        <a:t> 2019</a:t>
                      </a:r>
                      <a:endParaRPr lang="en-US" dirty="0"/>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algn="ctr"/>
                      <a:r>
                        <a:rPr lang="en-US" dirty="0"/>
                        <a:t>If started in 3Q 2019, </a:t>
                      </a:r>
                    </a:p>
                    <a:p>
                      <a:pPr algn="ctr"/>
                      <a:r>
                        <a:rPr lang="en-US" dirty="0" err="1"/>
                        <a:t>cf</a:t>
                      </a:r>
                      <a:r>
                        <a:rPr lang="en-US" dirty="0"/>
                        <a:t> 1Q and 2Q 2020 GR </a:t>
                      </a:r>
                      <a:r>
                        <a:rPr lang="en-US" baseline="0" dirty="0"/>
                        <a:t> </a:t>
                      </a:r>
                    </a:p>
                    <a:p>
                      <a:pPr algn="ctr"/>
                      <a:r>
                        <a:rPr lang="en-US" baseline="0" dirty="0"/>
                        <a:t>to 3Q of</a:t>
                      </a:r>
                      <a:r>
                        <a:rPr lang="en-US" dirty="0"/>
                        <a:t> 2019 GR</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Business started on 09/10/19, </a:t>
                      </a:r>
                      <a:r>
                        <a:rPr lang="en-US" dirty="0" err="1"/>
                        <a:t>cf</a:t>
                      </a:r>
                      <a:r>
                        <a:rPr lang="en-US" dirty="0"/>
                        <a:t> each 1Q</a:t>
                      </a:r>
                      <a:r>
                        <a:rPr lang="en-US" baseline="0" dirty="0"/>
                        <a:t>, 2Q and 3Q</a:t>
                      </a:r>
                      <a:r>
                        <a:rPr lang="en-US" dirty="0"/>
                        <a:t> of 2020 to 3Q of 2019, then </a:t>
                      </a:r>
                      <a:r>
                        <a:rPr lang="en-US" baseline="0" dirty="0"/>
                        <a:t>4Q 2020 to same </a:t>
                      </a:r>
                      <a:r>
                        <a:rPr lang="en-US" baseline="0" dirty="0" err="1"/>
                        <a:t>qtr</a:t>
                      </a:r>
                      <a:r>
                        <a:rPr lang="en-US" baseline="0" dirty="0"/>
                        <a:t> 2019</a:t>
                      </a:r>
                      <a:endParaRPr lang="en-US" dirty="0"/>
                    </a:p>
                  </a:txBody>
                  <a:tcPr/>
                </a:tc>
                <a:extLst>
                  <a:ext uri="{0D108BD9-81ED-4DB2-BD59-A6C34878D82A}">
                    <a16:rowId xmlns:a16="http://schemas.microsoft.com/office/drawing/2014/main" val="10003"/>
                  </a:ext>
                </a:extLst>
              </a:tr>
              <a:tr h="370840">
                <a:tc>
                  <a:txBody>
                    <a:bodyPr/>
                    <a:lstStyle/>
                    <a:p>
                      <a:pPr algn="ctr"/>
                      <a:endParaRPr lang="en-US" dirty="0"/>
                    </a:p>
                  </a:txBody>
                  <a:tcPr/>
                </a:tc>
                <a:tc>
                  <a:txBody>
                    <a:bodyPr/>
                    <a:lstStyle/>
                    <a:p>
                      <a:pPr algn="ctr"/>
                      <a:r>
                        <a:rPr lang="en-US" dirty="0"/>
                        <a:t>If started in 4Q 2019, </a:t>
                      </a:r>
                    </a:p>
                    <a:p>
                      <a:pPr algn="ctr"/>
                      <a:r>
                        <a:rPr lang="en-US" dirty="0" err="1"/>
                        <a:t>cf</a:t>
                      </a:r>
                      <a:r>
                        <a:rPr lang="en-US" dirty="0"/>
                        <a:t> 1Q, 2Q and 3Q 2020 GR </a:t>
                      </a:r>
                    </a:p>
                    <a:p>
                      <a:pPr algn="ctr"/>
                      <a:r>
                        <a:rPr lang="en-US" dirty="0"/>
                        <a:t>to</a:t>
                      </a:r>
                      <a:r>
                        <a:rPr lang="en-US" baseline="0" dirty="0"/>
                        <a:t> 4Q of</a:t>
                      </a:r>
                      <a:r>
                        <a:rPr lang="en-US" dirty="0"/>
                        <a:t> 2019 GR</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Business started on 11/10/19, </a:t>
                      </a:r>
                      <a:r>
                        <a:rPr lang="en-US" dirty="0" err="1"/>
                        <a:t>cf</a:t>
                      </a:r>
                      <a:r>
                        <a:rPr lang="en-US" dirty="0"/>
                        <a:t> each 1Q</a:t>
                      </a:r>
                      <a:r>
                        <a:rPr lang="en-US" baseline="0" dirty="0"/>
                        <a:t>, 2Q, 3Q and 4Q</a:t>
                      </a:r>
                      <a:r>
                        <a:rPr lang="en-US" dirty="0"/>
                        <a:t> of 2020 </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to 4Q of 2019</a:t>
                      </a:r>
                    </a:p>
                  </a:txBody>
                  <a:tcPr/>
                </a:tc>
                <a:extLst>
                  <a:ext uri="{0D108BD9-81ED-4DB2-BD59-A6C34878D82A}">
                    <a16:rowId xmlns:a16="http://schemas.microsoft.com/office/drawing/2014/main" val="10004"/>
                  </a:ext>
                </a:extLst>
              </a:tr>
              <a:tr h="370840">
                <a:tc>
                  <a:txBody>
                    <a:bodyPr/>
                    <a:lstStyle/>
                    <a:p>
                      <a:pPr algn="ctr"/>
                      <a:endParaRPr lang="en-US" dirty="0"/>
                    </a:p>
                  </a:txBody>
                  <a:tcPr/>
                </a:tc>
                <a:tc>
                  <a:txBody>
                    <a:bodyPr/>
                    <a:lstStyle/>
                    <a:p>
                      <a:pPr algn="ctr"/>
                      <a:r>
                        <a:rPr lang="en-US" dirty="0"/>
                        <a:t>If start</a:t>
                      </a:r>
                      <a:r>
                        <a:rPr lang="en-US" baseline="0" dirty="0"/>
                        <a:t> in middle of a quarter</a:t>
                      </a:r>
                      <a:endParaRPr lang="en-US" dirty="0"/>
                    </a:p>
                  </a:txBody>
                  <a:tcPr/>
                </a:tc>
                <a:tc>
                  <a:txBody>
                    <a:bodyPr/>
                    <a:lstStyle/>
                    <a:p>
                      <a:pPr algn="ctr"/>
                      <a:r>
                        <a:rPr lang="en-US" dirty="0"/>
                        <a:t>Extrapolate</a:t>
                      </a:r>
                      <a:r>
                        <a:rPr lang="en-US" baseline="0" dirty="0"/>
                        <a:t> part mo. to full mo. pace</a:t>
                      </a:r>
                      <a:endParaRPr lang="en-US" dirty="0"/>
                    </a:p>
                  </a:txBody>
                  <a:tcPr/>
                </a:tc>
                <a:extLst>
                  <a:ext uri="{0D108BD9-81ED-4DB2-BD59-A6C34878D82A}">
                    <a16:rowId xmlns:a16="http://schemas.microsoft.com/office/drawing/2014/main" val="10005"/>
                  </a:ext>
                </a:extLst>
              </a:tr>
            </a:tbl>
          </a:graphicData>
        </a:graphic>
      </p:graphicFrame>
      <p:sp>
        <p:nvSpPr>
          <p:cNvPr id="6" name="Slide Number Placeholder 5">
            <a:extLst>
              <a:ext uri="{FF2B5EF4-FFF2-40B4-BE49-F238E27FC236}">
                <a16:creationId xmlns:a16="http://schemas.microsoft.com/office/drawing/2014/main" id="{35881056-EF3C-574F-A61C-52181BA40150}"/>
              </a:ext>
            </a:extLst>
          </p:cNvPr>
          <p:cNvSpPr>
            <a:spLocks noGrp="1"/>
          </p:cNvSpPr>
          <p:nvPr>
            <p:ph type="sldNum" sz="quarter" idx="12"/>
          </p:nvPr>
        </p:nvSpPr>
        <p:spPr/>
        <p:txBody>
          <a:bodyPr/>
          <a:lstStyle/>
          <a:p>
            <a:fld id="{54AAE21D-1E9D-1047-BD42-883DA1A9BFEE}" type="slidenum">
              <a:rPr lang="en-US" smtClean="0"/>
              <a:t>247</a:t>
            </a:fld>
            <a:endParaRPr lang="en-US"/>
          </a:p>
        </p:txBody>
      </p:sp>
      <p:sp>
        <p:nvSpPr>
          <p:cNvPr id="8" name="TextBox 7">
            <a:extLst>
              <a:ext uri="{FF2B5EF4-FFF2-40B4-BE49-F238E27FC236}">
                <a16:creationId xmlns:a16="http://schemas.microsoft.com/office/drawing/2014/main" id="{DB14B69A-803E-A54A-A990-40898D3B69AB}"/>
              </a:ext>
            </a:extLst>
          </p:cNvPr>
          <p:cNvSpPr txBox="1"/>
          <p:nvPr/>
        </p:nvSpPr>
        <p:spPr>
          <a:xfrm>
            <a:off x="588579" y="5987018"/>
            <a:ext cx="2409634" cy="369332"/>
          </a:xfrm>
          <a:prstGeom prst="rect">
            <a:avLst/>
          </a:prstGeom>
          <a:noFill/>
        </p:spPr>
        <p:txBody>
          <a:bodyPr wrap="none" rtlCol="0">
            <a:spAutoFit/>
          </a:bodyPr>
          <a:lstStyle/>
          <a:p>
            <a:r>
              <a:rPr lang="en-US" dirty="0"/>
              <a:t>* Notice 2021-20, III. E. </a:t>
            </a:r>
          </a:p>
        </p:txBody>
      </p:sp>
      <p:pic>
        <p:nvPicPr>
          <p:cNvPr id="3" name="Picture 2">
            <a:extLst>
              <a:ext uri="{FF2B5EF4-FFF2-40B4-BE49-F238E27FC236}">
                <a16:creationId xmlns:a16="http://schemas.microsoft.com/office/drawing/2014/main" id="{57706B93-18FB-2339-2562-15F245359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137541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for ERC</a:t>
            </a:r>
            <a:br>
              <a:rPr lang="en-US" sz="3200" dirty="0"/>
            </a:br>
            <a:r>
              <a:rPr lang="en-US" sz="3200" dirty="0"/>
              <a:t>Drop in 2020 Gross Receipts*</a:t>
            </a:r>
          </a:p>
        </p:txBody>
      </p:sp>
      <p:sp>
        <p:nvSpPr>
          <p:cNvPr id="8" name="Content Placeholder 7"/>
          <p:cNvSpPr>
            <a:spLocks noGrp="1"/>
          </p:cNvSpPr>
          <p:nvPr>
            <p:ph idx="1"/>
          </p:nvPr>
        </p:nvSpPr>
        <p:spPr/>
        <p:txBody>
          <a:bodyPr>
            <a:normAutofit/>
          </a:bodyPr>
          <a:lstStyle/>
          <a:p>
            <a:r>
              <a:rPr lang="en-US" sz="2400" dirty="0"/>
              <a:t>Effect of purchase of a business in 2020 on GR</a:t>
            </a:r>
          </a:p>
          <a:p>
            <a:pPr marL="457200" indent="-457200">
              <a:buAutoNum type="arabicPeriod"/>
            </a:pPr>
            <a:r>
              <a:rPr lang="en-US" sz="2000" dirty="0"/>
              <a:t>Any GR after business acquired included in buyer’s GR (of course)</a:t>
            </a:r>
          </a:p>
          <a:p>
            <a:pPr marL="457200" indent="-457200">
              <a:buAutoNum type="arabicPeriod"/>
            </a:pPr>
            <a:r>
              <a:rPr lang="en-US" sz="2000" dirty="0"/>
              <a:t>Safe harbor (SH): For purposes of ERC GR computation, acquirer of business (in 2020) may include GR (prior to acquisition) of acquired business (for purposes of 2020 to 2019 GR comparison)</a:t>
            </a:r>
          </a:p>
          <a:p>
            <a:pPr marL="457200" indent="-457200">
              <a:buAutoNum type="arabicPeriod"/>
            </a:pPr>
            <a:r>
              <a:rPr lang="en-US" sz="2000" dirty="0"/>
              <a:t>SH applies whether acquire assets, stock or any other type of acquisition</a:t>
            </a:r>
          </a:p>
          <a:p>
            <a:pPr marL="457200" indent="-457200">
              <a:buAutoNum type="arabicPeriod"/>
            </a:pPr>
            <a:r>
              <a:rPr lang="en-US" sz="2000" dirty="0"/>
              <a:t>SH optional, not mandatory</a:t>
            </a:r>
          </a:p>
          <a:p>
            <a:pPr marL="0" indent="0">
              <a:buNone/>
            </a:pPr>
            <a:endParaRPr lang="en-US" sz="800" dirty="0"/>
          </a:p>
          <a:p>
            <a:pPr>
              <a:buFontTx/>
              <a:buChar char="-"/>
            </a:pPr>
            <a:r>
              <a:rPr lang="en-US" sz="2000" dirty="0"/>
              <a:t>Example: D buys business E on 01/01/20. For 1Q 2020, GR of acquired business is $50k. For 1Q 2019, GR of business E was $200k. Under SH, the 1Q (of 2019) $200k is included in testing for ERC GR eligibility.</a:t>
            </a:r>
          </a:p>
          <a:p>
            <a:pPr marL="0" indent="0">
              <a:buNone/>
            </a:pPr>
            <a:endParaRPr lang="en-US" sz="800" dirty="0"/>
          </a:p>
          <a:p>
            <a:pPr marL="0" indent="0">
              <a:buNone/>
            </a:pPr>
            <a:r>
              <a:rPr lang="en-US" sz="1800" dirty="0"/>
              <a:t>* Notice 2021-20, III. E. </a:t>
            </a:r>
          </a:p>
        </p:txBody>
      </p:sp>
      <p:sp>
        <p:nvSpPr>
          <p:cNvPr id="6" name="Slide Number Placeholder 5">
            <a:extLst>
              <a:ext uri="{FF2B5EF4-FFF2-40B4-BE49-F238E27FC236}">
                <a16:creationId xmlns:a16="http://schemas.microsoft.com/office/drawing/2014/main" id="{1EB56DAD-E584-244B-8456-0FE0550D6DEC}"/>
              </a:ext>
            </a:extLst>
          </p:cNvPr>
          <p:cNvSpPr>
            <a:spLocks noGrp="1"/>
          </p:cNvSpPr>
          <p:nvPr>
            <p:ph type="sldNum" sz="quarter" idx="12"/>
          </p:nvPr>
        </p:nvSpPr>
        <p:spPr/>
        <p:txBody>
          <a:bodyPr/>
          <a:lstStyle/>
          <a:p>
            <a:fld id="{54AAE21D-1E9D-1047-BD42-883DA1A9BFEE}" type="slidenum">
              <a:rPr lang="en-US" smtClean="0"/>
              <a:t>248</a:t>
            </a:fld>
            <a:endParaRPr lang="en-US"/>
          </a:p>
        </p:txBody>
      </p:sp>
      <p:pic>
        <p:nvPicPr>
          <p:cNvPr id="3" name="Picture 2">
            <a:extLst>
              <a:ext uri="{FF2B5EF4-FFF2-40B4-BE49-F238E27FC236}">
                <a16:creationId xmlns:a16="http://schemas.microsoft.com/office/drawing/2014/main" id="{598FBBD9-EAD4-2E55-9F8B-1FC78A063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93336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Measuring 2021</a:t>
            </a:r>
            <a:br>
              <a:rPr lang="en-US" sz="3200" dirty="0"/>
            </a:br>
            <a:r>
              <a:rPr lang="en-US" sz="3200" dirty="0"/>
              <a:t> Drop in Gross Receipts</a:t>
            </a:r>
          </a:p>
        </p:txBody>
      </p:sp>
      <p:pic>
        <p:nvPicPr>
          <p:cNvPr id="3" name="Content Placeholder 2" descr="WaterDrop.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6" name="Slide Number Placeholder 5">
            <a:extLst>
              <a:ext uri="{FF2B5EF4-FFF2-40B4-BE49-F238E27FC236}">
                <a16:creationId xmlns:a16="http://schemas.microsoft.com/office/drawing/2014/main" id="{0E992453-5D78-FD41-AFC0-F8F9A474C3A0}"/>
              </a:ext>
            </a:extLst>
          </p:cNvPr>
          <p:cNvSpPr>
            <a:spLocks noGrp="1"/>
          </p:cNvSpPr>
          <p:nvPr>
            <p:ph type="sldNum" sz="quarter" idx="12"/>
          </p:nvPr>
        </p:nvSpPr>
        <p:spPr/>
        <p:txBody>
          <a:bodyPr/>
          <a:lstStyle/>
          <a:p>
            <a:fld id="{54AAE21D-1E9D-1047-BD42-883DA1A9BFEE}" type="slidenum">
              <a:rPr lang="en-US" smtClean="0"/>
              <a:t>249</a:t>
            </a:fld>
            <a:endParaRPr lang="en-US"/>
          </a:p>
        </p:txBody>
      </p:sp>
      <p:pic>
        <p:nvPicPr>
          <p:cNvPr id="4" name="Picture 3">
            <a:extLst>
              <a:ext uri="{FF2B5EF4-FFF2-40B4-BE49-F238E27FC236}">
                <a16:creationId xmlns:a16="http://schemas.microsoft.com/office/drawing/2014/main" id="{5BAD6275-42A6-AA0B-CF5C-03FD3DC8D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698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Outside ERC Solicitors</a:t>
            </a:r>
            <a:br>
              <a:rPr lang="en-US" sz="3200" dirty="0"/>
            </a:br>
            <a:r>
              <a:rPr lang="en-US" sz="3200" dirty="0"/>
              <a:t>The Skinny</a:t>
            </a:r>
          </a:p>
        </p:txBody>
      </p:sp>
      <p:sp>
        <p:nvSpPr>
          <p:cNvPr id="3" name="Content Placeholder 2"/>
          <p:cNvSpPr>
            <a:spLocks noGrp="1"/>
          </p:cNvSpPr>
          <p:nvPr>
            <p:ph idx="1"/>
          </p:nvPr>
        </p:nvSpPr>
        <p:spPr>
          <a:xfrm>
            <a:off x="457200" y="1600200"/>
            <a:ext cx="8377846" cy="4525963"/>
          </a:xfrm>
        </p:spPr>
        <p:txBody>
          <a:bodyPr>
            <a:normAutofit lnSpcReduction="10000"/>
          </a:bodyPr>
          <a:lstStyle/>
          <a:p>
            <a:pPr marL="457200" indent="-457200">
              <a:buAutoNum type="arabicPeriod"/>
            </a:pPr>
            <a:r>
              <a:rPr lang="en-US" sz="2400" dirty="0"/>
              <a:t>Some outside ERC solicitors </a:t>
            </a:r>
            <a:r>
              <a:rPr lang="en-US" sz="2000" dirty="0"/>
              <a:t>(mostly accounting firms and law firms)</a:t>
            </a:r>
            <a:r>
              <a:rPr lang="en-US" sz="2400" dirty="0"/>
              <a:t> are reputable and likely do excellent work</a:t>
            </a:r>
          </a:p>
          <a:p>
            <a:pPr marL="457200" indent="-457200">
              <a:buAutoNum type="arabicPeriod"/>
            </a:pPr>
            <a:r>
              <a:rPr lang="en-US" sz="2400" dirty="0"/>
              <a:t>Others are quite aggressive in offering services for big fees</a:t>
            </a:r>
            <a:endParaRPr lang="en-US" sz="2000" dirty="0"/>
          </a:p>
          <a:p>
            <a:pPr marL="457200" indent="-457200">
              <a:buAutoNum type="alphaLcPeriod"/>
            </a:pPr>
            <a:r>
              <a:rPr lang="en-US" sz="2000" dirty="0"/>
              <a:t>Some appear to be quite aggressive in their most liberal approach to interpreting whether their customer qualifies for ERC  </a:t>
            </a:r>
          </a:p>
          <a:p>
            <a:pPr marL="457200" indent="-457200">
              <a:buAutoNum type="alphaLcPeriod"/>
            </a:pPr>
            <a:r>
              <a:rPr lang="en-US" sz="2000" dirty="0"/>
              <a:t>If they’re pushing the rules, it’s based on THEIR speculation and/or greed  </a:t>
            </a:r>
          </a:p>
          <a:p>
            <a:pPr marL="457200" indent="-457200">
              <a:buAutoNum type="alphaLcPeriod"/>
            </a:pPr>
            <a:r>
              <a:rPr lang="en-US" sz="2000" dirty="0"/>
              <a:t>Some do not view themselves as being aggressive – They do not appreciate that their lack of legal and tax background leaves their clients (and them) quite exposed </a:t>
            </a:r>
          </a:p>
          <a:p>
            <a:pPr marL="457200" indent="-457200">
              <a:buFont typeface="Arial"/>
              <a:buAutoNum type="alphaLcPeriod"/>
            </a:pPr>
            <a:r>
              <a:rPr lang="en-US" sz="2000" dirty="0"/>
              <a:t>The only thing it’s guaranteed they know is that they want to make money </a:t>
            </a:r>
          </a:p>
          <a:p>
            <a:pPr marL="457200" indent="-457200">
              <a:buFont typeface="Arial"/>
              <a:buAutoNum type="alphaLcPeriod"/>
            </a:pPr>
            <a:r>
              <a:rPr lang="en-US" sz="2000" dirty="0"/>
              <a:t>See: “Concerns Mount Over Aggressive Employee Retention Credit Firms” </a:t>
            </a:r>
            <a:r>
              <a:rPr lang="en-US" sz="1800" dirty="0"/>
              <a:t>(Tax Notes Today (09/21/22)) and “$2 Trillion Fraud With Employee Retention Credits Puts Financial Advisors on Edge” (Accounting Today (09/20/22))</a:t>
            </a:r>
          </a:p>
        </p:txBody>
      </p:sp>
      <p:sp>
        <p:nvSpPr>
          <p:cNvPr id="7" name="Slide Number Placeholder 6">
            <a:extLst>
              <a:ext uri="{FF2B5EF4-FFF2-40B4-BE49-F238E27FC236}">
                <a16:creationId xmlns:a16="http://schemas.microsoft.com/office/drawing/2014/main" id="{76F53674-E3B6-0D49-A9DD-7E09353DE7CE}"/>
              </a:ext>
            </a:extLst>
          </p:cNvPr>
          <p:cNvSpPr>
            <a:spLocks noGrp="1"/>
          </p:cNvSpPr>
          <p:nvPr>
            <p:ph type="sldNum" sz="quarter" idx="12"/>
          </p:nvPr>
        </p:nvSpPr>
        <p:spPr/>
        <p:txBody>
          <a:bodyPr/>
          <a:lstStyle/>
          <a:p>
            <a:fld id="{54AAE21D-1E9D-1047-BD42-883DA1A9BFEE}" type="slidenum">
              <a:rPr lang="en-US" smtClean="0"/>
              <a:t>25</a:t>
            </a:fld>
            <a:endParaRPr lang="en-US"/>
          </a:p>
        </p:txBody>
      </p:sp>
      <p:pic>
        <p:nvPicPr>
          <p:cNvPr id="4" name="Picture 3">
            <a:extLst>
              <a:ext uri="{FF2B5EF4-FFF2-40B4-BE49-F238E27FC236}">
                <a16:creationId xmlns:a16="http://schemas.microsoft.com/office/drawing/2014/main" id="{9D38215A-A475-F98E-1C52-464FD4549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566629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for ERC</a:t>
            </a:r>
            <a:br>
              <a:rPr lang="en-US" sz="3200" dirty="0"/>
            </a:br>
            <a:r>
              <a:rPr lang="en-US" sz="3200" dirty="0"/>
              <a:t>Drop in 2021 Gross Receipts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5692752"/>
              </p:ext>
            </p:extLst>
          </p:nvPr>
        </p:nvGraphicFramePr>
        <p:xfrm>
          <a:off x="457200" y="1600200"/>
          <a:ext cx="8229600" cy="3540760"/>
        </p:xfrm>
        <a:graphic>
          <a:graphicData uri="http://schemas.openxmlformats.org/drawingml/2006/table">
            <a:tbl>
              <a:tblPr firstRow="1" bandRow="1">
                <a:tableStyleId>{5C22544A-7EE6-4342-B048-85BDC9FD1C3A}</a:tableStyleId>
              </a:tblPr>
              <a:tblGrid>
                <a:gridCol w="1484372">
                  <a:extLst>
                    <a:ext uri="{9D8B030D-6E8A-4147-A177-3AD203B41FA5}">
                      <a16:colId xmlns:a16="http://schemas.microsoft.com/office/drawing/2014/main" val="20000"/>
                    </a:ext>
                  </a:extLst>
                </a:gridCol>
                <a:gridCol w="3198904">
                  <a:extLst>
                    <a:ext uri="{9D8B030D-6E8A-4147-A177-3AD203B41FA5}">
                      <a16:colId xmlns:a16="http://schemas.microsoft.com/office/drawing/2014/main" val="20001"/>
                    </a:ext>
                  </a:extLst>
                </a:gridCol>
                <a:gridCol w="3546324">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Example</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extLst>
                  <a:ext uri="{0D108BD9-81ED-4DB2-BD59-A6C34878D82A}">
                    <a16:rowId xmlns:a16="http://schemas.microsoft.com/office/drawing/2014/main" val="10000"/>
                  </a:ext>
                </a:extLst>
              </a:tr>
              <a:tr h="370840">
                <a:tc>
                  <a:txBody>
                    <a:bodyPr/>
                    <a:lstStyle/>
                    <a:p>
                      <a:pPr algn="ctr"/>
                      <a:r>
                        <a:rPr lang="en-US" dirty="0"/>
                        <a:t>Initial</a:t>
                      </a:r>
                      <a:r>
                        <a:rPr lang="en-US" baseline="0" dirty="0"/>
                        <a:t> g</a:t>
                      </a:r>
                      <a:r>
                        <a:rPr lang="en-US" dirty="0"/>
                        <a:t>ross receipts</a:t>
                      </a:r>
                      <a:r>
                        <a:rPr lang="en-US" baseline="0" dirty="0"/>
                        <a:t> drop</a:t>
                      </a:r>
                      <a:endParaRPr lang="en-US" dirty="0"/>
                    </a:p>
                  </a:txBody>
                  <a:tcPr/>
                </a:tc>
                <a:tc>
                  <a:txBody>
                    <a:bodyPr/>
                    <a:lstStyle/>
                    <a:p>
                      <a:pPr algn="ctr"/>
                      <a:r>
                        <a:rPr lang="en-US" dirty="0">
                          <a:solidFill>
                            <a:srgbClr val="FF0000"/>
                          </a:solidFill>
                        </a:rPr>
                        <a:t>ERC eligible</a:t>
                      </a:r>
                      <a:r>
                        <a:rPr lang="en-US" baseline="0" dirty="0">
                          <a:solidFill>
                            <a:srgbClr val="FF0000"/>
                          </a:solidFill>
                        </a:rPr>
                        <a:t> for a 2021 </a:t>
                      </a:r>
                      <a:r>
                        <a:rPr lang="en-US" baseline="0" dirty="0" err="1">
                          <a:solidFill>
                            <a:srgbClr val="FF0000"/>
                          </a:solidFill>
                        </a:rPr>
                        <a:t>qtr</a:t>
                      </a:r>
                      <a:r>
                        <a:rPr lang="en-US" baseline="0" dirty="0">
                          <a:solidFill>
                            <a:srgbClr val="FF0000"/>
                          </a:solidFill>
                        </a:rPr>
                        <a:t> if GR</a:t>
                      </a:r>
                      <a:r>
                        <a:rPr lang="en-US" dirty="0">
                          <a:solidFill>
                            <a:srgbClr val="FF0000"/>
                          </a:solidFill>
                        </a:rPr>
                        <a:t> drop (for</a:t>
                      </a:r>
                      <a:r>
                        <a:rPr lang="en-US" baseline="0" dirty="0">
                          <a:solidFill>
                            <a:srgbClr val="FF0000"/>
                          </a:solidFill>
                        </a:rPr>
                        <a:t> such </a:t>
                      </a:r>
                      <a:r>
                        <a:rPr lang="en-US" baseline="0" dirty="0" err="1">
                          <a:solidFill>
                            <a:srgbClr val="FF0000"/>
                          </a:solidFill>
                        </a:rPr>
                        <a:t>qtr</a:t>
                      </a:r>
                      <a:r>
                        <a:rPr lang="en-US" baseline="0" dirty="0">
                          <a:solidFill>
                            <a:srgbClr val="FF0000"/>
                          </a:solidFill>
                        </a:rPr>
                        <a:t>) by</a:t>
                      </a:r>
                      <a:r>
                        <a:rPr lang="en-US" dirty="0">
                          <a:solidFill>
                            <a:srgbClr val="FF0000"/>
                          </a:solidFill>
                        </a:rPr>
                        <a:t> &gt; 20% </a:t>
                      </a:r>
                    </a:p>
                    <a:p>
                      <a:pPr algn="ctr"/>
                      <a:r>
                        <a:rPr lang="en-US" dirty="0">
                          <a:solidFill>
                            <a:srgbClr val="FF0000"/>
                          </a:solidFill>
                        </a:rPr>
                        <a:t>from same</a:t>
                      </a:r>
                      <a:r>
                        <a:rPr lang="en-US" baseline="0" dirty="0">
                          <a:solidFill>
                            <a:srgbClr val="FF0000"/>
                          </a:solidFill>
                        </a:rPr>
                        <a:t> </a:t>
                      </a:r>
                      <a:r>
                        <a:rPr lang="en-US" dirty="0">
                          <a:solidFill>
                            <a:srgbClr val="FF0000"/>
                          </a:solidFill>
                        </a:rPr>
                        <a:t>quarter </a:t>
                      </a:r>
                      <a:r>
                        <a:rPr lang="en-US" b="1" dirty="0">
                          <a:solidFill>
                            <a:srgbClr val="FF0000"/>
                          </a:solidFill>
                        </a:rPr>
                        <a:t>in</a:t>
                      </a:r>
                      <a:r>
                        <a:rPr lang="en-US" b="1" baseline="0" dirty="0">
                          <a:solidFill>
                            <a:srgbClr val="FF0000"/>
                          </a:solidFill>
                        </a:rPr>
                        <a:t> 2019*</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Qualify if 1Q 2021</a:t>
                      </a:r>
                      <a:r>
                        <a:rPr lang="en-US" baseline="0" dirty="0">
                          <a:solidFill>
                            <a:schemeClr val="tx1"/>
                          </a:solidFill>
                        </a:rPr>
                        <a:t> </a:t>
                      </a:r>
                      <a:r>
                        <a:rPr lang="en-US" dirty="0">
                          <a:solidFill>
                            <a:schemeClr val="tx1"/>
                          </a:solidFill>
                        </a:rPr>
                        <a:t>drop in GR of 22% </a:t>
                      </a:r>
                      <a:r>
                        <a:rPr lang="en-US" dirty="0" err="1">
                          <a:solidFill>
                            <a:schemeClr val="tx1"/>
                          </a:solidFill>
                        </a:rPr>
                        <a:t>cf</a:t>
                      </a:r>
                      <a:r>
                        <a:rPr lang="en-US" dirty="0">
                          <a:solidFill>
                            <a:schemeClr val="tx1"/>
                          </a:solidFill>
                        </a:rPr>
                        <a:t> to 1Q 2019 GR</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800" dirty="0">
                        <a:solidFill>
                          <a:srgbClr val="FF0000"/>
                        </a:solidFill>
                      </a:endParaRPr>
                    </a:p>
                  </a:txBody>
                  <a:tcPr/>
                </a:tc>
                <a:extLst>
                  <a:ext uri="{0D108BD9-81ED-4DB2-BD59-A6C34878D82A}">
                    <a16:rowId xmlns:a16="http://schemas.microsoft.com/office/drawing/2014/main" val="10001"/>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Do</a:t>
                      </a:r>
                      <a:r>
                        <a:rPr lang="en-US" baseline="0" dirty="0">
                          <a:solidFill>
                            <a:schemeClr val="tx1"/>
                          </a:solidFill>
                        </a:rPr>
                        <a:t> not q</a:t>
                      </a:r>
                      <a:r>
                        <a:rPr lang="en-US" dirty="0">
                          <a:solidFill>
                            <a:schemeClr val="tx1"/>
                          </a:solidFill>
                        </a:rPr>
                        <a:t>ualify if 1Q 2021 only 15% drop in GR </a:t>
                      </a:r>
                      <a:r>
                        <a:rPr lang="en-US" dirty="0" err="1">
                          <a:solidFill>
                            <a:schemeClr val="tx1"/>
                          </a:solidFill>
                        </a:rPr>
                        <a:t>cf</a:t>
                      </a:r>
                      <a:r>
                        <a:rPr lang="en-US" dirty="0">
                          <a:solidFill>
                            <a:schemeClr val="tx1"/>
                          </a:solidFill>
                        </a:rPr>
                        <a:t> to 1Q 2019 GR</a:t>
                      </a:r>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tc>
                <a:extLst>
                  <a:ext uri="{0D108BD9-81ED-4DB2-BD59-A6C34878D82A}">
                    <a16:rowId xmlns:a16="http://schemas.microsoft.com/office/drawing/2014/main" val="10003"/>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For 2021,</a:t>
                      </a:r>
                      <a:r>
                        <a:rPr lang="en-US" baseline="0" dirty="0">
                          <a:solidFill>
                            <a:schemeClr val="tx1"/>
                          </a:solidFill>
                        </a:rPr>
                        <a:t> GR test made separately for each quarter</a:t>
                      </a:r>
                      <a:endParaRPr lang="en-US"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If ultimately flunked GR test for any 2021 </a:t>
                      </a:r>
                      <a:r>
                        <a:rPr lang="en-US" dirty="0" err="1">
                          <a:solidFill>
                            <a:schemeClr val="tx1"/>
                          </a:solidFill>
                        </a:rPr>
                        <a:t>qtr</a:t>
                      </a:r>
                      <a:r>
                        <a:rPr lang="en-US" dirty="0">
                          <a:solidFill>
                            <a:schemeClr val="tx1"/>
                          </a:solidFill>
                        </a:rPr>
                        <a:t>, forget about it and move on to</a:t>
                      </a:r>
                      <a:r>
                        <a:rPr lang="en-US" baseline="0" dirty="0">
                          <a:solidFill>
                            <a:schemeClr val="tx1"/>
                          </a:solidFill>
                        </a:rPr>
                        <a:t> the next </a:t>
                      </a:r>
                      <a:r>
                        <a:rPr lang="en-US" baseline="0" dirty="0" err="1">
                          <a:solidFill>
                            <a:schemeClr val="tx1"/>
                          </a:solidFill>
                        </a:rPr>
                        <a:t>qtr</a:t>
                      </a:r>
                      <a:r>
                        <a:rPr lang="en-US" dirty="0">
                          <a:solidFill>
                            <a:schemeClr val="tx1"/>
                          </a:solidFill>
                        </a:rPr>
                        <a:t> </a:t>
                      </a: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536341" y="5280384"/>
            <a:ext cx="2479465" cy="369332"/>
          </a:xfrm>
          <a:prstGeom prst="rect">
            <a:avLst/>
          </a:prstGeom>
          <a:noFill/>
        </p:spPr>
        <p:txBody>
          <a:bodyPr wrap="none" rtlCol="0">
            <a:spAutoFit/>
          </a:bodyPr>
          <a:lstStyle/>
          <a:p>
            <a:r>
              <a:rPr lang="en-US" dirty="0">
                <a:solidFill>
                  <a:srgbClr val="FF0000"/>
                </a:solidFill>
              </a:rPr>
              <a:t>* Notice 2021-23, §III.C.</a:t>
            </a:r>
          </a:p>
        </p:txBody>
      </p:sp>
      <p:sp>
        <p:nvSpPr>
          <p:cNvPr id="6" name="Slide Number Placeholder 5">
            <a:extLst>
              <a:ext uri="{FF2B5EF4-FFF2-40B4-BE49-F238E27FC236}">
                <a16:creationId xmlns:a16="http://schemas.microsoft.com/office/drawing/2014/main" id="{32D8B690-B84A-6241-9A1F-41D5C21E4A67}"/>
              </a:ext>
            </a:extLst>
          </p:cNvPr>
          <p:cNvSpPr>
            <a:spLocks noGrp="1"/>
          </p:cNvSpPr>
          <p:nvPr>
            <p:ph type="sldNum" sz="quarter" idx="12"/>
          </p:nvPr>
        </p:nvSpPr>
        <p:spPr/>
        <p:txBody>
          <a:bodyPr/>
          <a:lstStyle/>
          <a:p>
            <a:fld id="{54AAE21D-1E9D-1047-BD42-883DA1A9BFEE}" type="slidenum">
              <a:rPr lang="en-US" smtClean="0"/>
              <a:t>250</a:t>
            </a:fld>
            <a:endParaRPr lang="en-US"/>
          </a:p>
        </p:txBody>
      </p:sp>
      <p:pic>
        <p:nvPicPr>
          <p:cNvPr id="4" name="Picture 3">
            <a:extLst>
              <a:ext uri="{FF2B5EF4-FFF2-40B4-BE49-F238E27FC236}">
                <a16:creationId xmlns:a16="http://schemas.microsoft.com/office/drawing/2014/main" id="{78200B4F-4DEA-0CD2-A6F1-03628ADE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582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for ERC</a:t>
            </a:r>
            <a:br>
              <a:rPr lang="en-US" sz="3200" dirty="0"/>
            </a:br>
            <a:r>
              <a:rPr lang="en-US" sz="3200" dirty="0"/>
              <a:t>Drop in 2021 Gross Receipts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85184824"/>
              </p:ext>
            </p:extLst>
          </p:nvPr>
        </p:nvGraphicFramePr>
        <p:xfrm>
          <a:off x="457200" y="1600200"/>
          <a:ext cx="8229600" cy="4267200"/>
        </p:xfrm>
        <a:graphic>
          <a:graphicData uri="http://schemas.openxmlformats.org/drawingml/2006/table">
            <a:tbl>
              <a:tblPr firstRow="1" bandRow="1">
                <a:tableStyleId>{5C22544A-7EE6-4342-B048-85BDC9FD1C3A}</a:tableStyleId>
              </a:tblPr>
              <a:tblGrid>
                <a:gridCol w="2070149">
                  <a:extLst>
                    <a:ext uri="{9D8B030D-6E8A-4147-A177-3AD203B41FA5}">
                      <a16:colId xmlns:a16="http://schemas.microsoft.com/office/drawing/2014/main" val="20000"/>
                    </a:ext>
                  </a:extLst>
                </a:gridCol>
                <a:gridCol w="3117491">
                  <a:extLst>
                    <a:ext uri="{9D8B030D-6E8A-4147-A177-3AD203B41FA5}">
                      <a16:colId xmlns:a16="http://schemas.microsoft.com/office/drawing/2014/main" val="20001"/>
                    </a:ext>
                  </a:extLst>
                </a:gridCol>
                <a:gridCol w="3041960">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Example</a:t>
                      </a:r>
                    </a:p>
                  </a:txBody>
                  <a:tcPr/>
                </a:tc>
                <a:extLst>
                  <a:ext uri="{0D108BD9-81ED-4DB2-BD59-A6C34878D82A}">
                    <a16:rowId xmlns:a16="http://schemas.microsoft.com/office/drawing/2014/main" val="10000"/>
                  </a:ext>
                </a:extLst>
              </a:tr>
              <a:tr h="370840">
                <a:tc>
                  <a:txBody>
                    <a:bodyPr/>
                    <a:lstStyle/>
                    <a:p>
                      <a:pPr algn="ctr"/>
                      <a:r>
                        <a:rPr lang="en-US" dirty="0"/>
                        <a:t>Availability of credit for employers not in existence for</a:t>
                      </a:r>
                      <a:r>
                        <a:rPr lang="en-US" baseline="0" dirty="0"/>
                        <a:t> all of 2019</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For drop in GR,</a:t>
                      </a:r>
                      <a:r>
                        <a:rPr lang="en-US" sz="1800" kern="1200" baseline="0" dirty="0">
                          <a:solidFill>
                            <a:srgbClr val="FF0000"/>
                          </a:solidFill>
                          <a:effectLst/>
                          <a:latin typeface="+mn-lt"/>
                          <a:ea typeface="+mn-ea"/>
                          <a:cs typeface="+mn-cs"/>
                        </a:rPr>
                        <a:t> for</a:t>
                      </a:r>
                      <a:r>
                        <a:rPr lang="en-US" sz="1800" kern="1200" dirty="0">
                          <a:solidFill>
                            <a:srgbClr val="FF0000"/>
                          </a:solidFill>
                          <a:effectLst/>
                          <a:latin typeface="+mn-lt"/>
                          <a:ea typeface="+mn-ea"/>
                          <a:cs typeface="+mn-cs"/>
                        </a:rPr>
                        <a:t> any 2021 calendar quarter, if employer not in existence at beginning of same cal. </a:t>
                      </a:r>
                      <a:r>
                        <a:rPr lang="en-US" sz="1800" kern="1200" dirty="0" err="1">
                          <a:solidFill>
                            <a:srgbClr val="FF0000"/>
                          </a:solidFill>
                          <a:effectLst/>
                          <a:latin typeface="+mn-lt"/>
                          <a:ea typeface="+mn-ea"/>
                          <a:cs typeface="+mn-cs"/>
                        </a:rPr>
                        <a:t>qtr</a:t>
                      </a:r>
                      <a:r>
                        <a:rPr lang="en-US" sz="1800" kern="1200" dirty="0">
                          <a:solidFill>
                            <a:srgbClr val="FF0000"/>
                          </a:solidFill>
                          <a:effectLst/>
                          <a:latin typeface="+mn-lt"/>
                          <a:ea typeface="+mn-ea"/>
                          <a:cs typeface="+mn-cs"/>
                        </a:rPr>
                        <a:t> in cal. year 2019, substitute 2020 for 2019 </a:t>
                      </a:r>
                    </a:p>
                  </a:txBody>
                  <a:tcPr/>
                </a:tc>
                <a:tc>
                  <a:txBody>
                    <a:bodyPr/>
                    <a:lstStyle/>
                    <a:p>
                      <a:pPr algn="ctr"/>
                      <a:r>
                        <a:rPr lang="en-US" dirty="0"/>
                        <a:t>ABC Co. did not exist in 2019. Started business in</a:t>
                      </a:r>
                      <a:r>
                        <a:rPr lang="en-US" baseline="0" dirty="0"/>
                        <a:t> 20</a:t>
                      </a:r>
                      <a:r>
                        <a:rPr lang="en-US" dirty="0"/>
                        <a:t>20. To</a:t>
                      </a:r>
                      <a:r>
                        <a:rPr lang="en-US" baseline="0" dirty="0"/>
                        <a:t> test for 2021 drop in GR, </a:t>
                      </a:r>
                      <a:r>
                        <a:rPr lang="en-US" baseline="0" dirty="0" err="1"/>
                        <a:t>cf</a:t>
                      </a:r>
                      <a:r>
                        <a:rPr lang="en-US" baseline="0" dirty="0"/>
                        <a:t> any 2021 </a:t>
                      </a:r>
                      <a:r>
                        <a:rPr lang="en-US" baseline="0" dirty="0" err="1"/>
                        <a:t>qtr</a:t>
                      </a:r>
                      <a:r>
                        <a:rPr lang="en-US" baseline="0" dirty="0"/>
                        <a:t> </a:t>
                      </a:r>
                    </a:p>
                    <a:p>
                      <a:pPr algn="ctr"/>
                      <a:r>
                        <a:rPr lang="en-US" baseline="0" dirty="0"/>
                        <a:t>to same </a:t>
                      </a:r>
                      <a:r>
                        <a:rPr lang="en-US" baseline="0" dirty="0" err="1"/>
                        <a:t>qtr</a:t>
                      </a:r>
                      <a:r>
                        <a:rPr lang="en-US" baseline="0" dirty="0"/>
                        <a:t> in 2020</a:t>
                      </a: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Test is applied </a:t>
                      </a:r>
                      <a:r>
                        <a:rPr lang="en-US" sz="1800" kern="1200" dirty="0" err="1">
                          <a:solidFill>
                            <a:schemeClr val="tx1"/>
                          </a:solidFill>
                          <a:effectLst/>
                          <a:latin typeface="+mn-lt"/>
                          <a:ea typeface="+mn-ea"/>
                          <a:cs typeface="+mn-cs"/>
                        </a:rPr>
                        <a:t>qtr</a:t>
                      </a:r>
                      <a:r>
                        <a:rPr lang="en-US" sz="1800" kern="1200" dirty="0">
                          <a:solidFill>
                            <a:schemeClr val="tx1"/>
                          </a:solidFill>
                          <a:effectLst/>
                          <a:latin typeface="+mn-lt"/>
                          <a:ea typeface="+mn-ea"/>
                          <a:cs typeface="+mn-cs"/>
                        </a:rPr>
                        <a:t> by </a:t>
                      </a:r>
                      <a:r>
                        <a:rPr lang="en-US" sz="1800" kern="1200" dirty="0" err="1">
                          <a:solidFill>
                            <a:schemeClr val="tx1"/>
                          </a:solidFill>
                          <a:effectLst/>
                          <a:latin typeface="+mn-lt"/>
                          <a:ea typeface="+mn-ea"/>
                          <a:cs typeface="+mn-cs"/>
                        </a:rPr>
                        <a:t>qtr</a:t>
                      </a:r>
                      <a:endParaRPr lang="en-US" sz="1800" kern="1200" dirty="0">
                        <a:solidFill>
                          <a:schemeClr val="tx1"/>
                        </a:solidFill>
                        <a:effectLst/>
                        <a:latin typeface="+mn-lt"/>
                        <a:ea typeface="+mn-ea"/>
                        <a:cs typeface="+mn-cs"/>
                      </a:endParaRPr>
                    </a:p>
                  </a:txBody>
                  <a:tcPr/>
                </a:tc>
                <a:tc>
                  <a:txBody>
                    <a:bodyPr/>
                    <a:lstStyle/>
                    <a:p>
                      <a:pPr algn="ctr"/>
                      <a:r>
                        <a:rPr lang="en-US" dirty="0"/>
                        <a:t>ABC started 07/01/19. For 1Q and 2Q 2021, </a:t>
                      </a:r>
                      <a:r>
                        <a:rPr lang="en-US" dirty="0" err="1"/>
                        <a:t>cf</a:t>
                      </a:r>
                      <a:r>
                        <a:rPr lang="en-US" baseline="0" dirty="0"/>
                        <a:t> to 1Q and 2Q 2020. For 3Q and 4Q 2021, </a:t>
                      </a:r>
                      <a:r>
                        <a:rPr lang="en-US" baseline="0" dirty="0" err="1"/>
                        <a:t>cf</a:t>
                      </a:r>
                      <a:r>
                        <a:rPr lang="en-US" baseline="0" dirty="0"/>
                        <a:t> to 3Q and 4Q 2019.</a:t>
                      </a:r>
                      <a:endParaRPr lang="en-US" dirty="0"/>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algn="ctr"/>
                      <a:r>
                        <a:rPr lang="en-US" dirty="0"/>
                        <a:t>Using</a:t>
                      </a:r>
                      <a:r>
                        <a:rPr lang="en-US" baseline="0" dirty="0"/>
                        <a:t> 2020 (in lieu of 2019) </a:t>
                      </a:r>
                    </a:p>
                    <a:p>
                      <a:pPr algn="ctr"/>
                      <a:r>
                        <a:rPr lang="en-US" baseline="0" dirty="0"/>
                        <a:t>is only available </a:t>
                      </a:r>
                    </a:p>
                    <a:p>
                      <a:pPr algn="ctr"/>
                      <a:r>
                        <a:rPr lang="en-US" baseline="0" dirty="0"/>
                        <a:t>If ‘</a:t>
                      </a:r>
                      <a:r>
                        <a:rPr lang="en-US" baseline="0" dirty="0" err="1"/>
                        <a:t>er</a:t>
                      </a:r>
                      <a:r>
                        <a:rPr lang="en-US" baseline="0" dirty="0"/>
                        <a:t> did not exist in 2019</a:t>
                      </a:r>
                      <a:endParaRPr lang="en-US" dirty="0"/>
                    </a:p>
                  </a:txBody>
                  <a:tcPr/>
                </a:tc>
                <a:tc>
                  <a:txBody>
                    <a:bodyPr/>
                    <a:lstStyle/>
                    <a:p>
                      <a:pPr algn="ctr"/>
                      <a:r>
                        <a:rPr lang="en-US" dirty="0"/>
                        <a:t>DEF</a:t>
                      </a:r>
                      <a:r>
                        <a:rPr lang="en-US" baseline="0" dirty="0"/>
                        <a:t> Co. did exist in 2019. Thus, 2021 GR must be </a:t>
                      </a:r>
                      <a:r>
                        <a:rPr lang="en-US" baseline="0" dirty="0" err="1"/>
                        <a:t>cf</a:t>
                      </a:r>
                      <a:r>
                        <a:rPr lang="en-US" baseline="0" dirty="0"/>
                        <a:t> to 2019 (not 2020) GR.</a:t>
                      </a:r>
                      <a:endParaRPr lang="en-US" dirty="0"/>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525997" y="5952040"/>
            <a:ext cx="2427280" cy="369332"/>
          </a:xfrm>
          <a:prstGeom prst="rect">
            <a:avLst/>
          </a:prstGeom>
          <a:noFill/>
        </p:spPr>
        <p:txBody>
          <a:bodyPr wrap="none" rtlCol="0">
            <a:spAutoFit/>
          </a:bodyPr>
          <a:lstStyle/>
          <a:p>
            <a:r>
              <a:rPr lang="en-US" dirty="0"/>
              <a:t>* Notice 2021-23, §III.C.</a:t>
            </a:r>
          </a:p>
        </p:txBody>
      </p:sp>
      <p:sp>
        <p:nvSpPr>
          <p:cNvPr id="6" name="Slide Number Placeholder 5">
            <a:extLst>
              <a:ext uri="{FF2B5EF4-FFF2-40B4-BE49-F238E27FC236}">
                <a16:creationId xmlns:a16="http://schemas.microsoft.com/office/drawing/2014/main" id="{E9ABBDFC-2E3C-124E-9A05-138CD78366EC}"/>
              </a:ext>
            </a:extLst>
          </p:cNvPr>
          <p:cNvSpPr>
            <a:spLocks noGrp="1"/>
          </p:cNvSpPr>
          <p:nvPr>
            <p:ph type="sldNum" sz="quarter" idx="12"/>
          </p:nvPr>
        </p:nvSpPr>
        <p:spPr/>
        <p:txBody>
          <a:bodyPr/>
          <a:lstStyle/>
          <a:p>
            <a:fld id="{54AAE21D-1E9D-1047-BD42-883DA1A9BFEE}" type="slidenum">
              <a:rPr lang="en-US" smtClean="0"/>
              <a:t>251</a:t>
            </a:fld>
            <a:endParaRPr lang="en-US"/>
          </a:p>
        </p:txBody>
      </p:sp>
      <p:pic>
        <p:nvPicPr>
          <p:cNvPr id="4" name="Picture 3">
            <a:extLst>
              <a:ext uri="{FF2B5EF4-FFF2-40B4-BE49-F238E27FC236}">
                <a16:creationId xmlns:a16="http://schemas.microsoft.com/office/drawing/2014/main" id="{0DD46384-55B2-EF7F-9981-8643854FE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94124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878"/>
            <a:ext cx="8229600" cy="1143000"/>
          </a:xfrm>
        </p:spPr>
        <p:txBody>
          <a:bodyPr>
            <a:normAutofit/>
          </a:bodyPr>
          <a:lstStyle/>
          <a:p>
            <a:r>
              <a:rPr lang="en-US" sz="3200" dirty="0"/>
              <a:t>Eligibility for ERC</a:t>
            </a:r>
            <a:br>
              <a:rPr lang="en-US" sz="3200" dirty="0"/>
            </a:br>
            <a:r>
              <a:rPr lang="en-US" sz="3200" dirty="0"/>
              <a:t>Drop in 2021 Gross Receipts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96798149"/>
              </p:ext>
            </p:extLst>
          </p:nvPr>
        </p:nvGraphicFramePr>
        <p:xfrm>
          <a:off x="457200" y="1491345"/>
          <a:ext cx="8229600" cy="3261360"/>
        </p:xfrm>
        <a:graphic>
          <a:graphicData uri="http://schemas.openxmlformats.org/drawingml/2006/table">
            <a:tbl>
              <a:tblPr firstRow="1" bandRow="1">
                <a:tableStyleId>{5C22544A-7EE6-4342-B048-85BDC9FD1C3A}</a:tableStyleId>
              </a:tblPr>
              <a:tblGrid>
                <a:gridCol w="1484372">
                  <a:extLst>
                    <a:ext uri="{9D8B030D-6E8A-4147-A177-3AD203B41FA5}">
                      <a16:colId xmlns:a16="http://schemas.microsoft.com/office/drawing/2014/main" val="20000"/>
                    </a:ext>
                  </a:extLst>
                </a:gridCol>
                <a:gridCol w="3151614">
                  <a:extLst>
                    <a:ext uri="{9D8B030D-6E8A-4147-A177-3AD203B41FA5}">
                      <a16:colId xmlns:a16="http://schemas.microsoft.com/office/drawing/2014/main" val="20001"/>
                    </a:ext>
                  </a:extLst>
                </a:gridCol>
                <a:gridCol w="3593614">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Example</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extLst>
                  <a:ext uri="{0D108BD9-81ED-4DB2-BD59-A6C34878D82A}">
                    <a16:rowId xmlns:a16="http://schemas.microsoft.com/office/drawing/2014/main" val="10000"/>
                  </a:ext>
                </a:extLst>
              </a:tr>
              <a:tr h="370840">
                <a:tc>
                  <a:txBody>
                    <a:bodyPr/>
                    <a:lstStyle/>
                    <a:p>
                      <a:pPr algn="ctr"/>
                      <a:r>
                        <a:rPr lang="en-US" dirty="0"/>
                        <a:t>Safe harbor (backward looking)</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If</a:t>
                      </a:r>
                      <a:r>
                        <a:rPr lang="en-US" baseline="0" dirty="0">
                          <a:solidFill>
                            <a:schemeClr val="tx1"/>
                          </a:solidFill>
                        </a:rPr>
                        <a:t> don’t meet drop in GR test, 2</a:t>
                      </a:r>
                      <a:r>
                        <a:rPr lang="en-US" baseline="30000" dirty="0">
                          <a:solidFill>
                            <a:schemeClr val="tx1"/>
                          </a:solidFill>
                        </a:rPr>
                        <a:t>nd</a:t>
                      </a:r>
                      <a:r>
                        <a:rPr lang="en-US" baseline="0" dirty="0">
                          <a:solidFill>
                            <a:schemeClr val="tx1"/>
                          </a:solidFill>
                        </a:rPr>
                        <a:t> chance:</a:t>
                      </a:r>
                      <a:endParaRPr lang="en-US" dirty="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Election</a:t>
                      </a:r>
                      <a:r>
                        <a:rPr lang="en-US" baseline="0" dirty="0">
                          <a:solidFill>
                            <a:srgbClr val="FF0000"/>
                          </a:solidFill>
                        </a:rPr>
                        <a:t> to use alternate (prior) quarter’s GR: </a:t>
                      </a:r>
                      <a:r>
                        <a:rPr lang="en-US" sz="1800" dirty="0">
                          <a:solidFill>
                            <a:schemeClr val="tx1"/>
                          </a:solidFill>
                        </a:rPr>
                        <a:t>[Safe harbor (SH)] </a:t>
                      </a:r>
                      <a:endParaRPr lang="en-US" sz="1800" baseline="0" dirty="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FF0000"/>
                          </a:solidFill>
                        </a:rPr>
                        <a:t>Look at previous </a:t>
                      </a:r>
                      <a:r>
                        <a:rPr lang="en-US" baseline="0" dirty="0" err="1">
                          <a:solidFill>
                            <a:srgbClr val="FF0000"/>
                          </a:solidFill>
                        </a:rPr>
                        <a:t>qtr</a:t>
                      </a:r>
                      <a:r>
                        <a:rPr lang="en-US" baseline="0" dirty="0">
                          <a:solidFill>
                            <a:srgbClr val="FF0000"/>
                          </a:solidFill>
                        </a:rPr>
                        <a:t> and compare it to same </a:t>
                      </a:r>
                      <a:r>
                        <a:rPr lang="en-US" baseline="0" dirty="0" err="1">
                          <a:solidFill>
                            <a:srgbClr val="FF0000"/>
                          </a:solidFill>
                        </a:rPr>
                        <a:t>qtr</a:t>
                      </a:r>
                      <a:r>
                        <a:rPr lang="en-US" baseline="0" dirty="0">
                          <a:solidFill>
                            <a:srgbClr val="FF0000"/>
                          </a:solidFill>
                        </a:rPr>
                        <a:t> in 2019 (use 2020 instead if not in business in 2019) (to see if GR drop by &gt; 20%)</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0000FF"/>
                          </a:solidFill>
                        </a:rPr>
                        <a:t>For 1Q 2021, ABC Co. GR drop by only 15% (i.e., &gt; 20%). Look back to 4Q 2020 &amp; cf. to 4Q 2019 (to see if &gt; 20% GR drop). If 4Q 2020 had 22% drop, then SH met.*</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FF0000"/>
                          </a:solidFill>
                        </a:rPr>
                        <a:t>  </a:t>
                      </a:r>
                      <a:r>
                        <a:rPr lang="en-US" baseline="0" dirty="0">
                          <a:solidFill>
                            <a:srgbClr val="008000"/>
                          </a:solidFill>
                        </a:rPr>
                        <a:t>For 2Q 2021, if drop in GR &lt; 20%, may use GR 1Q 2021 cf. to 1Q 2019 (or if did not exist in 2019, then cf. to 1Q 2020)**</a:t>
                      </a:r>
                      <a:endParaRPr lang="en-US" dirty="0"/>
                    </a:p>
                  </a:txBody>
                  <a:tcPr/>
                </a:tc>
                <a:extLst>
                  <a:ext uri="{0D108BD9-81ED-4DB2-BD59-A6C34878D82A}">
                    <a16:rowId xmlns:a16="http://schemas.microsoft.com/office/drawing/2014/main" val="10001"/>
                  </a:ext>
                </a:extLst>
              </a:tr>
            </a:tbl>
          </a:graphicData>
        </a:graphic>
      </p:graphicFrame>
      <p:sp>
        <p:nvSpPr>
          <p:cNvPr id="3" name="TextBox 2"/>
          <p:cNvSpPr txBox="1"/>
          <p:nvPr/>
        </p:nvSpPr>
        <p:spPr>
          <a:xfrm>
            <a:off x="615803" y="5040064"/>
            <a:ext cx="7930376" cy="923330"/>
          </a:xfrm>
          <a:prstGeom prst="rect">
            <a:avLst/>
          </a:prstGeom>
          <a:noFill/>
        </p:spPr>
        <p:txBody>
          <a:bodyPr wrap="none" rtlCol="0">
            <a:spAutoFit/>
          </a:bodyPr>
          <a:lstStyle/>
          <a:p>
            <a:r>
              <a:rPr lang="en-US" dirty="0"/>
              <a:t>*  If did not exist in 2019, cannot use alternative (prior) quarter test that compares</a:t>
            </a:r>
          </a:p>
          <a:p>
            <a:r>
              <a:rPr lang="en-US" dirty="0"/>
              <a:t>4Q 2020 to 4Q 2019</a:t>
            </a:r>
          </a:p>
          <a:p>
            <a:r>
              <a:rPr lang="en-US" dirty="0"/>
              <a:t>**  All of above per Notice 2021-23, §III.C. </a:t>
            </a:r>
          </a:p>
        </p:txBody>
      </p:sp>
      <p:sp>
        <p:nvSpPr>
          <p:cNvPr id="6" name="Slide Number Placeholder 5">
            <a:extLst>
              <a:ext uri="{FF2B5EF4-FFF2-40B4-BE49-F238E27FC236}">
                <a16:creationId xmlns:a16="http://schemas.microsoft.com/office/drawing/2014/main" id="{957F2BBA-84A2-074B-A4CB-812DA9BE0686}"/>
              </a:ext>
            </a:extLst>
          </p:cNvPr>
          <p:cNvSpPr>
            <a:spLocks noGrp="1"/>
          </p:cNvSpPr>
          <p:nvPr>
            <p:ph type="sldNum" sz="quarter" idx="12"/>
          </p:nvPr>
        </p:nvSpPr>
        <p:spPr/>
        <p:txBody>
          <a:bodyPr/>
          <a:lstStyle/>
          <a:p>
            <a:fld id="{54AAE21D-1E9D-1047-BD42-883DA1A9BFEE}" type="slidenum">
              <a:rPr lang="en-US" smtClean="0"/>
              <a:t>252</a:t>
            </a:fld>
            <a:endParaRPr lang="en-US"/>
          </a:p>
        </p:txBody>
      </p:sp>
      <p:pic>
        <p:nvPicPr>
          <p:cNvPr id="4" name="Picture 3">
            <a:extLst>
              <a:ext uri="{FF2B5EF4-FFF2-40B4-BE49-F238E27FC236}">
                <a16:creationId xmlns:a16="http://schemas.microsoft.com/office/drawing/2014/main" id="{A6324C83-ADEC-0D6A-7B20-BDE3526F13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542990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for ERC</a:t>
            </a:r>
            <a:br>
              <a:rPr lang="en-US" sz="3200" dirty="0"/>
            </a:br>
            <a:r>
              <a:rPr lang="en-US" sz="3200" dirty="0"/>
              <a:t>Drop in 2021 Gross Receipts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29709233"/>
              </p:ext>
            </p:extLst>
          </p:nvPr>
        </p:nvGraphicFramePr>
        <p:xfrm>
          <a:off x="457200" y="1551121"/>
          <a:ext cx="8229600" cy="3200400"/>
        </p:xfrm>
        <a:graphic>
          <a:graphicData uri="http://schemas.openxmlformats.org/drawingml/2006/table">
            <a:tbl>
              <a:tblPr firstRow="1" bandRow="1">
                <a:tableStyleId>{5C22544A-7EE6-4342-B048-85BDC9FD1C3A}</a:tableStyleId>
              </a:tblPr>
              <a:tblGrid>
                <a:gridCol w="1523559">
                  <a:extLst>
                    <a:ext uri="{9D8B030D-6E8A-4147-A177-3AD203B41FA5}">
                      <a16:colId xmlns:a16="http://schemas.microsoft.com/office/drawing/2014/main" val="20000"/>
                    </a:ext>
                  </a:extLst>
                </a:gridCol>
                <a:gridCol w="3523029">
                  <a:extLst>
                    <a:ext uri="{9D8B030D-6E8A-4147-A177-3AD203B41FA5}">
                      <a16:colId xmlns:a16="http://schemas.microsoft.com/office/drawing/2014/main" val="20001"/>
                    </a:ext>
                  </a:extLst>
                </a:gridCol>
                <a:gridCol w="3183012">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ERC Rounds 2 and 3</a:t>
                      </a:r>
                    </a:p>
                    <a:p>
                      <a:pPr algn="ctr"/>
                      <a:r>
                        <a:rPr lang="en-US" sz="2000" dirty="0"/>
                        <a:t>01/01/21 – 12/31/21</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Example</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extLst>
                  <a:ext uri="{0D108BD9-81ED-4DB2-BD59-A6C34878D82A}">
                    <a16:rowId xmlns:a16="http://schemas.microsoft.com/office/drawing/2014/main" val="10000"/>
                  </a:ext>
                </a:extLst>
              </a:tr>
              <a:tr h="370840">
                <a:tc>
                  <a:txBody>
                    <a:bodyPr/>
                    <a:lstStyle/>
                    <a:p>
                      <a:pPr algn="ctr"/>
                      <a:r>
                        <a:rPr lang="en-US" dirty="0"/>
                        <a:t>Duration of qualification</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For</a:t>
                      </a:r>
                      <a:r>
                        <a:rPr lang="en-US" baseline="0" dirty="0">
                          <a:solidFill>
                            <a:schemeClr val="tx1"/>
                          </a:solidFill>
                        </a:rPr>
                        <a:t> quarter of qualification</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800" baseline="0" dirty="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a:t>
                      </a:r>
                      <a:r>
                        <a:rPr lang="en-US" baseline="0" dirty="0"/>
                        <a:t> 2021, i</a:t>
                      </a:r>
                      <a:r>
                        <a:rPr lang="en-US" dirty="0"/>
                        <a:t>f get initial quarter under</a:t>
                      </a:r>
                      <a:r>
                        <a:rPr lang="en-US" baseline="0" dirty="0"/>
                        <a:t> GR test only</a:t>
                      </a:r>
                      <a:r>
                        <a:rPr lang="en-US" dirty="0"/>
                        <a:t>, then automatically</a:t>
                      </a:r>
                      <a:r>
                        <a:rPr lang="en-US" baseline="0" dirty="0"/>
                        <a:t> qualify for</a:t>
                      </a:r>
                      <a:r>
                        <a:rPr lang="en-US" dirty="0"/>
                        <a:t> the</a:t>
                      </a:r>
                      <a:r>
                        <a:rPr lang="en-US" baseline="0" dirty="0"/>
                        <a:t> next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(under 2</a:t>
                      </a:r>
                      <a:r>
                        <a:rPr lang="en-US" baseline="30000" dirty="0"/>
                        <a:t>nd</a:t>
                      </a:r>
                      <a:r>
                        <a:rPr lang="en-US" baseline="0" dirty="0"/>
                        <a:t> chance SH)</a:t>
                      </a:r>
                      <a:endParaRPr lang="en-US" baseline="0" dirty="0">
                        <a:solidFill>
                          <a:schemeClr val="tx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solidFill>
                        </a:rPr>
                        <a:t>DEF</a:t>
                      </a:r>
                      <a:r>
                        <a:rPr lang="en-US" baseline="0" dirty="0">
                          <a:solidFill>
                            <a:schemeClr val="tx1"/>
                          </a:solidFill>
                        </a:rPr>
                        <a:t> Co.</a:t>
                      </a:r>
                      <a:r>
                        <a:rPr lang="en-US" dirty="0">
                          <a:solidFill>
                            <a:schemeClr val="tx1"/>
                          </a:solidFill>
                        </a:rPr>
                        <a:t> 1Q 2021 drop in GR of 22% </a:t>
                      </a:r>
                      <a:r>
                        <a:rPr lang="en-US" dirty="0" err="1">
                          <a:solidFill>
                            <a:schemeClr val="tx1"/>
                          </a:solidFill>
                        </a:rPr>
                        <a:t>cf</a:t>
                      </a:r>
                      <a:r>
                        <a:rPr lang="en-US" dirty="0">
                          <a:solidFill>
                            <a:schemeClr val="tx1"/>
                          </a:solidFill>
                        </a:rPr>
                        <a:t> to GR of 1Q 2019</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800" dirty="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In</a:t>
                      </a:r>
                      <a:r>
                        <a:rPr lang="en-US" sz="1800" baseline="0" dirty="0">
                          <a:solidFill>
                            <a:schemeClr val="tx1"/>
                          </a:solidFill>
                        </a:rPr>
                        <a:t> this example, also qualify for 2Q 2021 (applying SH test)</a:t>
                      </a:r>
                      <a:endParaRPr lang="en-US" sz="1800" dirty="0">
                        <a:solidFill>
                          <a:schemeClr val="tx1"/>
                        </a:solidFill>
                      </a:endParaRPr>
                    </a:p>
                  </a:txBody>
                  <a:tcPr/>
                </a:tc>
                <a:extLst>
                  <a:ext uri="{0D108BD9-81ED-4DB2-BD59-A6C34878D82A}">
                    <a16:rowId xmlns:a16="http://schemas.microsoft.com/office/drawing/2014/main" val="10001"/>
                  </a:ext>
                </a:extLst>
              </a:tr>
              <a:tr h="370840">
                <a:tc>
                  <a:txBody>
                    <a:bodyPr/>
                    <a:lstStyle/>
                    <a:p>
                      <a:pPr algn="ctr"/>
                      <a:r>
                        <a:rPr lang="en-US" dirty="0"/>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However, if qualify for a 2021 </a:t>
                      </a:r>
                      <a:r>
                        <a:rPr lang="en-US" baseline="0" dirty="0" err="1">
                          <a:solidFill>
                            <a:schemeClr val="tx1"/>
                          </a:solidFill>
                        </a:rPr>
                        <a:t>qtr</a:t>
                      </a:r>
                      <a:r>
                        <a:rPr lang="en-US" baseline="0" dirty="0">
                          <a:solidFill>
                            <a:schemeClr val="tx1"/>
                          </a:solidFill>
                        </a:rPr>
                        <a:t> under SH, don’t automatically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get next </a:t>
                      </a:r>
                      <a:r>
                        <a:rPr lang="en-US" baseline="0" dirty="0" err="1">
                          <a:solidFill>
                            <a:schemeClr val="tx1"/>
                          </a:solidFill>
                        </a:rPr>
                        <a:t>qtr</a:t>
                      </a:r>
                      <a:endParaRPr lang="en-US" dirty="0">
                        <a:solidFill>
                          <a:schemeClr val="tx1"/>
                        </a:solidFill>
                      </a:endParaRPr>
                    </a:p>
                  </a:txBody>
                  <a:tcPr/>
                </a:tc>
                <a:tc>
                  <a:txBody>
                    <a:bodyPr/>
                    <a:lstStyle/>
                    <a:p>
                      <a:pPr algn="ctr"/>
                      <a:r>
                        <a:rPr lang="en-US" dirty="0"/>
                        <a:t>In above example, </a:t>
                      </a:r>
                      <a:r>
                        <a:rPr lang="en-US" sz="1800" baseline="0" dirty="0">
                          <a:solidFill>
                            <a:schemeClr val="tx1"/>
                          </a:solidFill>
                        </a:rPr>
                        <a:t>SH does not automatically qualify DEF Co. </a:t>
                      </a:r>
                    </a:p>
                    <a:p>
                      <a:pPr algn="ctr"/>
                      <a:r>
                        <a:rPr lang="en-US" sz="1800" baseline="0" dirty="0">
                          <a:solidFill>
                            <a:schemeClr val="tx1"/>
                          </a:solidFill>
                        </a:rPr>
                        <a:t>for 3Q 2021</a:t>
                      </a:r>
                      <a:endParaRPr lang="en-US" dirty="0"/>
                    </a:p>
                  </a:txBody>
                  <a:tcPr/>
                </a:tc>
                <a:extLst>
                  <a:ext uri="{0D108BD9-81ED-4DB2-BD59-A6C34878D82A}">
                    <a16:rowId xmlns:a16="http://schemas.microsoft.com/office/drawing/2014/main" val="10002"/>
                  </a:ext>
                </a:extLst>
              </a:tr>
            </a:tbl>
          </a:graphicData>
        </a:graphic>
      </p:graphicFrame>
      <p:sp>
        <p:nvSpPr>
          <p:cNvPr id="6" name="Slide Number Placeholder 5">
            <a:extLst>
              <a:ext uri="{FF2B5EF4-FFF2-40B4-BE49-F238E27FC236}">
                <a16:creationId xmlns:a16="http://schemas.microsoft.com/office/drawing/2014/main" id="{8F6CBEF6-8342-7647-997D-2D184C32DC84}"/>
              </a:ext>
            </a:extLst>
          </p:cNvPr>
          <p:cNvSpPr>
            <a:spLocks noGrp="1"/>
          </p:cNvSpPr>
          <p:nvPr>
            <p:ph type="sldNum" sz="quarter" idx="12"/>
          </p:nvPr>
        </p:nvSpPr>
        <p:spPr/>
        <p:txBody>
          <a:bodyPr/>
          <a:lstStyle/>
          <a:p>
            <a:fld id="{54AAE21D-1E9D-1047-BD42-883DA1A9BFEE}" type="slidenum">
              <a:rPr lang="en-US" smtClean="0"/>
              <a:t>253</a:t>
            </a:fld>
            <a:endParaRPr lang="en-US"/>
          </a:p>
        </p:txBody>
      </p:sp>
      <p:pic>
        <p:nvPicPr>
          <p:cNvPr id="3" name="Picture 2">
            <a:extLst>
              <a:ext uri="{FF2B5EF4-FFF2-40B4-BE49-F238E27FC236}">
                <a16:creationId xmlns:a16="http://schemas.microsoft.com/office/drawing/2014/main" id="{DF79BE18-C96D-6059-F6D8-3CBAE00D6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85983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Three Grounds for Eligibility </a:t>
            </a:r>
            <a:br>
              <a:rPr lang="en-US" sz="3200" dirty="0"/>
            </a:br>
            <a:r>
              <a:rPr lang="en-US" sz="3200" dirty="0"/>
              <a:t>for </a:t>
            </a:r>
            <a:r>
              <a:rPr lang="en-US" sz="3200" dirty="0" err="1"/>
              <a:t>Covid</a:t>
            </a:r>
            <a:r>
              <a:rPr lang="en-US" sz="3200" dirty="0"/>
              <a:t> ERC</a:t>
            </a:r>
          </a:p>
        </p:txBody>
      </p:sp>
      <p:pic>
        <p:nvPicPr>
          <p:cNvPr id="3" name="Content Placeholder 2" descr="Berries3Bunches.jpg"/>
          <p:cNvPicPr>
            <a:picLocks noGrp="1" noChangeAspect="1"/>
          </p:cNvPicPr>
          <p:nvPr>
            <p:ph idx="1"/>
          </p:nvPr>
        </p:nvPicPr>
        <p:blipFill>
          <a:blip r:embed="rId2">
            <a:extLst>
              <a:ext uri="{28A0092B-C50C-407E-A947-70E740481C1C}">
                <a14:useLocalDpi xmlns:a14="http://schemas.microsoft.com/office/drawing/2010/main" val="0"/>
              </a:ext>
            </a:extLst>
          </a:blip>
          <a:srcRect t="8688" b="8688"/>
          <a:stretch>
            <a:fillRect/>
          </a:stretch>
        </p:blipFill>
        <p:spPr/>
      </p:pic>
      <p:sp>
        <p:nvSpPr>
          <p:cNvPr id="6" name="Slide Number Placeholder 5">
            <a:extLst>
              <a:ext uri="{FF2B5EF4-FFF2-40B4-BE49-F238E27FC236}">
                <a16:creationId xmlns:a16="http://schemas.microsoft.com/office/drawing/2014/main" id="{3D8A21CC-4568-F447-95A7-56F3903D0720}"/>
              </a:ext>
            </a:extLst>
          </p:cNvPr>
          <p:cNvSpPr>
            <a:spLocks noGrp="1"/>
          </p:cNvSpPr>
          <p:nvPr>
            <p:ph type="sldNum" sz="quarter" idx="12"/>
          </p:nvPr>
        </p:nvSpPr>
        <p:spPr/>
        <p:txBody>
          <a:bodyPr/>
          <a:lstStyle/>
          <a:p>
            <a:fld id="{54AAE21D-1E9D-1047-BD42-883DA1A9BFEE}" type="slidenum">
              <a:rPr lang="en-US" smtClean="0"/>
              <a:t>254</a:t>
            </a:fld>
            <a:endParaRPr lang="en-US"/>
          </a:p>
        </p:txBody>
      </p:sp>
      <p:pic>
        <p:nvPicPr>
          <p:cNvPr id="4" name="Picture 3">
            <a:extLst>
              <a:ext uri="{FF2B5EF4-FFF2-40B4-BE49-F238E27FC236}">
                <a16:creationId xmlns:a16="http://schemas.microsoft.com/office/drawing/2014/main" id="{3696752D-846E-415A-1C8E-4B48A7612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10367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Eligibility </a:t>
            </a:r>
            <a:br>
              <a:rPr lang="en-US" sz="3200" dirty="0"/>
            </a:br>
            <a:r>
              <a:rPr lang="en-US" sz="3200" dirty="0"/>
              <a:t>for </a:t>
            </a:r>
            <a:r>
              <a:rPr lang="en-US" sz="3200" dirty="0" err="1"/>
              <a:t>Covid</a:t>
            </a:r>
            <a:r>
              <a:rPr lang="en-US" sz="3200" dirty="0"/>
              <a:t> ERC</a:t>
            </a:r>
          </a:p>
        </p:txBody>
      </p:sp>
      <p:sp>
        <p:nvSpPr>
          <p:cNvPr id="8" name="Content Placeholder 7"/>
          <p:cNvSpPr>
            <a:spLocks noGrp="1"/>
          </p:cNvSpPr>
          <p:nvPr>
            <p:ph idx="1"/>
          </p:nvPr>
        </p:nvSpPr>
        <p:spPr/>
        <p:txBody>
          <a:bodyPr>
            <a:normAutofit/>
          </a:bodyPr>
          <a:lstStyle/>
          <a:p>
            <a:r>
              <a:rPr lang="en-US" sz="2400" dirty="0"/>
              <a:t>Three grounds for eligibility for </a:t>
            </a:r>
            <a:r>
              <a:rPr lang="en-US" sz="2400" dirty="0" err="1"/>
              <a:t>Covid</a:t>
            </a:r>
            <a:r>
              <a:rPr lang="en-US" sz="2400" dirty="0"/>
              <a:t> ERC</a:t>
            </a:r>
          </a:p>
          <a:p>
            <a:pPr marL="457200" indent="-457200">
              <a:buAutoNum type="arabicPeriod"/>
            </a:pPr>
            <a:r>
              <a:rPr lang="en-US" sz="2400" dirty="0"/>
              <a:t>Drop in gross receipts (GR) </a:t>
            </a:r>
            <a:r>
              <a:rPr lang="en-US" sz="2000" dirty="0"/>
              <a:t>(any quarter 1Q 2020 – 3Q 2021)</a:t>
            </a:r>
            <a:r>
              <a:rPr lang="en-US" sz="2400" dirty="0"/>
              <a:t> </a:t>
            </a:r>
          </a:p>
          <a:p>
            <a:pPr marL="457200" indent="-457200">
              <a:buAutoNum type="arabicPeriod"/>
            </a:pPr>
            <a:r>
              <a:rPr lang="en-US" sz="2400" dirty="0"/>
              <a:t>Full or partial suspension by order of government </a:t>
            </a:r>
            <a:r>
              <a:rPr lang="en-US" sz="2000" dirty="0"/>
              <a:t>(any quarter 1Q 2020 – 3Q 2021)  </a:t>
            </a:r>
            <a:r>
              <a:rPr lang="en-US" sz="2400" dirty="0"/>
              <a:t> </a:t>
            </a:r>
          </a:p>
          <a:p>
            <a:pPr marL="457200" indent="-457200">
              <a:buAutoNum type="arabicPeriod"/>
            </a:pPr>
            <a:r>
              <a:rPr lang="en-US" sz="2400" dirty="0">
                <a:solidFill>
                  <a:srgbClr val="FF0000"/>
                </a:solidFill>
              </a:rPr>
              <a:t>Recovery startup business </a:t>
            </a:r>
            <a:r>
              <a:rPr lang="en-US" sz="2000" dirty="0"/>
              <a:t>(only 3Q and/or 4Q 2021)  </a:t>
            </a:r>
            <a:r>
              <a:rPr lang="en-US" sz="2400" dirty="0"/>
              <a:t>  </a:t>
            </a:r>
          </a:p>
        </p:txBody>
      </p:sp>
      <p:sp>
        <p:nvSpPr>
          <p:cNvPr id="6" name="Slide Number Placeholder 5">
            <a:extLst>
              <a:ext uri="{FF2B5EF4-FFF2-40B4-BE49-F238E27FC236}">
                <a16:creationId xmlns:a16="http://schemas.microsoft.com/office/drawing/2014/main" id="{F6B77E18-FE08-8D41-8811-4B0B8E2BD8CE}"/>
              </a:ext>
            </a:extLst>
          </p:cNvPr>
          <p:cNvSpPr>
            <a:spLocks noGrp="1"/>
          </p:cNvSpPr>
          <p:nvPr>
            <p:ph type="sldNum" sz="quarter" idx="12"/>
          </p:nvPr>
        </p:nvSpPr>
        <p:spPr/>
        <p:txBody>
          <a:bodyPr/>
          <a:lstStyle/>
          <a:p>
            <a:fld id="{54AAE21D-1E9D-1047-BD42-883DA1A9BFEE}" type="slidenum">
              <a:rPr lang="en-US" smtClean="0"/>
              <a:t>255</a:t>
            </a:fld>
            <a:endParaRPr lang="en-US"/>
          </a:p>
        </p:txBody>
      </p:sp>
      <p:pic>
        <p:nvPicPr>
          <p:cNvPr id="3" name="Picture 2">
            <a:extLst>
              <a:ext uri="{FF2B5EF4-FFF2-40B4-BE49-F238E27FC236}">
                <a16:creationId xmlns:a16="http://schemas.microsoft.com/office/drawing/2014/main" id="{794D6374-5EAC-4C96-FECD-337DB74DF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47235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Rescue Act ERC Expansion</a:t>
            </a:r>
            <a:br>
              <a:rPr lang="en-US" sz="3200" dirty="0"/>
            </a:br>
            <a:r>
              <a:rPr lang="en-US" sz="3200" dirty="0"/>
              <a:t>Recovery Startup Business</a:t>
            </a:r>
          </a:p>
        </p:txBody>
      </p:sp>
      <p:sp>
        <p:nvSpPr>
          <p:cNvPr id="3" name="Content Placeholder 2"/>
          <p:cNvSpPr>
            <a:spLocks noGrp="1"/>
          </p:cNvSpPr>
          <p:nvPr>
            <p:ph idx="1"/>
          </p:nvPr>
        </p:nvSpPr>
        <p:spPr/>
        <p:txBody>
          <a:bodyPr>
            <a:normAutofit/>
          </a:bodyPr>
          <a:lstStyle/>
          <a:p>
            <a:pPr>
              <a:buFontTx/>
              <a:buChar char="•"/>
            </a:pPr>
            <a:r>
              <a:rPr lang="en-US" sz="2400" dirty="0"/>
              <a:t>Recovery startup businesses (RSB) (began operating after 02/15/20 and average annual gross receipts (GR) for last 3 years not &gt; $1M) is qualified employer </a:t>
            </a:r>
            <a:r>
              <a:rPr lang="en-US" sz="2000" dirty="0"/>
              <a:t> (Notice 2021-49, §III.D.)</a:t>
            </a:r>
          </a:p>
          <a:p>
            <a:pPr marL="457200" indent="-457200">
              <a:buAutoNum type="arabicPeriod"/>
            </a:pPr>
            <a:r>
              <a:rPr lang="en-US" sz="2000" dirty="0"/>
              <a:t>Gets ERC up to $50,000/quarter, </a:t>
            </a:r>
            <a:r>
              <a:rPr lang="en-US" sz="2000" dirty="0">
                <a:solidFill>
                  <a:srgbClr val="0000FF"/>
                </a:solidFill>
              </a:rPr>
              <a:t>even though no drop in GR or </a:t>
            </a:r>
            <a:r>
              <a:rPr lang="en-US" sz="2000" dirty="0" err="1">
                <a:solidFill>
                  <a:srgbClr val="0000FF"/>
                </a:solidFill>
              </a:rPr>
              <a:t>govt</a:t>
            </a:r>
            <a:r>
              <a:rPr lang="en-US" sz="2000" dirty="0">
                <a:solidFill>
                  <a:srgbClr val="0000FF"/>
                </a:solidFill>
              </a:rPr>
              <a:t> suspension </a:t>
            </a:r>
            <a:r>
              <a:rPr lang="en-US" sz="2000" dirty="0">
                <a:solidFill>
                  <a:srgbClr val="008000"/>
                </a:solidFill>
              </a:rPr>
              <a:t>(only applies to 3Q, but not 4Q 2021)</a:t>
            </a:r>
          </a:p>
          <a:p>
            <a:pPr marL="457200" indent="-457200">
              <a:buAutoNum type="arabicPeriod"/>
            </a:pPr>
            <a:r>
              <a:rPr lang="en-US" sz="2000" dirty="0"/>
              <a:t>Since won’t h/ 3 </a:t>
            </a:r>
            <a:r>
              <a:rPr lang="en-US" sz="2000" dirty="0" err="1"/>
              <a:t>yrs</a:t>
            </a:r>
            <a:r>
              <a:rPr lang="en-US" sz="2000" dirty="0"/>
              <a:t> history, use time period in existence</a:t>
            </a:r>
          </a:p>
          <a:p>
            <a:pPr marL="0" indent="0">
              <a:buNone/>
            </a:pPr>
            <a:endParaRPr lang="en-US" sz="800" dirty="0"/>
          </a:p>
          <a:p>
            <a:pPr marL="457200" indent="-457200">
              <a:buAutoNum type="arabicPeriod"/>
            </a:pPr>
            <a:r>
              <a:rPr lang="en-US" sz="2000" dirty="0"/>
              <a:t>Exact language from statute </a:t>
            </a:r>
            <a:r>
              <a:rPr lang="en-US" sz="2000" dirty="0">
                <a:solidFill>
                  <a:srgbClr val="008000"/>
                </a:solidFill>
              </a:rPr>
              <a:t>(New IRC §3134(c)(5) </a:t>
            </a:r>
            <a:r>
              <a:rPr lang="en-US" sz="2000" dirty="0"/>
              <a:t>(applicable only to 3Q and 4Q 2021)) (RSB is the only ERC available for 4Q 2021): </a:t>
            </a:r>
          </a:p>
          <a:p>
            <a:pPr marL="0" indent="0">
              <a:buNone/>
            </a:pPr>
            <a:endParaRPr lang="en-US" sz="800" dirty="0"/>
          </a:p>
          <a:p>
            <a:pPr marL="0" indent="0">
              <a:buNone/>
            </a:pPr>
            <a:r>
              <a:rPr lang="en-US" sz="2000" dirty="0">
                <a:solidFill>
                  <a:srgbClr val="008000"/>
                </a:solidFill>
              </a:rPr>
              <a:t> (5) RECOVERY STARTUP BUSINESS.—The term ‘recovery startup business’ means any employer—</a:t>
            </a:r>
          </a:p>
          <a:p>
            <a:pPr marL="0" indent="0">
              <a:buNone/>
            </a:pPr>
            <a:r>
              <a:rPr lang="en-US" sz="2000" dirty="0">
                <a:solidFill>
                  <a:srgbClr val="008000"/>
                </a:solidFill>
              </a:rPr>
              <a:t>“(A) which began carrying on any trade or business after February 15, 2020 </a:t>
            </a:r>
            <a:r>
              <a:rPr lang="en-US" sz="2000" dirty="0"/>
              <a:t>…</a:t>
            </a:r>
          </a:p>
          <a:p>
            <a:pPr marL="457200" indent="-457200">
              <a:buAutoNum type="alphaLcPeriod"/>
            </a:pPr>
            <a:endParaRPr lang="en-US" sz="2000" dirty="0"/>
          </a:p>
        </p:txBody>
      </p:sp>
      <p:sp>
        <p:nvSpPr>
          <p:cNvPr id="6" name="Slide Number Placeholder 5">
            <a:extLst>
              <a:ext uri="{FF2B5EF4-FFF2-40B4-BE49-F238E27FC236}">
                <a16:creationId xmlns:a16="http://schemas.microsoft.com/office/drawing/2014/main" id="{21691B48-10F3-6D47-9EA2-D8EC913BAB65}"/>
              </a:ext>
            </a:extLst>
          </p:cNvPr>
          <p:cNvSpPr>
            <a:spLocks noGrp="1"/>
          </p:cNvSpPr>
          <p:nvPr>
            <p:ph type="sldNum" sz="quarter" idx="12"/>
          </p:nvPr>
        </p:nvSpPr>
        <p:spPr/>
        <p:txBody>
          <a:bodyPr/>
          <a:lstStyle/>
          <a:p>
            <a:fld id="{54AAE21D-1E9D-1047-BD42-883DA1A9BFEE}" type="slidenum">
              <a:rPr lang="en-US" smtClean="0"/>
              <a:t>256</a:t>
            </a:fld>
            <a:endParaRPr lang="en-US"/>
          </a:p>
        </p:txBody>
      </p:sp>
      <p:pic>
        <p:nvPicPr>
          <p:cNvPr id="4" name="Picture 3">
            <a:extLst>
              <a:ext uri="{FF2B5EF4-FFF2-40B4-BE49-F238E27FC236}">
                <a16:creationId xmlns:a16="http://schemas.microsoft.com/office/drawing/2014/main" id="{A5B58F3B-0AA5-370A-BB61-2A775CC5C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99784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Rescue Act ERC Expansion</a:t>
            </a:r>
            <a:br>
              <a:rPr lang="en-US" sz="3200" dirty="0"/>
            </a:br>
            <a:r>
              <a:rPr lang="en-US" sz="3200" dirty="0"/>
              <a:t>Recovery Startup Business</a:t>
            </a:r>
          </a:p>
        </p:txBody>
      </p:sp>
      <p:sp>
        <p:nvSpPr>
          <p:cNvPr id="8" name="Content Placeholder 7"/>
          <p:cNvSpPr>
            <a:spLocks noGrp="1"/>
          </p:cNvSpPr>
          <p:nvPr>
            <p:ph idx="1"/>
          </p:nvPr>
        </p:nvSpPr>
        <p:spPr/>
        <p:txBody>
          <a:bodyPr>
            <a:normAutofit/>
          </a:bodyPr>
          <a:lstStyle/>
          <a:p>
            <a:r>
              <a:rPr lang="en-US" sz="2400" dirty="0"/>
              <a:t>Recovery startup business is an employer that began carrying on a trade or business after 02/15/20  </a:t>
            </a:r>
            <a:r>
              <a:rPr lang="en-US" sz="2000" dirty="0"/>
              <a:t>(Notice 2021-49, §III D.)</a:t>
            </a:r>
            <a:endParaRPr lang="en-US" sz="2400" dirty="0"/>
          </a:p>
          <a:p>
            <a:pPr marL="457200" indent="-457200">
              <a:buAutoNum type="arabicPeriod"/>
            </a:pPr>
            <a:r>
              <a:rPr lang="en-US" sz="2000" dirty="0"/>
              <a:t>For ERC, “trade or business” has the same meaning as in §162 other than the trade or business of performing services as an employee  (Notice 2021-20, §III.A.) </a:t>
            </a:r>
          </a:p>
          <a:p>
            <a:pPr marL="457200" indent="-457200">
              <a:buAutoNum type="arabicPeriod"/>
            </a:pPr>
            <a:r>
              <a:rPr lang="en-US" sz="2000" dirty="0"/>
              <a:t>Under §162, a taxpayer has not begun carrying on a trade or business “until such time as the business has begun to function as a going concern and performed those activities for which it was organized.”  (</a:t>
            </a:r>
            <a:r>
              <a:rPr lang="en-US" sz="2000" i="1" dirty="0"/>
              <a:t>Richmond Television Corp. v. U.S.</a:t>
            </a:r>
            <a:r>
              <a:rPr lang="en-US" sz="2000" dirty="0"/>
              <a:t>, 345 F.2d 901, 907 (4th Cir. 1965), Rev. Rul. 81- 150, 1981-1 C.B. 119)  </a:t>
            </a:r>
          </a:p>
        </p:txBody>
      </p:sp>
      <p:sp>
        <p:nvSpPr>
          <p:cNvPr id="3" name="Slide Number Placeholder 2">
            <a:extLst>
              <a:ext uri="{FF2B5EF4-FFF2-40B4-BE49-F238E27FC236}">
                <a16:creationId xmlns:a16="http://schemas.microsoft.com/office/drawing/2014/main" id="{FBF6DCF2-BAB8-5E49-B1C8-84E66A6A3AA6}"/>
              </a:ext>
            </a:extLst>
          </p:cNvPr>
          <p:cNvSpPr>
            <a:spLocks noGrp="1"/>
          </p:cNvSpPr>
          <p:nvPr>
            <p:ph type="sldNum" sz="quarter" idx="12"/>
          </p:nvPr>
        </p:nvSpPr>
        <p:spPr/>
        <p:txBody>
          <a:bodyPr/>
          <a:lstStyle/>
          <a:p>
            <a:fld id="{54AAE21D-1E9D-1047-BD42-883DA1A9BFEE}" type="slidenum">
              <a:rPr lang="en-US" smtClean="0"/>
              <a:t>257</a:t>
            </a:fld>
            <a:endParaRPr lang="en-US"/>
          </a:p>
        </p:txBody>
      </p:sp>
      <p:pic>
        <p:nvPicPr>
          <p:cNvPr id="4" name="Picture 3">
            <a:extLst>
              <a:ext uri="{FF2B5EF4-FFF2-40B4-BE49-F238E27FC236}">
                <a16:creationId xmlns:a16="http://schemas.microsoft.com/office/drawing/2014/main" id="{1ED77458-4F36-03F6-F965-0777C3226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429276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Recovery Startup Business</a:t>
            </a:r>
            <a:br>
              <a:rPr lang="en-US" sz="3200" dirty="0"/>
            </a:br>
            <a:r>
              <a:rPr lang="en-US" sz="3200" dirty="0"/>
              <a:t>Examples</a:t>
            </a:r>
          </a:p>
        </p:txBody>
      </p:sp>
      <p:sp>
        <p:nvSpPr>
          <p:cNvPr id="8" name="Content Placeholder 7"/>
          <p:cNvSpPr>
            <a:spLocks noGrp="1"/>
          </p:cNvSpPr>
          <p:nvPr>
            <p:ph idx="1"/>
          </p:nvPr>
        </p:nvSpPr>
        <p:spPr/>
        <p:txBody>
          <a:bodyPr>
            <a:normAutofit/>
          </a:bodyPr>
          <a:lstStyle/>
          <a:p>
            <a:pPr marL="457200" indent="-457200">
              <a:buAutoNum type="arabicPeriod"/>
            </a:pPr>
            <a:r>
              <a:rPr lang="en-US" sz="2400" dirty="0"/>
              <a:t>Owner of business rental residential apartment building in Denver buys new business apartment building in Boulder after 02/15/20</a:t>
            </a:r>
          </a:p>
          <a:p>
            <a:pPr marL="457200" indent="-457200">
              <a:buAutoNum type="arabicPeriod"/>
            </a:pPr>
            <a:r>
              <a:rPr lang="en-US" sz="2400" dirty="0"/>
              <a:t>Bookstore in Seattle installs new café in center of bookstore after 02/15/20 during </a:t>
            </a:r>
            <a:r>
              <a:rPr lang="en-US" sz="2400" dirty="0" err="1"/>
              <a:t>Covid</a:t>
            </a:r>
            <a:r>
              <a:rPr lang="en-US" sz="2400" dirty="0"/>
              <a:t> shutdown </a:t>
            </a:r>
          </a:p>
        </p:txBody>
      </p:sp>
      <p:sp>
        <p:nvSpPr>
          <p:cNvPr id="3" name="Slide Number Placeholder 2">
            <a:extLst>
              <a:ext uri="{FF2B5EF4-FFF2-40B4-BE49-F238E27FC236}">
                <a16:creationId xmlns:a16="http://schemas.microsoft.com/office/drawing/2014/main" id="{55E2683A-A768-424D-A2C0-664A82109969}"/>
              </a:ext>
            </a:extLst>
          </p:cNvPr>
          <p:cNvSpPr>
            <a:spLocks noGrp="1"/>
          </p:cNvSpPr>
          <p:nvPr>
            <p:ph type="sldNum" sz="quarter" idx="12"/>
          </p:nvPr>
        </p:nvSpPr>
        <p:spPr/>
        <p:txBody>
          <a:bodyPr/>
          <a:lstStyle/>
          <a:p>
            <a:fld id="{54AAE21D-1E9D-1047-BD42-883DA1A9BFEE}" type="slidenum">
              <a:rPr lang="en-US" smtClean="0"/>
              <a:t>258</a:t>
            </a:fld>
            <a:endParaRPr lang="en-US"/>
          </a:p>
        </p:txBody>
      </p:sp>
      <p:pic>
        <p:nvPicPr>
          <p:cNvPr id="4" name="Picture 3">
            <a:extLst>
              <a:ext uri="{FF2B5EF4-FFF2-40B4-BE49-F238E27FC236}">
                <a16:creationId xmlns:a16="http://schemas.microsoft.com/office/drawing/2014/main" id="{12B9B904-23B2-3BFC-26B1-F0F3158B2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230935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Recovery Startup Business</a:t>
            </a:r>
            <a:br>
              <a:rPr lang="en-US" sz="3200" dirty="0"/>
            </a:br>
            <a:r>
              <a:rPr lang="en-US" sz="3200" dirty="0"/>
              <a:t>Examples</a:t>
            </a:r>
          </a:p>
        </p:txBody>
      </p:sp>
      <p:sp>
        <p:nvSpPr>
          <p:cNvPr id="8" name="Content Placeholder 7"/>
          <p:cNvSpPr>
            <a:spLocks noGrp="1"/>
          </p:cNvSpPr>
          <p:nvPr>
            <p:ph idx="1"/>
          </p:nvPr>
        </p:nvSpPr>
        <p:spPr/>
        <p:txBody>
          <a:bodyPr>
            <a:normAutofit/>
          </a:bodyPr>
          <a:lstStyle/>
          <a:p>
            <a:pPr marL="457200" indent="-457200">
              <a:buAutoNum type="arabicPeriod" startAt="3"/>
            </a:pPr>
            <a:r>
              <a:rPr lang="en-US" sz="2400" dirty="0"/>
              <a:t>Individual buys 100% of stock of S Corp restaurant business in Miami after 02/15/20 and business continues to operate</a:t>
            </a:r>
          </a:p>
          <a:p>
            <a:pPr marL="457200" indent="-457200">
              <a:buAutoNum type="arabicPeriod" startAt="3"/>
            </a:pPr>
            <a:r>
              <a:rPr lang="en-US" sz="2400" dirty="0"/>
              <a:t>Individual buys 100% of assets of restaurant business in Wilmington after 02/15/20 and operates business  </a:t>
            </a:r>
          </a:p>
        </p:txBody>
      </p:sp>
      <p:sp>
        <p:nvSpPr>
          <p:cNvPr id="3" name="Slide Number Placeholder 2">
            <a:extLst>
              <a:ext uri="{FF2B5EF4-FFF2-40B4-BE49-F238E27FC236}">
                <a16:creationId xmlns:a16="http://schemas.microsoft.com/office/drawing/2014/main" id="{81D6732B-4E65-1E46-9818-35310EBE2974}"/>
              </a:ext>
            </a:extLst>
          </p:cNvPr>
          <p:cNvSpPr>
            <a:spLocks noGrp="1"/>
          </p:cNvSpPr>
          <p:nvPr>
            <p:ph type="sldNum" sz="quarter" idx="12"/>
          </p:nvPr>
        </p:nvSpPr>
        <p:spPr/>
        <p:txBody>
          <a:bodyPr/>
          <a:lstStyle/>
          <a:p>
            <a:fld id="{54AAE21D-1E9D-1047-BD42-883DA1A9BFEE}" type="slidenum">
              <a:rPr lang="en-US" smtClean="0"/>
              <a:t>259</a:t>
            </a:fld>
            <a:endParaRPr lang="en-US"/>
          </a:p>
        </p:txBody>
      </p:sp>
      <p:pic>
        <p:nvPicPr>
          <p:cNvPr id="4" name="Picture 3">
            <a:extLst>
              <a:ext uri="{FF2B5EF4-FFF2-40B4-BE49-F238E27FC236}">
                <a16:creationId xmlns:a16="http://schemas.microsoft.com/office/drawing/2014/main" id="{20BCAEDC-0EA0-22B1-552D-D4C132AF4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749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Outside ERC Solicitors</a:t>
            </a:r>
            <a:br>
              <a:rPr lang="en-US" sz="3200" dirty="0"/>
            </a:br>
            <a:r>
              <a:rPr lang="en-US" sz="3200" dirty="0"/>
              <a:t>IRS Fires Warning Shots</a:t>
            </a:r>
          </a:p>
        </p:txBody>
      </p:sp>
      <p:pic>
        <p:nvPicPr>
          <p:cNvPr id="7" name="Content Placeholder 6" descr="CannonShot.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3" name="Slide Number Placeholder 2">
            <a:extLst>
              <a:ext uri="{FF2B5EF4-FFF2-40B4-BE49-F238E27FC236}">
                <a16:creationId xmlns:a16="http://schemas.microsoft.com/office/drawing/2014/main" id="{8C45D7B2-4DC4-F24B-9D18-B89B33A8FF3D}"/>
              </a:ext>
            </a:extLst>
          </p:cNvPr>
          <p:cNvSpPr>
            <a:spLocks noGrp="1"/>
          </p:cNvSpPr>
          <p:nvPr>
            <p:ph type="sldNum" sz="quarter" idx="12"/>
          </p:nvPr>
        </p:nvSpPr>
        <p:spPr/>
        <p:txBody>
          <a:bodyPr/>
          <a:lstStyle/>
          <a:p>
            <a:fld id="{54AAE21D-1E9D-1047-BD42-883DA1A9BFEE}" type="slidenum">
              <a:rPr lang="en-US" smtClean="0"/>
              <a:t>26</a:t>
            </a:fld>
            <a:endParaRPr lang="en-US"/>
          </a:p>
        </p:txBody>
      </p:sp>
      <p:pic>
        <p:nvPicPr>
          <p:cNvPr id="4" name="Picture 3">
            <a:extLst>
              <a:ext uri="{FF2B5EF4-FFF2-40B4-BE49-F238E27FC236}">
                <a16:creationId xmlns:a16="http://schemas.microsoft.com/office/drawing/2014/main" id="{93E42D6A-7ADE-7278-D3C9-EB736D30A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332015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Recovery Startup Business</a:t>
            </a:r>
            <a:br>
              <a:rPr lang="en-US" sz="3200" dirty="0"/>
            </a:br>
            <a:r>
              <a:rPr lang="en-US" sz="3200" dirty="0"/>
              <a:t>Examples</a:t>
            </a:r>
          </a:p>
        </p:txBody>
      </p:sp>
      <p:sp>
        <p:nvSpPr>
          <p:cNvPr id="8" name="Content Placeholder 7"/>
          <p:cNvSpPr>
            <a:spLocks noGrp="1"/>
          </p:cNvSpPr>
          <p:nvPr>
            <p:ph idx="1"/>
          </p:nvPr>
        </p:nvSpPr>
        <p:spPr/>
        <p:txBody>
          <a:bodyPr>
            <a:normAutofit/>
          </a:bodyPr>
          <a:lstStyle/>
          <a:p>
            <a:pPr marL="457200" indent="-457200">
              <a:buAutoNum type="arabicPeriod" startAt="5"/>
            </a:pPr>
            <a:r>
              <a:rPr lang="en-US" sz="2400" dirty="0"/>
              <a:t>LLC established in New York City in November 2019. Business not funded, operations not geared up and first hamburger not sold until </a:t>
            </a:r>
            <a:r>
              <a:rPr lang="en-US" sz="2400"/>
              <a:t>March 2020.  </a:t>
            </a:r>
            <a:endParaRPr lang="en-US" sz="2400" dirty="0"/>
          </a:p>
        </p:txBody>
      </p:sp>
      <p:sp>
        <p:nvSpPr>
          <p:cNvPr id="3" name="Slide Number Placeholder 2">
            <a:extLst>
              <a:ext uri="{FF2B5EF4-FFF2-40B4-BE49-F238E27FC236}">
                <a16:creationId xmlns:a16="http://schemas.microsoft.com/office/drawing/2014/main" id="{A9121A2C-B960-564C-8C49-F6DC5863F057}"/>
              </a:ext>
            </a:extLst>
          </p:cNvPr>
          <p:cNvSpPr>
            <a:spLocks noGrp="1"/>
          </p:cNvSpPr>
          <p:nvPr>
            <p:ph type="sldNum" sz="quarter" idx="12"/>
          </p:nvPr>
        </p:nvSpPr>
        <p:spPr/>
        <p:txBody>
          <a:bodyPr/>
          <a:lstStyle/>
          <a:p>
            <a:fld id="{54AAE21D-1E9D-1047-BD42-883DA1A9BFEE}" type="slidenum">
              <a:rPr lang="en-US" smtClean="0"/>
              <a:t>260</a:t>
            </a:fld>
            <a:endParaRPr lang="en-US"/>
          </a:p>
        </p:txBody>
      </p:sp>
      <p:pic>
        <p:nvPicPr>
          <p:cNvPr id="4" name="Picture 3">
            <a:extLst>
              <a:ext uri="{FF2B5EF4-FFF2-40B4-BE49-F238E27FC236}">
                <a16:creationId xmlns:a16="http://schemas.microsoft.com/office/drawing/2014/main" id="{6FE75ED5-471D-6CFD-B550-464C6CBFE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46094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Rescue Act ERC Expansion</a:t>
            </a:r>
            <a:br>
              <a:rPr lang="en-US" sz="3200" dirty="0"/>
            </a:br>
            <a:r>
              <a:rPr lang="en-US" sz="3200" dirty="0"/>
              <a:t>Recovery Startup Business</a:t>
            </a:r>
          </a:p>
        </p:txBody>
      </p:sp>
      <p:sp>
        <p:nvSpPr>
          <p:cNvPr id="8" name="Content Placeholder 7"/>
          <p:cNvSpPr>
            <a:spLocks noGrp="1"/>
          </p:cNvSpPr>
          <p:nvPr>
            <p:ph idx="1"/>
          </p:nvPr>
        </p:nvSpPr>
        <p:spPr/>
        <p:txBody>
          <a:bodyPr>
            <a:normAutofit fontScale="92500"/>
          </a:bodyPr>
          <a:lstStyle/>
          <a:p>
            <a:pPr marL="457200" indent="-457200">
              <a:buFont typeface="Arial"/>
              <a:buAutoNum type="arabicPeriod"/>
            </a:pPr>
            <a:r>
              <a:rPr lang="en-US" sz="2400" dirty="0"/>
              <a:t>Exempt Orgs.  ERC, a §501(c) org exempt from tax under §501(a) is deemed engaged in a “trade or business” w/ respect to all operations of org  (</a:t>
            </a:r>
            <a:r>
              <a:rPr lang="en-US" sz="2000" dirty="0"/>
              <a:t>Notice 2021-20 §III. A.) (Notice 2021-49, §III D.) </a:t>
            </a:r>
          </a:p>
          <a:p>
            <a:pPr>
              <a:buFontTx/>
              <a:buChar char="-"/>
            </a:pPr>
            <a:r>
              <a:rPr lang="en-US" sz="2000" dirty="0"/>
              <a:t>Thus, tax exempts can be a recovery startup business based on all of its operations and average annual gross receipts under §6033 per Notice 2021-20 §III. E.</a:t>
            </a:r>
          </a:p>
          <a:p>
            <a:pPr marL="457200" indent="-457200">
              <a:buAutoNum type="arabicPeriod" startAt="2"/>
            </a:pPr>
            <a:r>
              <a:rPr lang="en-US" sz="2400" dirty="0"/>
              <a:t>A recovery startup business that is a small employer may treat all wages paid to an employee during the quarter as qualified wages</a:t>
            </a:r>
          </a:p>
          <a:p>
            <a:pPr marL="457200" indent="-457200">
              <a:buFont typeface="Arial"/>
              <a:buAutoNum type="arabicPeriod" startAt="2"/>
            </a:pPr>
            <a:r>
              <a:rPr lang="en-US" sz="2400" dirty="0"/>
              <a:t>The determination of whether an employer is a recovery startup business is made separately for each calendar quarter </a:t>
            </a:r>
          </a:p>
          <a:p>
            <a:pPr>
              <a:buFontTx/>
              <a:buChar char="-"/>
            </a:pPr>
            <a:r>
              <a:rPr lang="en-US" sz="2200" dirty="0"/>
              <a:t>Ex:  If recovery startup business in 4Q 2021, but not for 3Q 2021 (because ERC eligible due to a full or partial suspension or a decline in gross receipts during 3Q 2021), $50,000 limit applies to 4Q 2021, but not 3Q 2021  </a:t>
            </a:r>
          </a:p>
        </p:txBody>
      </p:sp>
      <p:sp>
        <p:nvSpPr>
          <p:cNvPr id="6" name="Slide Number Placeholder 5">
            <a:extLst>
              <a:ext uri="{FF2B5EF4-FFF2-40B4-BE49-F238E27FC236}">
                <a16:creationId xmlns:a16="http://schemas.microsoft.com/office/drawing/2014/main" id="{22470501-1DA1-F140-8BEC-43F57F844C74}"/>
              </a:ext>
            </a:extLst>
          </p:cNvPr>
          <p:cNvSpPr>
            <a:spLocks noGrp="1"/>
          </p:cNvSpPr>
          <p:nvPr>
            <p:ph type="sldNum" sz="quarter" idx="12"/>
          </p:nvPr>
        </p:nvSpPr>
        <p:spPr/>
        <p:txBody>
          <a:bodyPr/>
          <a:lstStyle/>
          <a:p>
            <a:fld id="{54AAE21D-1E9D-1047-BD42-883DA1A9BFEE}" type="slidenum">
              <a:rPr lang="en-US" smtClean="0"/>
              <a:t>261</a:t>
            </a:fld>
            <a:endParaRPr lang="en-US"/>
          </a:p>
        </p:txBody>
      </p:sp>
      <p:pic>
        <p:nvPicPr>
          <p:cNvPr id="3" name="Picture 2">
            <a:extLst>
              <a:ext uri="{FF2B5EF4-FFF2-40B4-BE49-F238E27FC236}">
                <a16:creationId xmlns:a16="http://schemas.microsoft.com/office/drawing/2014/main" id="{B8524C6F-883D-03B1-7182-A33996149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24275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Aggregation Rules</a:t>
            </a:r>
            <a:br>
              <a:rPr lang="en-US" sz="3200" dirty="0"/>
            </a:br>
            <a:r>
              <a:rPr lang="en-US" sz="3200" dirty="0"/>
              <a:t>Getting Snagged</a:t>
            </a:r>
          </a:p>
        </p:txBody>
      </p:sp>
      <p:pic>
        <p:nvPicPr>
          <p:cNvPr id="13" name="Content Placeholder 12" descr="Fishing3.jpg"/>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p:pic>
      <p:sp>
        <p:nvSpPr>
          <p:cNvPr id="3" name="Slide Number Placeholder 2">
            <a:extLst>
              <a:ext uri="{FF2B5EF4-FFF2-40B4-BE49-F238E27FC236}">
                <a16:creationId xmlns:a16="http://schemas.microsoft.com/office/drawing/2014/main" id="{6012FE81-A625-3643-9229-A75B155DC2D2}"/>
              </a:ext>
            </a:extLst>
          </p:cNvPr>
          <p:cNvSpPr>
            <a:spLocks noGrp="1"/>
          </p:cNvSpPr>
          <p:nvPr>
            <p:ph type="sldNum" sz="quarter" idx="12"/>
          </p:nvPr>
        </p:nvSpPr>
        <p:spPr/>
        <p:txBody>
          <a:bodyPr/>
          <a:lstStyle/>
          <a:p>
            <a:fld id="{54AAE21D-1E9D-1047-BD42-883DA1A9BFEE}" type="slidenum">
              <a:rPr lang="en-US" smtClean="0"/>
              <a:t>262</a:t>
            </a:fld>
            <a:endParaRPr lang="en-US"/>
          </a:p>
        </p:txBody>
      </p:sp>
      <p:pic>
        <p:nvPicPr>
          <p:cNvPr id="4" name="Picture 3">
            <a:extLst>
              <a:ext uri="{FF2B5EF4-FFF2-40B4-BE49-F238E27FC236}">
                <a16:creationId xmlns:a16="http://schemas.microsoft.com/office/drawing/2014/main" id="{7055E203-E74F-7482-A4BA-7293308D8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8688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a:t>
            </a:r>
            <a:br>
              <a:rPr lang="en-US" sz="3200" dirty="0"/>
            </a:br>
            <a:r>
              <a:rPr lang="en-US" sz="3200" dirty="0"/>
              <a:t>Aggregation Rules</a:t>
            </a:r>
          </a:p>
        </p:txBody>
      </p:sp>
      <p:pic>
        <p:nvPicPr>
          <p:cNvPr id="7" name="Content Placeholder 6" descr="Screen Shot 2019-07-25 at 9.37.40 PM.png"/>
          <p:cNvPicPr>
            <a:picLocks noGrp="1" noChangeAspect="1"/>
          </p:cNvPicPr>
          <p:nvPr>
            <p:ph idx="1"/>
          </p:nvPr>
        </p:nvPicPr>
        <p:blipFill>
          <a:blip r:embed="rId2">
            <a:extLst>
              <a:ext uri="{28A0092B-C50C-407E-A947-70E740481C1C}">
                <a14:useLocalDpi xmlns:a14="http://schemas.microsoft.com/office/drawing/2010/main" val="0"/>
              </a:ext>
            </a:extLst>
          </a:blip>
          <a:srcRect t="-16918" b="-16918"/>
          <a:stretch>
            <a:fillRect/>
          </a:stretch>
        </p:blipFill>
        <p:spPr/>
      </p:pic>
      <p:sp>
        <p:nvSpPr>
          <p:cNvPr id="3" name="Slide Number Placeholder 2">
            <a:extLst>
              <a:ext uri="{FF2B5EF4-FFF2-40B4-BE49-F238E27FC236}">
                <a16:creationId xmlns:a16="http://schemas.microsoft.com/office/drawing/2014/main" id="{9F8E51CB-BCAD-9D4B-9ACB-98E6009945B2}"/>
              </a:ext>
            </a:extLst>
          </p:cNvPr>
          <p:cNvSpPr>
            <a:spLocks noGrp="1"/>
          </p:cNvSpPr>
          <p:nvPr>
            <p:ph type="sldNum" sz="quarter" idx="12"/>
          </p:nvPr>
        </p:nvSpPr>
        <p:spPr/>
        <p:txBody>
          <a:bodyPr/>
          <a:lstStyle/>
          <a:p>
            <a:fld id="{54AAE21D-1E9D-1047-BD42-883DA1A9BFEE}" type="slidenum">
              <a:rPr lang="en-US" smtClean="0"/>
              <a:t>263</a:t>
            </a:fld>
            <a:endParaRPr lang="en-US"/>
          </a:p>
        </p:txBody>
      </p:sp>
      <p:pic>
        <p:nvPicPr>
          <p:cNvPr id="4" name="Picture 3">
            <a:extLst>
              <a:ext uri="{FF2B5EF4-FFF2-40B4-BE49-F238E27FC236}">
                <a16:creationId xmlns:a16="http://schemas.microsoft.com/office/drawing/2014/main" id="{CB8F1EDB-2F52-4F26-F983-FC94B00E8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01497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ERC vs. PPP </a:t>
            </a:r>
            <a:br>
              <a:rPr lang="en-US" sz="3200" dirty="0"/>
            </a:br>
            <a:r>
              <a:rPr lang="en-US" sz="3200" dirty="0"/>
              <a:t>Effect of Aggregation </a:t>
            </a:r>
            <a:br>
              <a:rPr lang="en-US" sz="3200" dirty="0"/>
            </a:br>
            <a:r>
              <a:rPr lang="en-US" sz="3200" dirty="0"/>
              <a:t>Small vs. Large Employer</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07547542"/>
              </p:ext>
            </p:extLst>
          </p:nvPr>
        </p:nvGraphicFramePr>
        <p:xfrm>
          <a:off x="457200" y="1656222"/>
          <a:ext cx="8229600" cy="3388360"/>
        </p:xfrm>
        <a:graphic>
          <a:graphicData uri="http://schemas.openxmlformats.org/drawingml/2006/table">
            <a:tbl>
              <a:tblPr firstRow="1" bandRow="1">
                <a:tableStyleId>{5C22544A-7EE6-4342-B048-85BDC9FD1C3A}</a:tableStyleId>
              </a:tblPr>
              <a:tblGrid>
                <a:gridCol w="1877240">
                  <a:extLst>
                    <a:ext uri="{9D8B030D-6E8A-4147-A177-3AD203B41FA5}">
                      <a16:colId xmlns:a16="http://schemas.microsoft.com/office/drawing/2014/main" val="20000"/>
                    </a:ext>
                  </a:extLst>
                </a:gridCol>
                <a:gridCol w="2689274">
                  <a:extLst>
                    <a:ext uri="{9D8B030D-6E8A-4147-A177-3AD203B41FA5}">
                      <a16:colId xmlns:a16="http://schemas.microsoft.com/office/drawing/2014/main" val="20001"/>
                    </a:ext>
                  </a:extLst>
                </a:gridCol>
                <a:gridCol w="3663086">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Aggregation for determining whether small</a:t>
                      </a:r>
                      <a:r>
                        <a:rPr lang="en-US" baseline="0" dirty="0"/>
                        <a:t> or large employer</a:t>
                      </a:r>
                      <a:r>
                        <a:rPr lang="en-US" dirty="0"/>
                        <a:t>  </a:t>
                      </a:r>
                    </a:p>
                  </a:txBody>
                  <a:tcPr/>
                </a:tc>
                <a:tc>
                  <a:txBody>
                    <a:bodyPr/>
                    <a:lstStyle/>
                    <a:p>
                      <a:pPr algn="ctr"/>
                      <a:r>
                        <a:rPr lang="en-US" dirty="0"/>
                        <a:t>N/A</a:t>
                      </a:r>
                    </a:p>
                  </a:txBody>
                  <a:tcPr/>
                </a:tc>
                <a:tc>
                  <a:txBody>
                    <a:bodyPr/>
                    <a:lstStyle/>
                    <a:p>
                      <a:pPr algn="ctr"/>
                      <a:r>
                        <a:rPr lang="en-US" dirty="0"/>
                        <a:t>Yes – If companies combined under aggregation</a:t>
                      </a:r>
                      <a:r>
                        <a:rPr lang="en-US" baseline="0" dirty="0"/>
                        <a:t> rules, then whether &gt; 100 </a:t>
                      </a:r>
                      <a:r>
                        <a:rPr lang="en-US" sz="1600" baseline="0" dirty="0"/>
                        <a:t>(for 2020)</a:t>
                      </a:r>
                      <a:r>
                        <a:rPr lang="en-US" baseline="0" dirty="0"/>
                        <a:t> (or 500) </a:t>
                      </a:r>
                      <a:r>
                        <a:rPr lang="en-US" sz="1600" baseline="0" dirty="0"/>
                        <a:t>(for 2021)</a:t>
                      </a:r>
                      <a:r>
                        <a:rPr lang="en-US" baseline="0" dirty="0"/>
                        <a:t> ‘</a:t>
                      </a:r>
                      <a:r>
                        <a:rPr lang="en-US" baseline="0" dirty="0" err="1"/>
                        <a:t>ees</a:t>
                      </a:r>
                      <a:r>
                        <a:rPr lang="en-US" baseline="0" dirty="0"/>
                        <a:t> based on ‘</a:t>
                      </a:r>
                      <a:r>
                        <a:rPr lang="en-US" baseline="0" dirty="0" err="1"/>
                        <a:t>ee</a:t>
                      </a:r>
                      <a:r>
                        <a:rPr lang="en-US" baseline="0" dirty="0"/>
                        <a:t> count of entire combined group</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endParaRPr lang="en-US" dirty="0"/>
                    </a:p>
                  </a:txBody>
                  <a:tcPr/>
                </a:tc>
                <a:tc>
                  <a:txBody>
                    <a:bodyPr/>
                    <a:lstStyle/>
                    <a:p>
                      <a:pPr algn="ctr"/>
                      <a:r>
                        <a:rPr lang="en-US" dirty="0"/>
                        <a:t>Ex: In 2020, each ‘</a:t>
                      </a:r>
                      <a:r>
                        <a:rPr lang="en-US" dirty="0" err="1"/>
                        <a:t>er</a:t>
                      </a:r>
                      <a:r>
                        <a:rPr lang="en-US" dirty="0"/>
                        <a:t> A and B have 75 ‘</a:t>
                      </a:r>
                      <a:r>
                        <a:rPr lang="en-US" dirty="0" err="1"/>
                        <a:t>ees</a:t>
                      </a:r>
                      <a:r>
                        <a:rPr lang="en-US" dirty="0"/>
                        <a:t>. If A and</a:t>
                      </a:r>
                      <a:r>
                        <a:rPr lang="en-US" baseline="0" dirty="0"/>
                        <a:t> B aggregated, result: 150 combined ‘</a:t>
                      </a:r>
                      <a:r>
                        <a:rPr lang="en-US" baseline="0" dirty="0" err="1"/>
                        <a:t>ees</a:t>
                      </a:r>
                      <a:r>
                        <a:rPr lang="en-US" baseline="0" dirty="0"/>
                        <a:t>. Thus, large ‘</a:t>
                      </a:r>
                      <a:r>
                        <a:rPr lang="en-US" baseline="0" dirty="0" err="1"/>
                        <a:t>er</a:t>
                      </a:r>
                      <a:r>
                        <a:rPr lang="en-US" baseline="0" dirty="0"/>
                        <a:t>.</a:t>
                      </a:r>
                      <a:endParaRPr lang="en-US" dirty="0"/>
                    </a:p>
                  </a:txBody>
                  <a:tcPr/>
                </a:tc>
                <a:extLst>
                  <a:ext uri="{0D108BD9-81ED-4DB2-BD59-A6C34878D82A}">
                    <a16:rowId xmlns:a16="http://schemas.microsoft.com/office/drawing/2014/main" val="10002"/>
                  </a:ext>
                </a:extLst>
              </a:tr>
              <a:tr h="370840">
                <a:tc>
                  <a:txBody>
                    <a:bodyPr/>
                    <a:lstStyle/>
                    <a:p>
                      <a:pPr algn="ctr"/>
                      <a:endParaRPr lang="en-US"/>
                    </a:p>
                  </a:txBody>
                  <a:tcPr/>
                </a:tc>
                <a:tc>
                  <a:txBody>
                    <a:bodyPr/>
                    <a:lstStyle/>
                    <a:p>
                      <a:pPr algn="ctr"/>
                      <a:endParaRPr lang="en-US"/>
                    </a:p>
                  </a:txBody>
                  <a:tcPr/>
                </a:tc>
                <a:tc>
                  <a:txBody>
                    <a:bodyPr/>
                    <a:lstStyle/>
                    <a:p>
                      <a:pPr algn="ctr"/>
                      <a:r>
                        <a:rPr lang="en-US" baseline="0" dirty="0"/>
                        <a:t>Aggregation hurts if renders taxpayer </a:t>
                      </a:r>
                    </a:p>
                    <a:p>
                      <a:pPr algn="ctr"/>
                      <a:r>
                        <a:rPr lang="en-US" baseline="0" dirty="0"/>
                        <a:t>large employer</a:t>
                      </a:r>
                      <a:endParaRPr lang="en-US" dirty="0"/>
                    </a:p>
                  </a:txBody>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F8BAC89F-00A1-AE45-952F-243379640B92}"/>
              </a:ext>
            </a:extLst>
          </p:cNvPr>
          <p:cNvSpPr>
            <a:spLocks noGrp="1"/>
          </p:cNvSpPr>
          <p:nvPr>
            <p:ph type="sldNum" sz="quarter" idx="12"/>
          </p:nvPr>
        </p:nvSpPr>
        <p:spPr/>
        <p:txBody>
          <a:bodyPr/>
          <a:lstStyle/>
          <a:p>
            <a:fld id="{54AAE21D-1E9D-1047-BD42-883DA1A9BFEE}" type="slidenum">
              <a:rPr lang="en-US" smtClean="0"/>
              <a:t>264</a:t>
            </a:fld>
            <a:endParaRPr lang="en-US"/>
          </a:p>
        </p:txBody>
      </p:sp>
      <p:pic>
        <p:nvPicPr>
          <p:cNvPr id="4" name="Picture 3">
            <a:extLst>
              <a:ext uri="{FF2B5EF4-FFF2-40B4-BE49-F238E27FC236}">
                <a16:creationId xmlns:a16="http://schemas.microsoft.com/office/drawing/2014/main" id="{1DEC276F-3C19-5DA6-C56A-B0A9956E2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90403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Aggregation Rules</a:t>
            </a:r>
            <a:br>
              <a:rPr lang="en-US" sz="3200" dirty="0"/>
            </a:br>
            <a:r>
              <a:rPr lang="en-US" sz="3200" dirty="0"/>
              <a:t>Effect on ERC</a:t>
            </a:r>
          </a:p>
        </p:txBody>
      </p:sp>
      <p:sp>
        <p:nvSpPr>
          <p:cNvPr id="8" name="Content Placeholder 7"/>
          <p:cNvSpPr>
            <a:spLocks noGrp="1"/>
          </p:cNvSpPr>
          <p:nvPr>
            <p:ph idx="1"/>
          </p:nvPr>
        </p:nvSpPr>
        <p:spPr/>
        <p:txBody>
          <a:bodyPr>
            <a:normAutofit/>
          </a:bodyPr>
          <a:lstStyle/>
          <a:p>
            <a:r>
              <a:rPr lang="en-US" sz="2000" dirty="0"/>
              <a:t>(Notice 2021-20, §G QA 32, §II E, §III B., §III G. QA 32, Notice 2021-49, §III D.)    </a:t>
            </a:r>
            <a:r>
              <a:rPr lang="en-US" sz="2400" dirty="0"/>
              <a:t>Aggregation affects the following:  </a:t>
            </a:r>
          </a:p>
          <a:p>
            <a:pPr marL="457200" indent="-457200">
              <a:buAutoNum type="arabicPeriod"/>
            </a:pPr>
            <a:r>
              <a:rPr lang="en-US" sz="2400" dirty="0"/>
              <a:t>Whether employer has business fully or partially suspended</a:t>
            </a:r>
          </a:p>
          <a:p>
            <a:pPr marL="457200" indent="-457200">
              <a:buFont typeface="Arial"/>
              <a:buAutoNum type="arabicPeriod"/>
            </a:pPr>
            <a:r>
              <a:rPr lang="en-US" sz="2400" dirty="0"/>
              <a:t>Whether significant decline in gross receipts</a:t>
            </a:r>
          </a:p>
          <a:p>
            <a:pPr marL="457200" indent="-457200">
              <a:buFont typeface="Arial"/>
              <a:buAutoNum type="arabicPeriod"/>
            </a:pPr>
            <a:r>
              <a:rPr lang="en-US" sz="2400" dirty="0"/>
              <a:t>Whether employer is a recovery startup business </a:t>
            </a:r>
            <a:r>
              <a:rPr lang="en-US" sz="2000" dirty="0"/>
              <a:t>(RSB) (including for gross receipts test and $50,000 limitation on credit for RSB)</a:t>
            </a:r>
            <a:endParaRPr lang="en-US" sz="2400" dirty="0"/>
          </a:p>
          <a:p>
            <a:pPr marL="457200" indent="-457200">
              <a:buAutoNum type="arabicPeriod"/>
            </a:pPr>
            <a:r>
              <a:rPr lang="en-US" sz="2400" dirty="0"/>
              <a:t>Whether &gt; 100 (or 500) full-time employees</a:t>
            </a:r>
          </a:p>
          <a:p>
            <a:pPr marL="457200" indent="-457200">
              <a:buAutoNum type="arabicPeriod"/>
            </a:pPr>
            <a:r>
              <a:rPr lang="en-US" sz="2400" dirty="0"/>
              <a:t>Determining max amount of credit per employee    </a:t>
            </a:r>
          </a:p>
        </p:txBody>
      </p:sp>
      <p:sp>
        <p:nvSpPr>
          <p:cNvPr id="4" name="Slide Number Placeholder 3">
            <a:extLst>
              <a:ext uri="{FF2B5EF4-FFF2-40B4-BE49-F238E27FC236}">
                <a16:creationId xmlns:a16="http://schemas.microsoft.com/office/drawing/2014/main" id="{5A2CA378-30E0-F645-90D3-90653655EE8F}"/>
              </a:ext>
            </a:extLst>
          </p:cNvPr>
          <p:cNvSpPr>
            <a:spLocks noGrp="1"/>
          </p:cNvSpPr>
          <p:nvPr>
            <p:ph type="sldNum" sz="quarter" idx="12"/>
          </p:nvPr>
        </p:nvSpPr>
        <p:spPr/>
        <p:txBody>
          <a:bodyPr/>
          <a:lstStyle/>
          <a:p>
            <a:fld id="{54AAE21D-1E9D-1047-BD42-883DA1A9BFEE}" type="slidenum">
              <a:rPr lang="en-US" smtClean="0"/>
              <a:t>265</a:t>
            </a:fld>
            <a:endParaRPr lang="en-US"/>
          </a:p>
        </p:txBody>
      </p:sp>
      <p:pic>
        <p:nvPicPr>
          <p:cNvPr id="3" name="Picture 2">
            <a:extLst>
              <a:ext uri="{FF2B5EF4-FFF2-40B4-BE49-F238E27FC236}">
                <a16:creationId xmlns:a16="http://schemas.microsoft.com/office/drawing/2014/main" id="{998AFA17-A57F-8B95-4662-5C370FCB8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80049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349C-1EB5-3D48-B4B8-CE618C0C1E50}"/>
              </a:ext>
            </a:extLst>
          </p:cNvPr>
          <p:cNvSpPr>
            <a:spLocks noGrp="1"/>
          </p:cNvSpPr>
          <p:nvPr>
            <p:ph type="title"/>
          </p:nvPr>
        </p:nvSpPr>
        <p:spPr/>
        <p:txBody>
          <a:bodyPr>
            <a:normAutofit/>
          </a:bodyPr>
          <a:lstStyle/>
          <a:p>
            <a:pPr algn="ctr"/>
            <a:r>
              <a:rPr lang="en-US" sz="2400" dirty="0"/>
              <a:t>Allocating ERC </a:t>
            </a:r>
            <a:br>
              <a:rPr lang="en-US" sz="2400" dirty="0"/>
            </a:br>
            <a:r>
              <a:rPr lang="en-US" sz="2400" dirty="0"/>
              <a:t>Among Members of Aggregated Group</a:t>
            </a:r>
          </a:p>
        </p:txBody>
      </p:sp>
      <p:sp>
        <p:nvSpPr>
          <p:cNvPr id="3" name="Content Placeholder 2">
            <a:extLst>
              <a:ext uri="{FF2B5EF4-FFF2-40B4-BE49-F238E27FC236}">
                <a16:creationId xmlns:a16="http://schemas.microsoft.com/office/drawing/2014/main" id="{B139C0EB-202E-3346-A1D3-74D05F6C452F}"/>
              </a:ext>
            </a:extLst>
          </p:cNvPr>
          <p:cNvSpPr>
            <a:spLocks noGrp="1"/>
          </p:cNvSpPr>
          <p:nvPr>
            <p:ph idx="1"/>
          </p:nvPr>
        </p:nvSpPr>
        <p:spPr>
          <a:xfrm>
            <a:off x="457200" y="1600200"/>
            <a:ext cx="8229600" cy="4642945"/>
          </a:xfrm>
        </p:spPr>
        <p:txBody>
          <a:bodyPr>
            <a:normAutofit fontScale="92500" lnSpcReduction="10000"/>
          </a:bodyPr>
          <a:lstStyle/>
          <a:p>
            <a:r>
              <a:rPr lang="en-US" sz="2200" dirty="0"/>
              <a:t>Wages paid by A Co. to its employee, Susie, generated $7,000 of ERC for 1Q 2021. A Co. is member of aggregated group ABC. Susie earns &gt; $10,000 for 1Q ‘21 (net of PPP forgive wages) from each group member A, B and C.</a:t>
            </a:r>
          </a:p>
          <a:p>
            <a:pPr>
              <a:buAutoNum type="arabicPeriod"/>
            </a:pPr>
            <a:r>
              <a:rPr lang="en-US" sz="2200" dirty="0"/>
              <a:t>The </a:t>
            </a:r>
            <a:r>
              <a:rPr lang="en-US" sz="2200" dirty="0">
                <a:solidFill>
                  <a:srgbClr val="0070C0"/>
                </a:solidFill>
              </a:rPr>
              <a:t>amount of ERC </a:t>
            </a:r>
            <a:r>
              <a:rPr lang="en-US" sz="2200" dirty="0"/>
              <a:t>for a </a:t>
            </a:r>
            <a:r>
              <a:rPr lang="en-US" sz="2200" dirty="0">
                <a:solidFill>
                  <a:srgbClr val="0070C0"/>
                </a:solidFill>
              </a:rPr>
              <a:t>member</a:t>
            </a:r>
            <a:r>
              <a:rPr lang="en-US" sz="2200" dirty="0"/>
              <a:t> of an aggregated group is </a:t>
            </a:r>
            <a:r>
              <a:rPr lang="en-US" sz="2200" dirty="0">
                <a:solidFill>
                  <a:srgbClr val="00B050"/>
                </a:solidFill>
              </a:rPr>
              <a:t>based on </a:t>
            </a:r>
            <a:r>
              <a:rPr lang="en-US" sz="2200" dirty="0"/>
              <a:t>the </a:t>
            </a:r>
            <a:r>
              <a:rPr lang="en-US" sz="2200" dirty="0">
                <a:solidFill>
                  <a:srgbClr val="00B050"/>
                </a:solidFill>
              </a:rPr>
              <a:t>member's proportionate share </a:t>
            </a:r>
            <a:r>
              <a:rPr lang="en-US" sz="2200" dirty="0"/>
              <a:t>of ERC qualifying wages giving rise to the credit for each calendar quarter for which the credit is claimed  </a:t>
            </a:r>
            <a:r>
              <a:rPr lang="en-US" sz="1900" dirty="0"/>
              <a:t>(Notice 2021-20, §III B., Q A 8) </a:t>
            </a:r>
          </a:p>
          <a:p>
            <a:pPr>
              <a:buAutoNum type="arabicPeriod"/>
            </a:pPr>
            <a:r>
              <a:rPr lang="en-US" sz="2200" dirty="0"/>
              <a:t>In aggregated group ABC, ERC qualifying wages for each of Companies A, B and C are:</a:t>
            </a:r>
          </a:p>
          <a:p>
            <a:pPr marL="257175" indent="-257175">
              <a:buAutoNum type="alphaLcPeriod"/>
            </a:pPr>
            <a:r>
              <a:rPr lang="en-US" sz="2200" dirty="0"/>
              <a:t>A Company      $400,000  (4/7 of total)</a:t>
            </a:r>
          </a:p>
          <a:p>
            <a:pPr marL="257175" indent="-257175">
              <a:buAutoNum type="alphaLcPeriod"/>
            </a:pPr>
            <a:r>
              <a:rPr lang="en-US" sz="2200" dirty="0"/>
              <a:t>B Company        200,000  (2/7 of total)</a:t>
            </a:r>
          </a:p>
          <a:p>
            <a:pPr marL="257175" indent="-257175">
              <a:buAutoNum type="alphaLcPeriod"/>
            </a:pPr>
            <a:r>
              <a:rPr lang="en-US" sz="2200" dirty="0"/>
              <a:t>C Company   + </a:t>
            </a:r>
            <a:r>
              <a:rPr lang="en-US" sz="2200" u="sng" dirty="0"/>
              <a:t>  100,000</a:t>
            </a:r>
            <a:r>
              <a:rPr lang="en-US" sz="2200" dirty="0"/>
              <a:t>  (1/7 of total)</a:t>
            </a:r>
          </a:p>
          <a:p>
            <a:pPr marL="257175" indent="-257175">
              <a:buAutoNum type="alphaLcPeriod"/>
            </a:pPr>
            <a:r>
              <a:rPr lang="en-US" sz="2200" dirty="0"/>
              <a:t>Total                 $700,000</a:t>
            </a:r>
          </a:p>
          <a:p>
            <a:pPr>
              <a:buAutoNum type="arabicPeriod" startAt="3"/>
            </a:pPr>
            <a:r>
              <a:rPr lang="en-US" sz="2200" dirty="0"/>
              <a:t>A’s share of ERC qual. wages (4/7) yields A $4,000 (i.e., 4/7 x $7,000) of ERC for Susie for 1Q 2021. B’s share $2,000. C’s share $1,000. Total $7,000. </a:t>
            </a:r>
          </a:p>
        </p:txBody>
      </p:sp>
      <p:sp>
        <p:nvSpPr>
          <p:cNvPr id="6" name="Slide Number Placeholder 5">
            <a:extLst>
              <a:ext uri="{FF2B5EF4-FFF2-40B4-BE49-F238E27FC236}">
                <a16:creationId xmlns:a16="http://schemas.microsoft.com/office/drawing/2014/main" id="{6EE454A8-95EC-ED41-B770-A0C3BD480201}"/>
              </a:ext>
            </a:extLst>
          </p:cNvPr>
          <p:cNvSpPr>
            <a:spLocks noGrp="1"/>
          </p:cNvSpPr>
          <p:nvPr>
            <p:ph type="sldNum" sz="quarter" idx="12"/>
          </p:nvPr>
        </p:nvSpPr>
        <p:spPr/>
        <p:txBody>
          <a:bodyPr/>
          <a:lstStyle/>
          <a:p>
            <a:fld id="{AC2F4551-78D6-D543-A22A-97E5D94F7029}" type="slidenum">
              <a:rPr lang="en-US" smtClean="0"/>
              <a:t>266</a:t>
            </a:fld>
            <a:endParaRPr lang="en-US"/>
          </a:p>
        </p:txBody>
      </p:sp>
      <p:pic>
        <p:nvPicPr>
          <p:cNvPr id="4" name="Picture 3">
            <a:extLst>
              <a:ext uri="{FF2B5EF4-FFF2-40B4-BE49-F238E27FC236}">
                <a16:creationId xmlns:a16="http://schemas.microsoft.com/office/drawing/2014/main" id="{AEBB9364-6199-56C7-7587-DEB69F28B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3548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Aggregation Rules</a:t>
            </a:r>
            <a:br>
              <a:rPr lang="en-US" sz="3200" dirty="0"/>
            </a:br>
            <a:r>
              <a:rPr lang="en-US" sz="3200" dirty="0"/>
              <a:t>Effect on ERC</a:t>
            </a:r>
            <a:br>
              <a:rPr lang="en-US" sz="3200" dirty="0"/>
            </a:br>
            <a:r>
              <a:rPr lang="en-US" sz="3200" dirty="0"/>
              <a:t>Recovery Startup Business</a:t>
            </a:r>
          </a:p>
        </p:txBody>
      </p:sp>
      <p:sp>
        <p:nvSpPr>
          <p:cNvPr id="8" name="Content Placeholder 7"/>
          <p:cNvSpPr>
            <a:spLocks noGrp="1"/>
          </p:cNvSpPr>
          <p:nvPr>
            <p:ph idx="1"/>
          </p:nvPr>
        </p:nvSpPr>
        <p:spPr/>
        <p:txBody>
          <a:bodyPr>
            <a:normAutofit/>
          </a:bodyPr>
          <a:lstStyle/>
          <a:p>
            <a:r>
              <a:rPr lang="en-US" sz="2400" dirty="0"/>
              <a:t>Aggregation rules and recovery startup business </a:t>
            </a:r>
            <a:r>
              <a:rPr lang="en-US" sz="2000" dirty="0"/>
              <a:t>(Notice 2021-49, §III D.)</a:t>
            </a:r>
          </a:p>
          <a:p>
            <a:pPr marL="457200" indent="-457200">
              <a:buAutoNum type="arabicPeriod"/>
            </a:pPr>
            <a:r>
              <a:rPr lang="en-US" sz="2400" dirty="0"/>
              <a:t>Aggregation rules apply when determining whether business fully or partially suspended or decline in gross receipts </a:t>
            </a:r>
            <a:r>
              <a:rPr lang="en-US" sz="2000" dirty="0"/>
              <a:t>(for 3Q 2021)</a:t>
            </a:r>
          </a:p>
          <a:p>
            <a:pPr marL="457200" indent="-457200">
              <a:buAutoNum type="arabicPeriod"/>
            </a:pPr>
            <a:r>
              <a:rPr lang="en-US" sz="2400" dirty="0"/>
              <a:t>Aggregation rules apply when determining if an employer is a recovery startup business </a:t>
            </a:r>
            <a:r>
              <a:rPr lang="en-US" sz="2000" dirty="0"/>
              <a:t>(e.g., $1M gross receipts test) (e.g., whether starting date of business after 02/15/20)</a:t>
            </a:r>
            <a:endParaRPr lang="en-US" sz="2400" dirty="0"/>
          </a:p>
          <a:p>
            <a:pPr marL="457200" indent="-457200">
              <a:buAutoNum type="arabicPeriod"/>
            </a:pPr>
            <a:r>
              <a:rPr lang="en-US" sz="2400" dirty="0"/>
              <a:t>Aggregation rules apply w/ respect to $50,000 limitation on credit </a:t>
            </a:r>
          </a:p>
        </p:txBody>
      </p:sp>
      <p:sp>
        <p:nvSpPr>
          <p:cNvPr id="6" name="Slide Number Placeholder 5">
            <a:extLst>
              <a:ext uri="{FF2B5EF4-FFF2-40B4-BE49-F238E27FC236}">
                <a16:creationId xmlns:a16="http://schemas.microsoft.com/office/drawing/2014/main" id="{7E0F4ED9-35C0-2343-8640-709060216209}"/>
              </a:ext>
            </a:extLst>
          </p:cNvPr>
          <p:cNvSpPr>
            <a:spLocks noGrp="1"/>
          </p:cNvSpPr>
          <p:nvPr>
            <p:ph type="sldNum" sz="quarter" idx="12"/>
          </p:nvPr>
        </p:nvSpPr>
        <p:spPr/>
        <p:txBody>
          <a:bodyPr/>
          <a:lstStyle/>
          <a:p>
            <a:fld id="{54AAE21D-1E9D-1047-BD42-883DA1A9BFEE}" type="slidenum">
              <a:rPr lang="en-US" smtClean="0"/>
              <a:t>267</a:t>
            </a:fld>
            <a:endParaRPr lang="en-US"/>
          </a:p>
        </p:txBody>
      </p:sp>
      <p:pic>
        <p:nvPicPr>
          <p:cNvPr id="3" name="Picture 2">
            <a:extLst>
              <a:ext uri="{FF2B5EF4-FFF2-40B4-BE49-F238E27FC236}">
                <a16:creationId xmlns:a16="http://schemas.microsoft.com/office/drawing/2014/main" id="{70947C00-BF06-8DE8-A055-7D447491E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35966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Recovery Startup Business (RSB) </a:t>
            </a:r>
            <a:br>
              <a:rPr lang="en-US" sz="3200" dirty="0"/>
            </a:br>
            <a:r>
              <a:rPr lang="en-US" sz="3200" dirty="0"/>
              <a:t>Example: Aggregation Rules</a:t>
            </a:r>
          </a:p>
        </p:txBody>
      </p:sp>
      <p:sp>
        <p:nvSpPr>
          <p:cNvPr id="8" name="Content Placeholder 7"/>
          <p:cNvSpPr>
            <a:spLocks noGrp="1"/>
          </p:cNvSpPr>
          <p:nvPr>
            <p:ph idx="1"/>
          </p:nvPr>
        </p:nvSpPr>
        <p:spPr/>
        <p:txBody>
          <a:bodyPr>
            <a:normAutofit/>
          </a:bodyPr>
          <a:lstStyle/>
          <a:p>
            <a:r>
              <a:rPr lang="en-US" sz="2400" dirty="0"/>
              <a:t>Example:  Does newly added restaurant </a:t>
            </a:r>
            <a:r>
              <a:rPr lang="en-US" sz="2000" dirty="0"/>
              <a:t>(2</a:t>
            </a:r>
            <a:r>
              <a:rPr lang="en-US" sz="2000" baseline="30000" dirty="0"/>
              <a:t>nd</a:t>
            </a:r>
            <a:r>
              <a:rPr lang="en-US" sz="2000" dirty="0"/>
              <a:t> of 2 restaurants) </a:t>
            </a:r>
            <a:r>
              <a:rPr lang="en-US" sz="2400" dirty="0"/>
              <a:t>qualify for 4Q 2021 as an RSB? </a:t>
            </a:r>
          </a:p>
          <a:p>
            <a:pPr marL="457200" indent="-457200">
              <a:buAutoNum type="arabicPeriod"/>
            </a:pPr>
            <a:r>
              <a:rPr lang="en-US" sz="2400" dirty="0"/>
              <a:t>Restaurant A (S Corp) gross receipts (GR) $10M/year for last 5 years </a:t>
            </a:r>
          </a:p>
          <a:p>
            <a:pPr>
              <a:buFontTx/>
              <a:buChar char="-"/>
            </a:pPr>
            <a:r>
              <a:rPr lang="en-US" sz="2000" dirty="0"/>
              <a:t>Owned 50% each by Jack and Jill   </a:t>
            </a:r>
          </a:p>
          <a:p>
            <a:pPr marL="457200" indent="-457200">
              <a:buAutoNum type="arabicPeriod" startAt="2"/>
            </a:pPr>
            <a:r>
              <a:rPr lang="en-US" sz="2400" dirty="0"/>
              <a:t>Restaurant B </a:t>
            </a:r>
            <a:r>
              <a:rPr lang="en-US" sz="2000" dirty="0"/>
              <a:t>(newly formed in June 2021) </a:t>
            </a:r>
            <a:r>
              <a:rPr lang="en-US" sz="2400" dirty="0"/>
              <a:t>GR $300K </a:t>
            </a:r>
            <a:r>
              <a:rPr lang="en-US" sz="2000" dirty="0"/>
              <a:t>(June through Sept. 2021)</a:t>
            </a:r>
            <a:r>
              <a:rPr lang="en-US" sz="2400" dirty="0"/>
              <a:t>, GR $800K </a:t>
            </a:r>
            <a:r>
              <a:rPr lang="en-US" sz="2000" dirty="0"/>
              <a:t>(Oct. through Dec. 2021) </a:t>
            </a:r>
          </a:p>
          <a:p>
            <a:pPr>
              <a:buFontTx/>
              <a:buChar char="-"/>
            </a:pPr>
            <a:r>
              <a:rPr lang="en-US" sz="2000" dirty="0"/>
              <a:t>Owned 35% by Jack, 35% by Jill and 30% by Joe  </a:t>
            </a:r>
          </a:p>
          <a:p>
            <a:pPr marL="457200" indent="-457200">
              <a:buAutoNum type="arabicPeriod" startAt="3"/>
            </a:pPr>
            <a:r>
              <a:rPr lang="en-US" sz="2400" dirty="0"/>
              <a:t>Does restaurant B qualify as an RSB for 4Q 2021 ERC?  Yes        </a:t>
            </a:r>
          </a:p>
        </p:txBody>
      </p:sp>
      <p:sp>
        <p:nvSpPr>
          <p:cNvPr id="6" name="Slide Number Placeholder 5">
            <a:extLst>
              <a:ext uri="{FF2B5EF4-FFF2-40B4-BE49-F238E27FC236}">
                <a16:creationId xmlns:a16="http://schemas.microsoft.com/office/drawing/2014/main" id="{568FD054-F9C7-2F4D-828F-D5EF65DBC845}"/>
              </a:ext>
            </a:extLst>
          </p:cNvPr>
          <p:cNvSpPr>
            <a:spLocks noGrp="1"/>
          </p:cNvSpPr>
          <p:nvPr>
            <p:ph type="sldNum" sz="quarter" idx="12"/>
          </p:nvPr>
        </p:nvSpPr>
        <p:spPr/>
        <p:txBody>
          <a:bodyPr/>
          <a:lstStyle/>
          <a:p>
            <a:fld id="{54AAE21D-1E9D-1047-BD42-883DA1A9BFEE}" type="slidenum">
              <a:rPr lang="en-US" smtClean="0"/>
              <a:t>268</a:t>
            </a:fld>
            <a:endParaRPr lang="en-US"/>
          </a:p>
        </p:txBody>
      </p:sp>
      <p:pic>
        <p:nvPicPr>
          <p:cNvPr id="3" name="Picture 2">
            <a:extLst>
              <a:ext uri="{FF2B5EF4-FFF2-40B4-BE49-F238E27FC236}">
                <a16:creationId xmlns:a16="http://schemas.microsoft.com/office/drawing/2014/main" id="{A6774BD8-936E-F055-169B-A18CC4531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5923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Recovery Startup Business (RSB) </a:t>
            </a:r>
            <a:br>
              <a:rPr lang="en-US" sz="3200" dirty="0"/>
            </a:br>
            <a:r>
              <a:rPr lang="en-US" sz="3200" dirty="0"/>
              <a:t>Example: Aggregation Rules</a:t>
            </a:r>
          </a:p>
        </p:txBody>
      </p:sp>
      <p:sp>
        <p:nvSpPr>
          <p:cNvPr id="8" name="Content Placeholder 7"/>
          <p:cNvSpPr>
            <a:spLocks noGrp="1"/>
          </p:cNvSpPr>
          <p:nvPr>
            <p:ph idx="1"/>
          </p:nvPr>
        </p:nvSpPr>
        <p:spPr/>
        <p:txBody>
          <a:bodyPr>
            <a:normAutofit/>
          </a:bodyPr>
          <a:lstStyle/>
          <a:p>
            <a:pPr marL="457200" indent="-457200">
              <a:buAutoNum type="arabicPeriod" startAt="4"/>
            </a:pPr>
            <a:r>
              <a:rPr lang="en-US" sz="2400" dirty="0"/>
              <a:t>Is restaurant B an RSB? Yes</a:t>
            </a:r>
          </a:p>
          <a:p>
            <a:pPr marL="457200" indent="-457200">
              <a:buAutoNum type="alphaLcPeriod"/>
            </a:pPr>
            <a:r>
              <a:rPr lang="en-US" sz="2000" dirty="0"/>
              <a:t>It’s a separate business started after 02/15/20</a:t>
            </a:r>
          </a:p>
          <a:p>
            <a:pPr marL="457200" indent="-457200">
              <a:buAutoNum type="alphaLcPeriod"/>
            </a:pPr>
            <a:r>
              <a:rPr lang="en-US" sz="2000" dirty="0"/>
              <a:t>New set of owners</a:t>
            </a:r>
          </a:p>
          <a:p>
            <a:pPr marL="457200" indent="-457200">
              <a:buAutoNum type="alphaLcPeriod"/>
            </a:pPr>
            <a:r>
              <a:rPr lang="en-US" sz="2000" dirty="0"/>
              <a:t>Has its own set of books </a:t>
            </a:r>
          </a:p>
          <a:p>
            <a:pPr marL="457200" indent="-457200">
              <a:buAutoNum type="alphaLcPeriod"/>
            </a:pPr>
            <a:r>
              <a:rPr lang="en-US" sz="2000" dirty="0"/>
              <a:t>Passes test “does not exceed $1M average annual gross receipts” </a:t>
            </a:r>
          </a:p>
          <a:p>
            <a:pPr marL="0" indent="0">
              <a:buNone/>
            </a:pPr>
            <a:r>
              <a:rPr lang="en-US" sz="2400" dirty="0"/>
              <a:t>5</a:t>
            </a:r>
            <a:r>
              <a:rPr lang="en-US" sz="2400"/>
              <a:t>.   “</a:t>
            </a:r>
            <a:r>
              <a:rPr lang="en-US" sz="2400" dirty="0"/>
              <a:t>Does not exceed $1M average annual gross receipts” test </a:t>
            </a:r>
          </a:p>
          <a:p>
            <a:pPr marL="457200" indent="-457200">
              <a:buAutoNum type="alphaLcPeriod"/>
            </a:pPr>
            <a:r>
              <a:rPr lang="en-US" sz="2000" dirty="0"/>
              <a:t>Restaurant B’s average annual gross receipts for 2021 = $900,000</a:t>
            </a:r>
          </a:p>
          <a:p>
            <a:pPr marL="457200" indent="-457200">
              <a:buAutoNum type="alphaLcPeriod"/>
            </a:pPr>
            <a:r>
              <a:rPr lang="en-US" sz="2000" dirty="0"/>
              <a:t>Computation </a:t>
            </a:r>
            <a:r>
              <a:rPr lang="en-US" sz="1800" dirty="0"/>
              <a:t>(per §448(c)(3))</a:t>
            </a:r>
            <a:r>
              <a:rPr lang="en-US" sz="2000" dirty="0"/>
              <a:t>:  2021 receipts prior to 4Q 2021 = $300,000 x 12 ÷ 4 = $900,000</a:t>
            </a:r>
          </a:p>
          <a:p>
            <a:pPr marL="457200" indent="-457200">
              <a:buAutoNum type="alphaLcPeriod"/>
            </a:pPr>
            <a:r>
              <a:rPr lang="en-US" sz="2000" dirty="0"/>
              <a:t>Since $900,000 is &lt; $1M, test is met  </a:t>
            </a:r>
          </a:p>
          <a:p>
            <a:pPr marL="457200" indent="-457200">
              <a:buAutoNum type="alphaLcPeriod"/>
            </a:pPr>
            <a:r>
              <a:rPr lang="en-US" sz="2000" dirty="0"/>
              <a:t>Gross receipts test applied to 4 mo. period of prior existence (Restaurant B’s entire period of existence prior to 4Q 2021) </a:t>
            </a:r>
          </a:p>
        </p:txBody>
      </p:sp>
      <p:sp>
        <p:nvSpPr>
          <p:cNvPr id="6" name="Slide Number Placeholder 5">
            <a:extLst>
              <a:ext uri="{FF2B5EF4-FFF2-40B4-BE49-F238E27FC236}">
                <a16:creationId xmlns:a16="http://schemas.microsoft.com/office/drawing/2014/main" id="{1F5323FE-70E7-A441-A24B-D1E926477F5A}"/>
              </a:ext>
            </a:extLst>
          </p:cNvPr>
          <p:cNvSpPr>
            <a:spLocks noGrp="1"/>
          </p:cNvSpPr>
          <p:nvPr>
            <p:ph type="sldNum" sz="quarter" idx="12"/>
          </p:nvPr>
        </p:nvSpPr>
        <p:spPr/>
        <p:txBody>
          <a:bodyPr/>
          <a:lstStyle/>
          <a:p>
            <a:fld id="{54AAE21D-1E9D-1047-BD42-883DA1A9BFEE}" type="slidenum">
              <a:rPr lang="en-US" smtClean="0"/>
              <a:t>269</a:t>
            </a:fld>
            <a:endParaRPr lang="en-US"/>
          </a:p>
        </p:txBody>
      </p:sp>
      <p:pic>
        <p:nvPicPr>
          <p:cNvPr id="3" name="Picture 2">
            <a:extLst>
              <a:ext uri="{FF2B5EF4-FFF2-40B4-BE49-F238E27FC236}">
                <a16:creationId xmlns:a16="http://schemas.microsoft.com/office/drawing/2014/main" id="{28CF3DC3-0D98-BE36-7555-1CACF9147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6142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Outside ERC Solicitors</a:t>
            </a:r>
            <a:br>
              <a:rPr lang="en-US" sz="3200" dirty="0"/>
            </a:br>
            <a:r>
              <a:rPr lang="en-US" sz="3200" dirty="0"/>
              <a:t>IRS Fires Warning Shots</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IRS issued guidance warning of third parties improperly promoting ERC </a:t>
            </a:r>
            <a:r>
              <a:rPr lang="en-US" sz="2000" dirty="0"/>
              <a:t>(IR 2022-183 (10/19/22)) –</a:t>
            </a:r>
            <a:r>
              <a:rPr lang="en-US" sz="2400" dirty="0"/>
              <a:t> Warning shots fired!!</a:t>
            </a:r>
          </a:p>
          <a:p>
            <a:pPr marL="457200" indent="-457200">
              <a:buFont typeface="Arial"/>
              <a:buAutoNum type="arabicPeriod"/>
            </a:pPr>
            <a:r>
              <a:rPr lang="en-US" sz="2400" dirty="0"/>
              <a:t>IRS newly parades Form 3949-A, encouraging Americans to report </a:t>
            </a:r>
            <a:r>
              <a:rPr lang="en-US" sz="2000" dirty="0"/>
              <a:t>(to IRS) </a:t>
            </a:r>
            <a:r>
              <a:rPr lang="en-US" sz="2400" dirty="0"/>
              <a:t>aggressive ERC claims </a:t>
            </a:r>
          </a:p>
          <a:p>
            <a:pPr marL="457200" indent="-457200">
              <a:buFont typeface="Arial"/>
              <a:buAutoNum type="arabicPeriod"/>
            </a:pPr>
            <a:r>
              <a:rPr lang="en-US" sz="2400" dirty="0"/>
              <a:t>IRS receives $45.6B to step up enforcement activities, including examining ERC for up to 10 years  </a:t>
            </a:r>
          </a:p>
          <a:p>
            <a:pPr marL="457200" indent="-457200">
              <a:buFont typeface="Arial"/>
              <a:buAutoNum type="arabicPeriod"/>
            </a:pPr>
            <a:r>
              <a:rPr lang="en-US" sz="2400" dirty="0"/>
              <a:t>In IR 2023-40 </a:t>
            </a:r>
            <a:r>
              <a:rPr lang="en-US" sz="2000" dirty="0"/>
              <a:t>(03/07/23), </a:t>
            </a:r>
            <a:r>
              <a:rPr lang="en-US" sz="2400" dirty="0"/>
              <a:t>IRS fires second warning shot about misguided ERC claims</a:t>
            </a:r>
          </a:p>
          <a:p>
            <a:pPr marL="457200" indent="-457200">
              <a:buFont typeface="Arial"/>
              <a:buAutoNum type="arabicPeriod"/>
            </a:pPr>
            <a:r>
              <a:rPr lang="en-US" sz="2400" dirty="0"/>
              <a:t> </a:t>
            </a:r>
            <a:r>
              <a:rPr lang="en-US" sz="2000" dirty="0"/>
              <a:t>IR 2023-49 (03/20/23): </a:t>
            </a:r>
            <a:r>
              <a:rPr lang="en-US" sz="2400" dirty="0"/>
              <a:t>IRS Comm. Werfel calls aggressive marketing ”deeply troubling” and a “major concern” for IRS</a:t>
            </a:r>
          </a:p>
          <a:p>
            <a:pPr marL="457200" indent="-457200">
              <a:buFont typeface="Arial"/>
              <a:buAutoNum type="arabicPeriod"/>
            </a:pPr>
            <a:r>
              <a:rPr lang="en-US" sz="2400" dirty="0"/>
              <a:t>Is it still possible to legitimately claim ERC? Absolutely!!  </a:t>
            </a:r>
          </a:p>
        </p:txBody>
      </p:sp>
      <p:sp>
        <p:nvSpPr>
          <p:cNvPr id="7" name="Slide Number Placeholder 6">
            <a:extLst>
              <a:ext uri="{FF2B5EF4-FFF2-40B4-BE49-F238E27FC236}">
                <a16:creationId xmlns:a16="http://schemas.microsoft.com/office/drawing/2014/main" id="{CFBFB876-2E02-7548-846A-BC81CB90F6D1}"/>
              </a:ext>
            </a:extLst>
          </p:cNvPr>
          <p:cNvSpPr>
            <a:spLocks noGrp="1"/>
          </p:cNvSpPr>
          <p:nvPr>
            <p:ph type="sldNum" sz="quarter" idx="12"/>
          </p:nvPr>
        </p:nvSpPr>
        <p:spPr/>
        <p:txBody>
          <a:bodyPr/>
          <a:lstStyle/>
          <a:p>
            <a:fld id="{54AAE21D-1E9D-1047-BD42-883DA1A9BFEE}" type="slidenum">
              <a:rPr lang="en-US" smtClean="0"/>
              <a:t>27</a:t>
            </a:fld>
            <a:endParaRPr lang="en-US"/>
          </a:p>
        </p:txBody>
      </p:sp>
      <p:pic>
        <p:nvPicPr>
          <p:cNvPr id="4" name="Picture 3">
            <a:extLst>
              <a:ext uri="{FF2B5EF4-FFF2-40B4-BE49-F238E27FC236}">
                <a16:creationId xmlns:a16="http://schemas.microsoft.com/office/drawing/2014/main" id="{C8401A59-30D7-F042-DA73-847F7E8CE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94005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Recovery Startup Business (RSB) </a:t>
            </a:r>
            <a:br>
              <a:rPr lang="en-US" sz="3200" dirty="0"/>
            </a:br>
            <a:r>
              <a:rPr lang="en-US" sz="3200" dirty="0"/>
              <a:t>Example: Aggregation Rules</a:t>
            </a:r>
          </a:p>
        </p:txBody>
      </p:sp>
      <p:sp>
        <p:nvSpPr>
          <p:cNvPr id="8" name="Content Placeholder 7"/>
          <p:cNvSpPr>
            <a:spLocks noGrp="1"/>
          </p:cNvSpPr>
          <p:nvPr>
            <p:ph idx="1"/>
          </p:nvPr>
        </p:nvSpPr>
        <p:spPr/>
        <p:txBody>
          <a:bodyPr>
            <a:normAutofit/>
          </a:bodyPr>
          <a:lstStyle/>
          <a:p>
            <a:pPr marL="457200" indent="-457200">
              <a:buAutoNum type="arabicPeriod" startAt="6"/>
            </a:pPr>
            <a:r>
              <a:rPr lang="en-US" sz="2400" dirty="0"/>
              <a:t>Restaurants A and B do not get aggregated because they fail “single employer test”</a:t>
            </a:r>
          </a:p>
          <a:p>
            <a:pPr marL="457200" indent="-457200">
              <a:buAutoNum type="arabicPeriod" startAt="7"/>
            </a:pPr>
            <a:r>
              <a:rPr lang="en-US" sz="2400" dirty="0"/>
              <a:t>Single employer test = Corps that are members of a controlled group are treated as single employer</a:t>
            </a:r>
          </a:p>
          <a:p>
            <a:pPr marL="457200" indent="-457200">
              <a:buAutoNum type="alphaLcPeriod"/>
            </a:pPr>
            <a:r>
              <a:rPr lang="en-US" sz="2000" dirty="0"/>
              <a:t>Controlled group = Brother-sister, parent-sub or combined group</a:t>
            </a:r>
          </a:p>
          <a:p>
            <a:pPr marL="457200" indent="-457200">
              <a:buAutoNum type="alphaLcPeriod" startAt="2"/>
            </a:pPr>
            <a:r>
              <a:rPr lang="en-US" sz="2000" dirty="0"/>
              <a:t>Brother-sister controlled group = 2 or more Corps where:</a:t>
            </a:r>
          </a:p>
          <a:p>
            <a:pPr marL="457200" indent="-457200">
              <a:buAutoNum type="arabicParenR"/>
            </a:pPr>
            <a:r>
              <a:rPr lang="en-US" sz="2000" dirty="0"/>
              <a:t>5 or fewer persons who are individuals . . . own at least 80% of total combined voting power (or value) of all classes of stock of each Corp; and</a:t>
            </a:r>
          </a:p>
          <a:p>
            <a:pPr marL="457200" indent="-457200">
              <a:buAutoNum type="arabicParenR"/>
            </a:pPr>
            <a:r>
              <a:rPr lang="en-US" sz="2000" dirty="0"/>
              <a:t>The same 5 or fewer persons, taking into account ownership only to extent identical with respect to each Corp, own &gt; 50% of total combined voting power (or value) of all classes of stock of each Corp  </a:t>
            </a:r>
          </a:p>
        </p:txBody>
      </p:sp>
      <p:sp>
        <p:nvSpPr>
          <p:cNvPr id="6" name="Slide Number Placeholder 5">
            <a:extLst>
              <a:ext uri="{FF2B5EF4-FFF2-40B4-BE49-F238E27FC236}">
                <a16:creationId xmlns:a16="http://schemas.microsoft.com/office/drawing/2014/main" id="{095C37BE-476E-4C44-8782-0A4EB445A21B}"/>
              </a:ext>
            </a:extLst>
          </p:cNvPr>
          <p:cNvSpPr>
            <a:spLocks noGrp="1"/>
          </p:cNvSpPr>
          <p:nvPr>
            <p:ph type="sldNum" sz="quarter" idx="12"/>
          </p:nvPr>
        </p:nvSpPr>
        <p:spPr/>
        <p:txBody>
          <a:bodyPr/>
          <a:lstStyle/>
          <a:p>
            <a:fld id="{54AAE21D-1E9D-1047-BD42-883DA1A9BFEE}" type="slidenum">
              <a:rPr lang="en-US" smtClean="0"/>
              <a:t>270</a:t>
            </a:fld>
            <a:endParaRPr lang="en-US"/>
          </a:p>
        </p:txBody>
      </p:sp>
      <p:pic>
        <p:nvPicPr>
          <p:cNvPr id="3" name="Picture 2">
            <a:extLst>
              <a:ext uri="{FF2B5EF4-FFF2-40B4-BE49-F238E27FC236}">
                <a16:creationId xmlns:a16="http://schemas.microsoft.com/office/drawing/2014/main" id="{51715F34-D648-A92A-C9C0-94C66738F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0903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Recovery Startup Business (RSB) </a:t>
            </a:r>
            <a:br>
              <a:rPr lang="en-US" sz="3200" dirty="0"/>
            </a:br>
            <a:r>
              <a:rPr lang="en-US" sz="3200" dirty="0"/>
              <a:t>Example: Aggregation Rules</a:t>
            </a:r>
          </a:p>
        </p:txBody>
      </p:sp>
      <p:sp>
        <p:nvSpPr>
          <p:cNvPr id="8" name="Content Placeholder 7"/>
          <p:cNvSpPr>
            <a:spLocks noGrp="1"/>
          </p:cNvSpPr>
          <p:nvPr>
            <p:ph idx="1"/>
          </p:nvPr>
        </p:nvSpPr>
        <p:spPr/>
        <p:txBody>
          <a:bodyPr>
            <a:normAutofit fontScale="92500" lnSpcReduction="10000"/>
          </a:bodyPr>
          <a:lstStyle/>
          <a:p>
            <a:pPr marL="457200" indent="-457200">
              <a:buAutoNum type="arabicPeriod" startAt="8"/>
            </a:pPr>
            <a:r>
              <a:rPr lang="en-US" sz="2400" dirty="0"/>
              <a:t>Restaurants A and B fail “single employer test” because together they do not comprise a controlled group*</a:t>
            </a:r>
          </a:p>
          <a:p>
            <a:pPr marL="457200" indent="-457200">
              <a:buAutoNum type="alphaLcPeriod"/>
            </a:pPr>
            <a:r>
              <a:rPr lang="en-US" sz="2000" dirty="0">
                <a:solidFill>
                  <a:srgbClr val="0000FF"/>
                </a:solidFill>
              </a:rPr>
              <a:t>Not a brother-sister controlled group because:</a:t>
            </a:r>
          </a:p>
          <a:p>
            <a:pPr marL="457200" indent="-457200">
              <a:buAutoNum type="arabicParenR"/>
            </a:pPr>
            <a:r>
              <a:rPr lang="en-US" sz="2000" dirty="0">
                <a:solidFill>
                  <a:srgbClr val="008000"/>
                </a:solidFill>
              </a:rPr>
              <a:t>Jack and Jill own only 70% of restaurant B combined</a:t>
            </a:r>
          </a:p>
          <a:p>
            <a:pPr marL="457200" indent="-457200">
              <a:buAutoNum type="arabicParenR"/>
            </a:pPr>
            <a:r>
              <a:rPr lang="en-US" sz="2000" dirty="0">
                <a:solidFill>
                  <a:srgbClr val="008000"/>
                </a:solidFill>
              </a:rPr>
              <a:t>This flunks the 80% test  </a:t>
            </a:r>
          </a:p>
          <a:p>
            <a:pPr marL="457200" indent="-457200">
              <a:buAutoNum type="alphaLcPeriod" startAt="2"/>
            </a:pPr>
            <a:r>
              <a:rPr lang="en-US" sz="2000" dirty="0"/>
              <a:t>Not a parent-sub group because no one company owns another </a:t>
            </a:r>
          </a:p>
          <a:p>
            <a:pPr marL="457200" indent="-457200">
              <a:buAutoNum type="arabicPeriod" startAt="9"/>
            </a:pPr>
            <a:r>
              <a:rPr lang="en-US" sz="2400" dirty="0"/>
              <a:t>Since restaurants A and B not combined, the “below $1M GR test met – </a:t>
            </a:r>
            <a:r>
              <a:rPr lang="en-US" sz="2000" dirty="0"/>
              <a:t>Because restaurant B’s average annual GR only $900,000</a:t>
            </a:r>
          </a:p>
          <a:p>
            <a:pPr marL="457200" indent="-457200">
              <a:buAutoNum type="arabicPeriod" startAt="9"/>
            </a:pPr>
            <a:r>
              <a:rPr lang="en-US" sz="2400" dirty="0"/>
              <a:t>Thus, restaurant B is a recovery startup business (RSB) </a:t>
            </a:r>
            <a:r>
              <a:rPr lang="en-US" sz="2000" dirty="0"/>
              <a:t>(and therefore qualifies for 4Q 2021 ERC)</a:t>
            </a:r>
            <a:endParaRPr lang="en-US" sz="2400" dirty="0"/>
          </a:p>
          <a:p>
            <a:pPr marL="0" indent="0">
              <a:buNone/>
            </a:pPr>
            <a:endParaRPr lang="en-US" sz="2000" dirty="0"/>
          </a:p>
          <a:p>
            <a:pPr marL="0" indent="0">
              <a:buNone/>
            </a:pPr>
            <a:r>
              <a:rPr lang="en-US" sz="1800" dirty="0"/>
              <a:t>*  If Jack and Jill would have owned each restaurant A and B 50/50, the 2 Corps would be a controlled group – Thus, restaurant B would not qualify as an RSB (because average annual GR combined would exceed $1M)  </a:t>
            </a:r>
          </a:p>
        </p:txBody>
      </p:sp>
      <p:sp>
        <p:nvSpPr>
          <p:cNvPr id="6" name="Slide Number Placeholder 5">
            <a:extLst>
              <a:ext uri="{FF2B5EF4-FFF2-40B4-BE49-F238E27FC236}">
                <a16:creationId xmlns:a16="http://schemas.microsoft.com/office/drawing/2014/main" id="{5D856576-9A6A-6645-AE6C-C0F5AF39877C}"/>
              </a:ext>
            </a:extLst>
          </p:cNvPr>
          <p:cNvSpPr>
            <a:spLocks noGrp="1"/>
          </p:cNvSpPr>
          <p:nvPr>
            <p:ph type="sldNum" sz="quarter" idx="12"/>
          </p:nvPr>
        </p:nvSpPr>
        <p:spPr/>
        <p:txBody>
          <a:bodyPr/>
          <a:lstStyle/>
          <a:p>
            <a:fld id="{54AAE21D-1E9D-1047-BD42-883DA1A9BFEE}" type="slidenum">
              <a:rPr lang="en-US" smtClean="0"/>
              <a:t>271</a:t>
            </a:fld>
            <a:endParaRPr lang="en-US"/>
          </a:p>
        </p:txBody>
      </p:sp>
      <p:pic>
        <p:nvPicPr>
          <p:cNvPr id="3" name="Picture 2">
            <a:extLst>
              <a:ext uri="{FF2B5EF4-FFF2-40B4-BE49-F238E27FC236}">
                <a16:creationId xmlns:a16="http://schemas.microsoft.com/office/drawing/2014/main" id="{35F1FEA8-1F42-BB53-002F-DBFAE12F6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884497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Aggregation Rules</a:t>
            </a:r>
          </a:p>
        </p:txBody>
      </p:sp>
      <p:sp>
        <p:nvSpPr>
          <p:cNvPr id="3" name="Content Placeholder 2"/>
          <p:cNvSpPr>
            <a:spLocks noGrp="1"/>
          </p:cNvSpPr>
          <p:nvPr>
            <p:ph idx="1"/>
          </p:nvPr>
        </p:nvSpPr>
        <p:spPr/>
        <p:txBody>
          <a:bodyPr>
            <a:normAutofit/>
          </a:bodyPr>
          <a:lstStyle/>
          <a:p>
            <a:r>
              <a:rPr lang="en-US" sz="2800" dirty="0"/>
              <a:t>Four ways to get snagged by §448(c) attribution rules</a:t>
            </a:r>
          </a:p>
          <a:p>
            <a:pPr marL="457200" indent="-457200">
              <a:buAutoNum type="arabicPeriod"/>
            </a:pPr>
            <a:r>
              <a:rPr lang="en-US" sz="2400" dirty="0"/>
              <a:t>§52(a) – Controlled group of C Corps under §1563, but w/ &gt; 50% relatedness</a:t>
            </a:r>
          </a:p>
          <a:p>
            <a:pPr marL="457200" indent="-457200">
              <a:buAutoNum type="arabicPeriod"/>
            </a:pPr>
            <a:r>
              <a:rPr lang="en-US" sz="2400" dirty="0"/>
              <a:t>§52(b) – Parent-sub or brother-sister common control</a:t>
            </a:r>
          </a:p>
          <a:p>
            <a:pPr>
              <a:buFontTx/>
              <a:buChar char="-"/>
            </a:pPr>
            <a:r>
              <a:rPr lang="en-US" sz="2000" dirty="0"/>
              <a:t>Can be any entity (not just C Corps)</a:t>
            </a:r>
          </a:p>
          <a:p>
            <a:pPr marL="457200" indent="-457200">
              <a:buAutoNum type="arabicPeriod" startAt="3"/>
            </a:pPr>
            <a:r>
              <a:rPr lang="en-US" sz="2400" dirty="0"/>
              <a:t>§414(m) – Affiliated service group </a:t>
            </a:r>
            <a:r>
              <a:rPr lang="en-US" sz="2000" dirty="0"/>
              <a:t>(employee benefit plans)</a:t>
            </a:r>
          </a:p>
          <a:p>
            <a:pPr marL="457200" indent="-457200">
              <a:buFont typeface="Arial"/>
              <a:buAutoNum type="arabicPeriod" startAt="3"/>
            </a:pPr>
            <a:r>
              <a:rPr lang="en-US" sz="2400" dirty="0"/>
              <a:t>§414(o) – Anti-abuse rules </a:t>
            </a:r>
            <a:r>
              <a:rPr lang="en-US" sz="2000" dirty="0"/>
              <a:t>(employee benefit plans)</a:t>
            </a:r>
          </a:p>
          <a:p>
            <a:pPr marL="0" indent="0">
              <a:buNone/>
            </a:pPr>
            <a:endParaRPr lang="en-US" sz="2400" dirty="0"/>
          </a:p>
        </p:txBody>
      </p:sp>
      <p:sp>
        <p:nvSpPr>
          <p:cNvPr id="7" name="Slide Number Placeholder 6">
            <a:extLst>
              <a:ext uri="{FF2B5EF4-FFF2-40B4-BE49-F238E27FC236}">
                <a16:creationId xmlns:a16="http://schemas.microsoft.com/office/drawing/2014/main" id="{F0FF927B-1062-E840-866E-2C49B3833399}"/>
              </a:ext>
            </a:extLst>
          </p:cNvPr>
          <p:cNvSpPr>
            <a:spLocks noGrp="1"/>
          </p:cNvSpPr>
          <p:nvPr>
            <p:ph type="sldNum" sz="quarter" idx="12"/>
          </p:nvPr>
        </p:nvSpPr>
        <p:spPr/>
        <p:txBody>
          <a:bodyPr/>
          <a:lstStyle/>
          <a:p>
            <a:fld id="{54AAE21D-1E9D-1047-BD42-883DA1A9BFEE}" type="slidenum">
              <a:rPr lang="en-US" smtClean="0"/>
              <a:t>272</a:t>
            </a:fld>
            <a:endParaRPr lang="en-US"/>
          </a:p>
        </p:txBody>
      </p:sp>
      <p:pic>
        <p:nvPicPr>
          <p:cNvPr id="4" name="Picture 3">
            <a:extLst>
              <a:ext uri="{FF2B5EF4-FFF2-40B4-BE49-F238E27FC236}">
                <a16:creationId xmlns:a16="http://schemas.microsoft.com/office/drawing/2014/main" id="{5F2375B2-392E-2F90-332B-3F60ECA80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44425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Aggregation Rules</a:t>
            </a:r>
          </a:p>
        </p:txBody>
      </p:sp>
      <p:sp>
        <p:nvSpPr>
          <p:cNvPr id="3" name="Content Placeholder 2"/>
          <p:cNvSpPr>
            <a:spLocks noGrp="1"/>
          </p:cNvSpPr>
          <p:nvPr>
            <p:ph idx="1"/>
          </p:nvPr>
        </p:nvSpPr>
        <p:spPr/>
        <p:txBody>
          <a:bodyPr>
            <a:normAutofit/>
          </a:bodyPr>
          <a:lstStyle/>
          <a:p>
            <a:pPr marL="457200" indent="-457200">
              <a:buAutoNum type="arabicPeriod" startAt="2"/>
            </a:pPr>
            <a:r>
              <a:rPr lang="en-US" sz="2800" dirty="0"/>
              <a:t>§52(b) – Parent-sub controlled group</a:t>
            </a:r>
          </a:p>
          <a:p>
            <a:pPr marL="457200" indent="-457200">
              <a:buAutoNum type="alphaLcPeriod"/>
            </a:pPr>
            <a:r>
              <a:rPr lang="en-US" sz="2400" dirty="0"/>
              <a:t>One or more chains of organizations conducting businesses connected by &gt; 50% ownership with a common parent</a:t>
            </a:r>
          </a:p>
          <a:p>
            <a:pPr marL="457200" indent="-457200">
              <a:buAutoNum type="alphaLcPeriod"/>
            </a:pPr>
            <a:r>
              <a:rPr lang="en-US" sz="2400" dirty="0"/>
              <a:t>Can be any entity(</a:t>
            </a:r>
            <a:r>
              <a:rPr lang="en-US" sz="2400" dirty="0" err="1"/>
              <a:t>ies</a:t>
            </a:r>
            <a:r>
              <a:rPr lang="en-US" sz="2400" dirty="0"/>
              <a:t>) </a:t>
            </a:r>
            <a:r>
              <a:rPr lang="en-US" sz="2000" dirty="0"/>
              <a:t>(not just C Corps)</a:t>
            </a:r>
          </a:p>
          <a:p>
            <a:pPr marL="0" indent="0">
              <a:buNone/>
            </a:pPr>
            <a:endParaRPr lang="en-US" sz="2400" dirty="0"/>
          </a:p>
        </p:txBody>
      </p:sp>
      <p:sp>
        <p:nvSpPr>
          <p:cNvPr id="7" name="Slide Number Placeholder 6">
            <a:extLst>
              <a:ext uri="{FF2B5EF4-FFF2-40B4-BE49-F238E27FC236}">
                <a16:creationId xmlns:a16="http://schemas.microsoft.com/office/drawing/2014/main" id="{01CFB9DD-21CC-AF41-8E7E-AE24FA9CD325}"/>
              </a:ext>
            </a:extLst>
          </p:cNvPr>
          <p:cNvSpPr>
            <a:spLocks noGrp="1"/>
          </p:cNvSpPr>
          <p:nvPr>
            <p:ph type="sldNum" sz="quarter" idx="12"/>
          </p:nvPr>
        </p:nvSpPr>
        <p:spPr/>
        <p:txBody>
          <a:bodyPr/>
          <a:lstStyle/>
          <a:p>
            <a:fld id="{54AAE21D-1E9D-1047-BD42-883DA1A9BFEE}" type="slidenum">
              <a:rPr lang="en-US" smtClean="0"/>
              <a:t>273</a:t>
            </a:fld>
            <a:endParaRPr lang="en-US"/>
          </a:p>
        </p:txBody>
      </p:sp>
      <p:pic>
        <p:nvPicPr>
          <p:cNvPr id="4" name="Picture 3">
            <a:extLst>
              <a:ext uri="{FF2B5EF4-FFF2-40B4-BE49-F238E27FC236}">
                <a16:creationId xmlns:a16="http://schemas.microsoft.com/office/drawing/2014/main" id="{5F7D842F-68F2-841F-A12B-E0C9BC241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68983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Aggregation Rules</a:t>
            </a:r>
          </a:p>
        </p:txBody>
      </p:sp>
      <p:sp>
        <p:nvSpPr>
          <p:cNvPr id="3" name="Content Placeholder 2"/>
          <p:cNvSpPr>
            <a:spLocks noGrp="1"/>
          </p:cNvSpPr>
          <p:nvPr>
            <p:ph idx="1"/>
          </p:nvPr>
        </p:nvSpPr>
        <p:spPr/>
        <p:txBody>
          <a:bodyPr>
            <a:normAutofit fontScale="85000" lnSpcReduction="10000"/>
          </a:bodyPr>
          <a:lstStyle/>
          <a:p>
            <a:pPr marL="457200" indent="-457200">
              <a:buAutoNum type="arabicPeriod" startAt="2"/>
            </a:pPr>
            <a:r>
              <a:rPr lang="en-US" sz="2800" dirty="0"/>
              <a:t>§52(b) – Brother-sister controlled (or common control) group</a:t>
            </a:r>
          </a:p>
          <a:p>
            <a:pPr marL="514350" indent="-514350">
              <a:buAutoNum type="alphaLcPeriod"/>
            </a:pPr>
            <a:r>
              <a:rPr lang="en-US" sz="2800" dirty="0"/>
              <a:t>Brother-sister group = 2 or more Corps* (or entities) where:</a:t>
            </a:r>
          </a:p>
          <a:p>
            <a:pPr marL="457200" indent="-457200">
              <a:buAutoNum type="arabicParenR"/>
            </a:pPr>
            <a:r>
              <a:rPr lang="en-US" sz="2400" dirty="0"/>
              <a:t>5 or fewer persons who are individuals own at least 80% of total com-</a:t>
            </a:r>
            <a:r>
              <a:rPr lang="en-US" sz="2400" dirty="0" err="1"/>
              <a:t>bined</a:t>
            </a:r>
            <a:r>
              <a:rPr lang="en-US" sz="2400" dirty="0"/>
              <a:t> voting power (or value) of all classes of stock of each Corp*; and</a:t>
            </a:r>
          </a:p>
          <a:p>
            <a:pPr marL="457200" indent="-457200">
              <a:buAutoNum type="arabicParenR"/>
            </a:pPr>
            <a:r>
              <a:rPr lang="en-US" sz="2400" dirty="0"/>
              <a:t>The same 5 or fewer persons, taking into account ownership, only to extent identical with respect to each Corp*, own &gt; 50% of total combined voting power (or value) of all classes of stock of each Corp*  </a:t>
            </a:r>
          </a:p>
          <a:p>
            <a:pPr marL="457200" indent="-457200">
              <a:buAutoNum type="alphaLcPeriod" startAt="2"/>
            </a:pPr>
            <a:r>
              <a:rPr lang="en-US" sz="2400" dirty="0"/>
              <a:t>For purposes of above &gt; 50% test</a:t>
            </a:r>
          </a:p>
          <a:p>
            <a:pPr marL="457200" indent="-457200">
              <a:buAutoNum type="arabicParenR"/>
            </a:pPr>
            <a:r>
              <a:rPr lang="en-US" sz="2400" dirty="0"/>
              <a:t>5 or fewer persons have &gt; 50% control taking into account only identical ownership of such person</a:t>
            </a:r>
          </a:p>
          <a:p>
            <a:pPr marL="457200" indent="-457200">
              <a:buAutoNum type="arabicParenR"/>
            </a:pPr>
            <a:r>
              <a:rPr lang="en-US" sz="2400" dirty="0"/>
              <a:t>Supreme Court case: </a:t>
            </a:r>
            <a:r>
              <a:rPr lang="en-US" sz="2400" i="1" dirty="0"/>
              <a:t>Vogel Fertilizer</a:t>
            </a:r>
            <a:r>
              <a:rPr lang="en-US" sz="2400" dirty="0"/>
              <a:t> </a:t>
            </a:r>
            <a:r>
              <a:rPr lang="en-US" sz="2000" dirty="0"/>
              <a:t>(1982) – If any one of the 5 or fewer persons owns 0% of any company, that person excluded (kicked out) of analysis</a:t>
            </a:r>
          </a:p>
          <a:p>
            <a:pPr marL="0" indent="0">
              <a:buNone/>
            </a:pPr>
            <a:endParaRPr lang="en-US" sz="1200" dirty="0"/>
          </a:p>
          <a:p>
            <a:pPr marL="0" indent="0">
              <a:buNone/>
            </a:pPr>
            <a:r>
              <a:rPr lang="en-US" sz="2100" dirty="0"/>
              <a:t>*  Can be any entity(</a:t>
            </a:r>
            <a:r>
              <a:rPr lang="en-US" sz="2100" dirty="0" err="1"/>
              <a:t>ies</a:t>
            </a:r>
            <a:r>
              <a:rPr lang="en-US" sz="2100" dirty="0"/>
              <a:t>) </a:t>
            </a:r>
            <a:r>
              <a:rPr lang="en-US" sz="2000" dirty="0"/>
              <a:t>(not just C Corps)  </a:t>
            </a:r>
          </a:p>
        </p:txBody>
      </p:sp>
      <p:sp>
        <p:nvSpPr>
          <p:cNvPr id="7" name="Slide Number Placeholder 6">
            <a:extLst>
              <a:ext uri="{FF2B5EF4-FFF2-40B4-BE49-F238E27FC236}">
                <a16:creationId xmlns:a16="http://schemas.microsoft.com/office/drawing/2014/main" id="{B6F2E8BC-D408-6941-BD93-1DA3D65530D7}"/>
              </a:ext>
            </a:extLst>
          </p:cNvPr>
          <p:cNvSpPr>
            <a:spLocks noGrp="1"/>
          </p:cNvSpPr>
          <p:nvPr>
            <p:ph type="sldNum" sz="quarter" idx="12"/>
          </p:nvPr>
        </p:nvSpPr>
        <p:spPr/>
        <p:txBody>
          <a:bodyPr/>
          <a:lstStyle/>
          <a:p>
            <a:fld id="{54AAE21D-1E9D-1047-BD42-883DA1A9BFEE}" type="slidenum">
              <a:rPr lang="en-US" smtClean="0"/>
              <a:t>274</a:t>
            </a:fld>
            <a:endParaRPr lang="en-US"/>
          </a:p>
        </p:txBody>
      </p:sp>
      <p:pic>
        <p:nvPicPr>
          <p:cNvPr id="6" name="Picture 5">
            <a:extLst>
              <a:ext uri="{FF2B5EF4-FFF2-40B4-BE49-F238E27FC236}">
                <a16:creationId xmlns:a16="http://schemas.microsoft.com/office/drawing/2014/main" id="{0D6302FD-EDFA-4426-9175-92456DA43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4683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erson standing in a doorway&#10;&#10;Description automatically generated with medium confidence">
            <a:extLst>
              <a:ext uri="{FF2B5EF4-FFF2-40B4-BE49-F238E27FC236}">
                <a16:creationId xmlns:a16="http://schemas.microsoft.com/office/drawing/2014/main" id="{16EEC843-33B2-0A49-9D73-F669E6029D2F}"/>
              </a:ext>
            </a:extLst>
          </p:cNvPr>
          <p:cNvPicPr>
            <a:picLocks noGrp="1" noChangeAspect="1"/>
          </p:cNvPicPr>
          <p:nvPr>
            <p:ph idx="1"/>
          </p:nvPr>
        </p:nvPicPr>
        <p:blipFill rotWithShape="1">
          <a:blip r:embed="rId2"/>
          <a:srcRect r="5200"/>
          <a:stretch/>
        </p:blipFill>
        <p:spPr>
          <a:xfrm>
            <a:off x="3188966" y="477983"/>
            <a:ext cx="5534204" cy="5715000"/>
          </a:xfrm>
          <a:prstGeom prst="rect">
            <a:avLst/>
          </a:prstGeom>
        </p:spPr>
      </p:pic>
      <p:sp>
        <p:nvSpPr>
          <p:cNvPr id="2" name="Title 1">
            <a:extLst>
              <a:ext uri="{FF2B5EF4-FFF2-40B4-BE49-F238E27FC236}">
                <a16:creationId xmlns:a16="http://schemas.microsoft.com/office/drawing/2014/main" id="{4154942B-9092-6545-9E3A-8FBA08F0A2D1}"/>
              </a:ext>
            </a:extLst>
          </p:cNvPr>
          <p:cNvSpPr>
            <a:spLocks noGrp="1"/>
          </p:cNvSpPr>
          <p:nvPr>
            <p:ph type="title"/>
          </p:nvPr>
        </p:nvSpPr>
        <p:spPr>
          <a:xfrm>
            <a:off x="140274" y="1122363"/>
            <a:ext cx="3017520" cy="2215197"/>
          </a:xfrm>
        </p:spPr>
        <p:txBody>
          <a:bodyPr vert="horz" lIns="91440" tIns="45720" rIns="91440" bIns="45720" rtlCol="0" anchor="b">
            <a:normAutofit fontScale="90000"/>
          </a:bodyPr>
          <a:lstStyle/>
          <a:p>
            <a:pPr defTabSz="914400">
              <a:lnSpc>
                <a:spcPct val="90000"/>
              </a:lnSpc>
            </a:pPr>
            <a:r>
              <a:rPr lang="en-US" sz="4200"/>
              <a:t>ERC</a:t>
            </a:r>
            <a:br>
              <a:rPr lang="en-US" sz="4200"/>
            </a:br>
            <a:br>
              <a:rPr lang="en-US" sz="4200"/>
            </a:br>
            <a:r>
              <a:rPr lang="en-US" sz="4200"/>
              <a:t>Income </a:t>
            </a:r>
            <a:r>
              <a:rPr lang="en-US" sz="4200" dirty="0"/>
              <a:t>Tax Alley</a:t>
            </a:r>
          </a:p>
        </p:txBody>
      </p:sp>
      <p:sp>
        <p:nvSpPr>
          <p:cNvPr id="5" name="Slide Number Placeholder 4">
            <a:extLst>
              <a:ext uri="{FF2B5EF4-FFF2-40B4-BE49-F238E27FC236}">
                <a16:creationId xmlns:a16="http://schemas.microsoft.com/office/drawing/2014/main" id="{83E737A7-62AB-1C4F-B0B3-9A3B9D5568A3}"/>
              </a:ext>
            </a:extLst>
          </p:cNvPr>
          <p:cNvSpPr>
            <a:spLocks noGrp="1"/>
          </p:cNvSpPr>
          <p:nvPr>
            <p:ph type="sldNum" sz="quarter" idx="12"/>
          </p:nvPr>
        </p:nvSpPr>
        <p:spPr>
          <a:xfrm>
            <a:off x="6728114" y="6356350"/>
            <a:ext cx="2057400" cy="365125"/>
          </a:xfrm>
        </p:spPr>
        <p:txBody>
          <a:bodyPr vert="horz" lIns="91440" tIns="45720" rIns="91440" bIns="45720" rtlCol="0" anchor="ctr">
            <a:normAutofit/>
          </a:bodyPr>
          <a:lstStyle/>
          <a:p>
            <a:pPr defTabSz="914400">
              <a:spcAft>
                <a:spcPts val="600"/>
              </a:spcAft>
              <a:defRPr/>
            </a:pPr>
            <a:fld id="{54AAE21D-1E9D-1047-BD42-883DA1A9BFEE}" type="slidenum">
              <a:rPr lang="en-US" sz="1000">
                <a:solidFill>
                  <a:schemeClr val="tx1"/>
                </a:solidFill>
                <a:latin typeface="Calibri" panose="020F0502020204030204"/>
              </a:rPr>
              <a:pPr defTabSz="914400">
                <a:spcAft>
                  <a:spcPts val="600"/>
                </a:spcAft>
                <a:defRPr/>
              </a:pPr>
              <a:t>275</a:t>
            </a:fld>
            <a:endParaRPr lang="en-US" sz="1000">
              <a:solidFill>
                <a:schemeClr val="tx1"/>
              </a:solidFill>
              <a:latin typeface="Calibri" panose="020F0502020204030204"/>
            </a:endParaRPr>
          </a:p>
        </p:txBody>
      </p:sp>
      <p:pic>
        <p:nvPicPr>
          <p:cNvPr id="6" name="Picture 5">
            <a:extLst>
              <a:ext uri="{FF2B5EF4-FFF2-40B4-BE49-F238E27FC236}">
                <a16:creationId xmlns:a16="http://schemas.microsoft.com/office/drawing/2014/main" id="{B8FFC4FC-CDF7-28FB-4E3E-BB2261D96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022275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Adjustments to Income Tax Return</a:t>
            </a:r>
            <a:br>
              <a:rPr lang="en-US" sz="3200" dirty="0"/>
            </a:br>
            <a:r>
              <a:rPr lang="en-US" sz="3200" dirty="0"/>
              <a:t>Reduction of Wage Deduction</a:t>
            </a:r>
          </a:p>
        </p:txBody>
      </p:sp>
      <p:pic>
        <p:nvPicPr>
          <p:cNvPr id="7" name="Content Placeholder 6" descr="Action2.jpg"/>
          <p:cNvPicPr>
            <a:picLocks noGrp="1" noChangeAspect="1"/>
          </p:cNvPicPr>
          <p:nvPr>
            <p:ph idx="1"/>
          </p:nvPr>
        </p:nvPicPr>
        <p:blipFill>
          <a:blip r:embed="rId2">
            <a:extLst>
              <a:ext uri="{28A0092B-C50C-407E-A947-70E740481C1C}">
                <a14:useLocalDpi xmlns:a14="http://schemas.microsoft.com/office/drawing/2010/main" val="0"/>
              </a:ext>
            </a:extLst>
          </a:blip>
          <a:srcRect l="423" r="423"/>
          <a:stretch>
            <a:fillRect/>
          </a:stretch>
        </p:blipFill>
        <p:spPr/>
      </p:pic>
      <p:sp>
        <p:nvSpPr>
          <p:cNvPr id="4" name="Slide Number Placeholder 3">
            <a:extLst>
              <a:ext uri="{FF2B5EF4-FFF2-40B4-BE49-F238E27FC236}">
                <a16:creationId xmlns:a16="http://schemas.microsoft.com/office/drawing/2014/main" id="{9E596B15-3FFA-7E4F-9537-EC12470A3E24}"/>
              </a:ext>
            </a:extLst>
          </p:cNvPr>
          <p:cNvSpPr>
            <a:spLocks noGrp="1"/>
          </p:cNvSpPr>
          <p:nvPr>
            <p:ph type="sldNum" sz="quarter" idx="12"/>
          </p:nvPr>
        </p:nvSpPr>
        <p:spPr/>
        <p:txBody>
          <a:bodyPr/>
          <a:lstStyle/>
          <a:p>
            <a:fld id="{54AAE21D-1E9D-1047-BD42-883DA1A9BFEE}" type="slidenum">
              <a:rPr lang="en-US" smtClean="0"/>
              <a:t>276</a:t>
            </a:fld>
            <a:endParaRPr lang="en-US"/>
          </a:p>
        </p:txBody>
      </p:sp>
      <p:pic>
        <p:nvPicPr>
          <p:cNvPr id="3" name="Picture 2">
            <a:extLst>
              <a:ext uri="{FF2B5EF4-FFF2-40B4-BE49-F238E27FC236}">
                <a16:creationId xmlns:a16="http://schemas.microsoft.com/office/drawing/2014/main" id="{5E6C20BC-7EBA-5F73-7BDB-3555F5814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871524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 of ERC </a:t>
            </a:r>
            <a:br>
              <a:rPr lang="en-US" sz="3200" dirty="0"/>
            </a:br>
            <a:r>
              <a:rPr lang="en-US" sz="3200" dirty="0"/>
              <a:t>on Income Tax Return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60922271"/>
              </p:ext>
            </p:extLst>
          </p:nvPr>
        </p:nvGraphicFramePr>
        <p:xfrm>
          <a:off x="457200" y="1600200"/>
          <a:ext cx="8229600" cy="4602480"/>
        </p:xfrm>
        <a:graphic>
          <a:graphicData uri="http://schemas.openxmlformats.org/drawingml/2006/table">
            <a:tbl>
              <a:tblPr firstRow="1" bandRow="1">
                <a:tableStyleId>{5C22544A-7EE6-4342-B048-85BDC9FD1C3A}</a:tableStyleId>
              </a:tblPr>
              <a:tblGrid>
                <a:gridCol w="1538679">
                  <a:extLst>
                    <a:ext uri="{9D8B030D-6E8A-4147-A177-3AD203B41FA5}">
                      <a16:colId xmlns:a16="http://schemas.microsoft.com/office/drawing/2014/main" val="20000"/>
                    </a:ext>
                  </a:extLst>
                </a:gridCol>
                <a:gridCol w="3160142">
                  <a:extLst>
                    <a:ext uri="{9D8B030D-6E8A-4147-A177-3AD203B41FA5}">
                      <a16:colId xmlns:a16="http://schemas.microsoft.com/office/drawing/2014/main" val="20001"/>
                    </a:ext>
                  </a:extLst>
                </a:gridCol>
                <a:gridCol w="3530779">
                  <a:extLst>
                    <a:ext uri="{9D8B030D-6E8A-4147-A177-3AD203B41FA5}">
                      <a16:colId xmlns:a16="http://schemas.microsoft.com/office/drawing/2014/main" val="20002"/>
                    </a:ext>
                  </a:extLst>
                </a:gridCol>
              </a:tblGrid>
              <a:tr h="370840">
                <a:tc>
                  <a:txBody>
                    <a:bodyPr/>
                    <a:lstStyle/>
                    <a:p>
                      <a:pPr algn="ctr"/>
                      <a:endParaRPr lang="en-US" sz="2000" dirty="0"/>
                    </a:p>
                  </a:txBody>
                  <a:tcPr/>
                </a:tc>
                <a:tc>
                  <a:txBody>
                    <a:bodyPr/>
                    <a:lstStyle/>
                    <a:p>
                      <a:pPr algn="ctr"/>
                      <a:r>
                        <a:rPr lang="en-US" sz="2000" dirty="0"/>
                        <a:t>Tax Break</a:t>
                      </a:r>
                    </a:p>
                  </a:txBody>
                  <a:tcPr/>
                </a:tc>
                <a:tc>
                  <a:txBody>
                    <a:bodyPr/>
                    <a:lstStyle/>
                    <a:p>
                      <a:pPr algn="ctr"/>
                      <a:r>
                        <a:rPr lang="en-US" sz="2000" dirty="0"/>
                        <a:t>Effect on Income Tax</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Employee Retention Credit (ERC)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solidFill>
                            <a:srgbClr val="0000FF"/>
                          </a:solidFill>
                        </a:rPr>
                        <a:t>ERC</a:t>
                      </a:r>
                      <a:r>
                        <a:rPr lang="en-US" sz="2000" dirty="0"/>
                        <a:t>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[(Round 1 (2020))</a:t>
                      </a:r>
                      <a:r>
                        <a:rPr lang="en-US" sz="1800" baseline="0" dirty="0"/>
                        <a:t> </a:t>
                      </a:r>
                      <a:r>
                        <a:rPr lang="en-US" sz="1800" dirty="0"/>
                        <a:t>= 50% x up</a:t>
                      </a:r>
                      <a:r>
                        <a:rPr lang="en-US" sz="1800" baseline="0" dirty="0"/>
                        <a:t> to $10k comp cost]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aseline="0" dirty="0"/>
                        <a:t>[(Round 2 (2021)) = 70% x up to $20k comp cost] </a:t>
                      </a:r>
                      <a:r>
                        <a:rPr lang="en-US" sz="1800" dirty="0">
                          <a:solidFill>
                            <a:srgbClr val="0000FF"/>
                          </a:solidFill>
                        </a:rPr>
                        <a:t>offset against employer</a:t>
                      </a:r>
                      <a:r>
                        <a:rPr lang="en-US" sz="1800" baseline="0" dirty="0">
                          <a:solidFill>
                            <a:srgbClr val="0000FF"/>
                          </a:solidFill>
                        </a:rPr>
                        <a:t> OASDI</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baseline="0" dirty="0"/>
                        <a:t>[(Round 3 (2021)) = 70% x up to $20k comp cost] </a:t>
                      </a:r>
                      <a:r>
                        <a:rPr lang="en-US" sz="1800" dirty="0">
                          <a:solidFill>
                            <a:srgbClr val="008000"/>
                          </a:solidFill>
                        </a:rPr>
                        <a:t>offset against employer</a:t>
                      </a:r>
                      <a:r>
                        <a:rPr lang="en-US" sz="1800" baseline="0" dirty="0">
                          <a:solidFill>
                            <a:srgbClr val="008000"/>
                          </a:solidFill>
                        </a:rPr>
                        <a:t> Medicare (HI)</a:t>
                      </a:r>
                      <a:endParaRPr lang="en-US" sz="1800" dirty="0">
                        <a:solidFill>
                          <a:srgbClr val="008000"/>
                        </a:solidFill>
                      </a:endParaRPr>
                    </a:p>
                  </a:txBody>
                  <a:tcPr/>
                </a:tc>
                <a:tc>
                  <a:txBody>
                    <a:bodyPr/>
                    <a:lstStyle/>
                    <a:p>
                      <a:pPr algn="ctr"/>
                      <a:r>
                        <a:rPr lang="en-US" sz="2000" baseline="0" dirty="0">
                          <a:solidFill>
                            <a:srgbClr val="FF0000"/>
                          </a:solidFill>
                        </a:rPr>
                        <a:t>Income tax deduction </a:t>
                      </a:r>
                      <a:r>
                        <a:rPr lang="en-US" sz="2000" baseline="0" dirty="0">
                          <a:solidFill>
                            <a:schemeClr val="tx1"/>
                          </a:solidFill>
                        </a:rPr>
                        <a:t>for </a:t>
                      </a:r>
                      <a:r>
                        <a:rPr lang="en-US" sz="2000" baseline="0" dirty="0">
                          <a:solidFill>
                            <a:srgbClr val="FF0000"/>
                          </a:solidFill>
                        </a:rPr>
                        <a:t>wages reduced by amount of credit taken </a:t>
                      </a:r>
                      <a:r>
                        <a:rPr lang="en-US" sz="1800" dirty="0"/>
                        <a:t>(CARES §2301(e), FAQ 85).</a:t>
                      </a:r>
                    </a:p>
                    <a:p>
                      <a:pPr algn="ctr"/>
                      <a:r>
                        <a:rPr lang="en-US" sz="1800" dirty="0"/>
                        <a:t>Reduce </a:t>
                      </a:r>
                      <a:r>
                        <a:rPr lang="en-US" sz="1800" baseline="0" dirty="0"/>
                        <a:t>wages in year ERC generated  e.g., If wages paid in 2020, credit received in 2021,</a:t>
                      </a:r>
                      <a:r>
                        <a:rPr lang="en-US" sz="1800" dirty="0"/>
                        <a:t> reduce</a:t>
                      </a:r>
                      <a:r>
                        <a:rPr lang="en-US" sz="1800" baseline="0" dirty="0"/>
                        <a:t> wages on 2020 return  </a:t>
                      </a:r>
                      <a:r>
                        <a:rPr lang="en-US" sz="1600" baseline="0" dirty="0"/>
                        <a:t>(CARES §2301(e), IRC §280C, Reg. §1.280C-1)</a:t>
                      </a:r>
                      <a:endParaRPr lang="en-US" sz="1600" dirty="0">
                        <a:solidFill>
                          <a:srgbClr val="FF0000"/>
                        </a:solidFill>
                      </a:endParaRP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rgbClr val="0000FF"/>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E.g., $10,000 ERC wages in 2020. $5,000 ERC rec’d in 2021.</a:t>
                      </a:r>
                      <a:r>
                        <a:rPr lang="en-US" sz="1800" baseline="0" dirty="0">
                          <a:solidFill>
                            <a:srgbClr val="FF0000"/>
                          </a:solidFill>
                        </a:rPr>
                        <a:t> 2020 deductible wages only $5,000.</a:t>
                      </a:r>
                      <a:endParaRPr lang="en-US" sz="1800" dirty="0">
                        <a:solidFill>
                          <a:srgbClr val="FF0000"/>
                        </a:solidFill>
                      </a:endParaRP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M-1 Adjustment?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000" dirty="0">
                        <a:solidFill>
                          <a:srgbClr val="0000FF"/>
                        </a:solidFill>
                      </a:endParaRPr>
                    </a:p>
                  </a:txBody>
                  <a:tcPr/>
                </a:tc>
                <a:tc>
                  <a:txBody>
                    <a:bodyPr/>
                    <a:lstStyle/>
                    <a:p>
                      <a:pPr algn="ctr"/>
                      <a:r>
                        <a:rPr lang="en-US" sz="2000" dirty="0">
                          <a:solidFill>
                            <a:schemeClr val="tx1"/>
                          </a:solidFill>
                        </a:rPr>
                        <a:t>Yes </a:t>
                      </a:r>
                      <a:r>
                        <a:rPr lang="en-US" sz="1800" dirty="0">
                          <a:solidFill>
                            <a:schemeClr val="tx1"/>
                          </a:solidFill>
                        </a:rPr>
                        <a:t>(for expense</a:t>
                      </a:r>
                      <a:r>
                        <a:rPr lang="en-US" sz="1800" baseline="0" dirty="0">
                          <a:solidFill>
                            <a:schemeClr val="tx1"/>
                          </a:solidFill>
                        </a:rPr>
                        <a:t> recorded on books, but not on tax return)</a:t>
                      </a:r>
                      <a:endParaRPr lang="en-US" sz="2000"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4" name="Slide Number Placeholder 3">
            <a:extLst>
              <a:ext uri="{FF2B5EF4-FFF2-40B4-BE49-F238E27FC236}">
                <a16:creationId xmlns:a16="http://schemas.microsoft.com/office/drawing/2014/main" id="{726523DF-E774-E24D-B301-0E17F1738B78}"/>
              </a:ext>
            </a:extLst>
          </p:cNvPr>
          <p:cNvSpPr>
            <a:spLocks noGrp="1"/>
          </p:cNvSpPr>
          <p:nvPr>
            <p:ph type="sldNum" sz="quarter" idx="12"/>
          </p:nvPr>
        </p:nvSpPr>
        <p:spPr/>
        <p:txBody>
          <a:bodyPr/>
          <a:lstStyle/>
          <a:p>
            <a:fld id="{54AAE21D-1E9D-1047-BD42-883DA1A9BFEE}" type="slidenum">
              <a:rPr lang="en-US" smtClean="0"/>
              <a:t>277</a:t>
            </a:fld>
            <a:endParaRPr lang="en-US"/>
          </a:p>
        </p:txBody>
      </p:sp>
      <p:pic>
        <p:nvPicPr>
          <p:cNvPr id="3" name="Picture 2">
            <a:extLst>
              <a:ext uri="{FF2B5EF4-FFF2-40B4-BE49-F238E27FC236}">
                <a16:creationId xmlns:a16="http://schemas.microsoft.com/office/drawing/2014/main" id="{B18A1607-E170-5065-74D6-F39921C8C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617449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 of ERC on Income Tax Return</a:t>
            </a:r>
            <a:br>
              <a:rPr lang="en-US" sz="3200" dirty="0"/>
            </a:br>
            <a:r>
              <a:rPr lang="en-US" sz="3200" dirty="0"/>
              <a:t>Communications With Client</a:t>
            </a:r>
          </a:p>
        </p:txBody>
      </p:sp>
      <p:sp>
        <p:nvSpPr>
          <p:cNvPr id="3" name="Content Placeholder 2"/>
          <p:cNvSpPr>
            <a:spLocks noGrp="1"/>
          </p:cNvSpPr>
          <p:nvPr>
            <p:ph idx="1"/>
          </p:nvPr>
        </p:nvSpPr>
        <p:spPr/>
        <p:txBody>
          <a:bodyPr>
            <a:normAutofit/>
          </a:bodyPr>
          <a:lstStyle/>
          <a:p>
            <a:pPr marL="457200" indent="-457200">
              <a:buAutoNum type="arabicPeriod"/>
            </a:pPr>
            <a:r>
              <a:rPr lang="en-US" sz="2000" dirty="0"/>
              <a:t>There is no legal obligation to file an amended return </a:t>
            </a:r>
            <a:r>
              <a:rPr lang="en-US" sz="1800" dirty="0"/>
              <a:t> (</a:t>
            </a:r>
            <a:r>
              <a:rPr lang="en-US" sz="1800" i="1" dirty="0" err="1"/>
              <a:t>Badaracco</a:t>
            </a:r>
            <a:r>
              <a:rPr lang="en-US" sz="1800" i="1" dirty="0"/>
              <a:t> v. Comm. </a:t>
            </a:r>
            <a:r>
              <a:rPr lang="en-US" sz="1800" dirty="0"/>
              <a:t>(464 U.S. 386 (1984))</a:t>
            </a:r>
          </a:p>
          <a:p>
            <a:pPr marL="457200" indent="-457200">
              <a:buAutoNum type="arabicPeriod"/>
            </a:pPr>
            <a:r>
              <a:rPr lang="en-US" sz="2000" dirty="0"/>
              <a:t>Reg. §1.451-1(a) “If a taxpayer ascertains an item should have been included in gross income in a prior tax year, he </a:t>
            </a:r>
            <a:r>
              <a:rPr lang="en-US" sz="2000" dirty="0">
                <a:solidFill>
                  <a:srgbClr val="FF0000"/>
                </a:solidFill>
              </a:rPr>
              <a:t>should</a:t>
            </a:r>
            <a:r>
              <a:rPr lang="en-US" sz="2000" dirty="0"/>
              <a:t>, if within period of limitation, file an amended return and pay any additional tax due”</a:t>
            </a:r>
          </a:p>
          <a:p>
            <a:pPr marL="457200" indent="-457200">
              <a:buAutoNum type="arabicPeriod"/>
            </a:pPr>
            <a:r>
              <a:rPr lang="en-US" sz="2000" dirty="0"/>
              <a:t>Circular 230  §10.21  A </a:t>
            </a:r>
            <a:r>
              <a:rPr lang="en-US" sz="2000" dirty="0">
                <a:solidFill>
                  <a:srgbClr val="0000FF"/>
                </a:solidFill>
              </a:rPr>
              <a:t>practitioner</a:t>
            </a:r>
            <a:r>
              <a:rPr lang="en-US" sz="2000" dirty="0"/>
              <a:t> </a:t>
            </a:r>
            <a:r>
              <a:rPr lang="en-US" sz="2000" dirty="0">
                <a:solidFill>
                  <a:srgbClr val="0000FF"/>
                </a:solidFill>
              </a:rPr>
              <a:t>who knows </a:t>
            </a:r>
            <a:r>
              <a:rPr lang="en-US" sz="2000" dirty="0"/>
              <a:t>that the </a:t>
            </a:r>
            <a:r>
              <a:rPr lang="en-US" sz="2000" dirty="0">
                <a:solidFill>
                  <a:srgbClr val="0000FF"/>
                </a:solidFill>
              </a:rPr>
              <a:t>client has not complied </a:t>
            </a:r>
            <a:r>
              <a:rPr lang="en-US" sz="2000" dirty="0"/>
              <a:t>with revenue laws </a:t>
            </a:r>
            <a:r>
              <a:rPr lang="en-US" sz="2000" dirty="0">
                <a:solidFill>
                  <a:srgbClr val="0000FF"/>
                </a:solidFill>
              </a:rPr>
              <a:t>or </a:t>
            </a:r>
            <a:r>
              <a:rPr lang="en-US" sz="2000" dirty="0"/>
              <a:t>has made an </a:t>
            </a:r>
            <a:r>
              <a:rPr lang="en-US" sz="2000" dirty="0">
                <a:solidFill>
                  <a:srgbClr val="0000FF"/>
                </a:solidFill>
              </a:rPr>
              <a:t>error</a:t>
            </a:r>
            <a:r>
              <a:rPr lang="en-US" sz="2000" dirty="0"/>
              <a:t> in </a:t>
            </a:r>
            <a:r>
              <a:rPr lang="en-US" sz="2000" dirty="0">
                <a:solidFill>
                  <a:srgbClr val="0000FF"/>
                </a:solidFill>
              </a:rPr>
              <a:t>or omission </a:t>
            </a:r>
            <a:r>
              <a:rPr lang="en-US" sz="2000" dirty="0"/>
              <a:t>from any return, </a:t>
            </a:r>
            <a:r>
              <a:rPr lang="en-US" sz="2000" dirty="0">
                <a:solidFill>
                  <a:srgbClr val="0000FF"/>
                </a:solidFill>
              </a:rPr>
              <a:t>must advise </a:t>
            </a:r>
            <a:r>
              <a:rPr lang="en-US" sz="2000" dirty="0"/>
              <a:t>the </a:t>
            </a:r>
            <a:r>
              <a:rPr lang="en-US" sz="2000" dirty="0">
                <a:solidFill>
                  <a:srgbClr val="0000FF"/>
                </a:solidFill>
              </a:rPr>
              <a:t>client promptly </a:t>
            </a:r>
            <a:r>
              <a:rPr lang="en-US" sz="2000" dirty="0"/>
              <a:t>of the</a:t>
            </a:r>
            <a:r>
              <a:rPr lang="en-US" sz="2000" dirty="0">
                <a:solidFill>
                  <a:srgbClr val="0000FF"/>
                </a:solidFill>
              </a:rPr>
              <a:t> fact </a:t>
            </a:r>
            <a:r>
              <a:rPr lang="en-US" sz="2000" dirty="0"/>
              <a:t>of such noncompliance, error, or omission and </a:t>
            </a:r>
            <a:r>
              <a:rPr lang="en-US" sz="2000" dirty="0">
                <a:solidFill>
                  <a:srgbClr val="008000"/>
                </a:solidFill>
              </a:rPr>
              <a:t>must advise client of </a:t>
            </a:r>
            <a:r>
              <a:rPr lang="en-US" sz="2000" dirty="0" err="1">
                <a:solidFill>
                  <a:srgbClr val="FF0000"/>
                </a:solidFill>
              </a:rPr>
              <a:t>conse-quences</a:t>
            </a:r>
            <a:r>
              <a:rPr lang="en-US" sz="2000" dirty="0">
                <a:solidFill>
                  <a:srgbClr val="FF0000"/>
                </a:solidFill>
              </a:rPr>
              <a:t> </a:t>
            </a:r>
            <a:r>
              <a:rPr lang="en-US" sz="2000" dirty="0"/>
              <a:t>under IRC and regs of such noncompliance, error, or omission </a:t>
            </a:r>
          </a:p>
        </p:txBody>
      </p:sp>
      <p:sp>
        <p:nvSpPr>
          <p:cNvPr id="7" name="Slide Number Placeholder 6">
            <a:extLst>
              <a:ext uri="{FF2B5EF4-FFF2-40B4-BE49-F238E27FC236}">
                <a16:creationId xmlns:a16="http://schemas.microsoft.com/office/drawing/2014/main" id="{B2B8CE8E-2417-6E41-A795-16C0CC5CDE10}"/>
              </a:ext>
            </a:extLst>
          </p:cNvPr>
          <p:cNvSpPr>
            <a:spLocks noGrp="1"/>
          </p:cNvSpPr>
          <p:nvPr>
            <p:ph type="sldNum" sz="quarter" idx="12"/>
          </p:nvPr>
        </p:nvSpPr>
        <p:spPr/>
        <p:txBody>
          <a:bodyPr/>
          <a:lstStyle/>
          <a:p>
            <a:fld id="{54AAE21D-1E9D-1047-BD42-883DA1A9BFEE}" type="slidenum">
              <a:rPr lang="en-US" smtClean="0"/>
              <a:t>278</a:t>
            </a:fld>
            <a:endParaRPr lang="en-US"/>
          </a:p>
        </p:txBody>
      </p:sp>
      <p:pic>
        <p:nvPicPr>
          <p:cNvPr id="4" name="Picture 3">
            <a:extLst>
              <a:ext uri="{FF2B5EF4-FFF2-40B4-BE49-F238E27FC236}">
                <a16:creationId xmlns:a16="http://schemas.microsoft.com/office/drawing/2014/main" id="{37A5900D-2A9E-A786-3E86-200517383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14272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89FC-120A-6747-87F1-BCC9DB537E74}"/>
              </a:ext>
            </a:extLst>
          </p:cNvPr>
          <p:cNvSpPr>
            <a:spLocks noGrp="1"/>
          </p:cNvSpPr>
          <p:nvPr>
            <p:ph type="title"/>
          </p:nvPr>
        </p:nvSpPr>
        <p:spPr/>
        <p:txBody>
          <a:bodyPr>
            <a:normAutofit/>
          </a:bodyPr>
          <a:lstStyle/>
          <a:p>
            <a:pPr algn="ctr"/>
            <a:r>
              <a:rPr lang="en-US" sz="3200" dirty="0"/>
              <a:t>Reasonable Cause</a:t>
            </a:r>
          </a:p>
        </p:txBody>
      </p:sp>
      <p:pic>
        <p:nvPicPr>
          <p:cNvPr id="8" name="Content Placeholder 7" descr="A picture containing text, drawing, handwriting, cartoon&#10;&#10;Description automatically generated">
            <a:extLst>
              <a:ext uri="{FF2B5EF4-FFF2-40B4-BE49-F238E27FC236}">
                <a16:creationId xmlns:a16="http://schemas.microsoft.com/office/drawing/2014/main" id="{EB4297DB-A7B7-7147-9A42-9C6DA3065997}"/>
              </a:ext>
            </a:extLst>
          </p:cNvPr>
          <p:cNvPicPr>
            <a:picLocks noGrp="1" noChangeAspect="1"/>
          </p:cNvPicPr>
          <p:nvPr>
            <p:ph idx="1"/>
          </p:nvPr>
        </p:nvPicPr>
        <p:blipFill>
          <a:blip r:embed="rId2"/>
          <a:stretch>
            <a:fillRect/>
          </a:stretch>
        </p:blipFill>
        <p:spPr>
          <a:xfrm>
            <a:off x="1082565" y="1492469"/>
            <a:ext cx="6867451" cy="4624551"/>
          </a:xfrm>
        </p:spPr>
      </p:pic>
      <p:sp>
        <p:nvSpPr>
          <p:cNvPr id="6" name="Slide Number Placeholder 5">
            <a:extLst>
              <a:ext uri="{FF2B5EF4-FFF2-40B4-BE49-F238E27FC236}">
                <a16:creationId xmlns:a16="http://schemas.microsoft.com/office/drawing/2014/main" id="{C8EE5FC5-F473-1742-8C56-76C9E3BE0288}"/>
              </a:ext>
            </a:extLst>
          </p:cNvPr>
          <p:cNvSpPr>
            <a:spLocks noGrp="1"/>
          </p:cNvSpPr>
          <p:nvPr>
            <p:ph type="sldNum" sz="quarter" idx="12"/>
          </p:nvPr>
        </p:nvSpPr>
        <p:spPr/>
        <p:txBody>
          <a:bodyPr/>
          <a:lstStyle/>
          <a:p>
            <a:fld id="{AC2F4551-78D6-D543-A22A-97E5D94F7029}" type="slidenum">
              <a:rPr lang="en-US" smtClean="0"/>
              <a:t>279</a:t>
            </a:fld>
            <a:endParaRPr lang="en-US"/>
          </a:p>
        </p:txBody>
      </p:sp>
      <p:pic>
        <p:nvPicPr>
          <p:cNvPr id="4" name="Picture 3">
            <a:extLst>
              <a:ext uri="{FF2B5EF4-FFF2-40B4-BE49-F238E27FC236}">
                <a16:creationId xmlns:a16="http://schemas.microsoft.com/office/drawing/2014/main" id="{E2B32460-F071-4C5D-274B-C390181D3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068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Outside ERC Solicitors</a:t>
            </a:r>
            <a:br>
              <a:rPr lang="en-US" sz="3200" dirty="0"/>
            </a:br>
            <a:r>
              <a:rPr lang="en-US" sz="3200" dirty="0"/>
              <a:t>IRS Fires Warning Shots</a:t>
            </a:r>
          </a:p>
        </p:txBody>
      </p:sp>
      <p:sp>
        <p:nvSpPr>
          <p:cNvPr id="3" name="Content Placeholder 2"/>
          <p:cNvSpPr>
            <a:spLocks noGrp="1"/>
          </p:cNvSpPr>
          <p:nvPr>
            <p:ph idx="1"/>
          </p:nvPr>
        </p:nvSpPr>
        <p:spPr>
          <a:xfrm>
            <a:off x="457200" y="1600200"/>
            <a:ext cx="8518634" cy="4525963"/>
          </a:xfrm>
        </p:spPr>
        <p:txBody>
          <a:bodyPr>
            <a:normAutofit fontScale="92500"/>
          </a:bodyPr>
          <a:lstStyle/>
          <a:p>
            <a:pPr marL="457200" indent="-457200">
              <a:buAutoNum type="arabicPeriod" startAt="7"/>
            </a:pPr>
            <a:r>
              <a:rPr lang="en-US" sz="2400" dirty="0"/>
              <a:t>IRS’s Office of Professional Responsibility (OPR) issued OPR Issue Number 2023-2 </a:t>
            </a:r>
            <a:r>
              <a:rPr lang="en-US" sz="1900" dirty="0"/>
              <a:t>(03/07/23) (e-news for Tax Professionals 2023-11), citing:</a:t>
            </a:r>
          </a:p>
          <a:p>
            <a:pPr marL="457200" indent="-457200">
              <a:buAutoNum type="alphaLcPeriod"/>
            </a:pPr>
            <a:r>
              <a:rPr lang="en-US" sz="2000" dirty="0"/>
              <a:t>Circ 230 §10.22(a): Practitioners must exercise due diligence in preparing and filing client’s tax returns </a:t>
            </a:r>
          </a:p>
          <a:p>
            <a:pPr marL="457200" indent="-457200">
              <a:buAutoNum type="alphaLcPeriod"/>
            </a:pPr>
            <a:r>
              <a:rPr lang="en-US" sz="2000" dirty="0"/>
              <a:t>Circ 230 §10.22(a) also imposes on a practitioner a duty of due diligence to inquire of client re: sufficient detail to determine eligibility for ERC – May rely in good faith on client but must make reasonable inquiries to determine eligibility – If smells fishy, must make further inquiries </a:t>
            </a:r>
          </a:p>
          <a:p>
            <a:pPr marL="457200" indent="-457200">
              <a:buAutoNum type="alphaLcPeriod"/>
            </a:pPr>
            <a:r>
              <a:rPr lang="en-US" sz="2000" dirty="0"/>
              <a:t>Circ 230 §10.34 requires practitioner to exercise reasonable diligence in advising a client – May not advise position that lacks a reasonable basis – If at least reasonable basis, inform client of opportunity to avoid penalty by attaching of Form 8275</a:t>
            </a:r>
          </a:p>
          <a:p>
            <a:pPr marL="457200" indent="-457200">
              <a:buAutoNum type="alphaLcPeriod"/>
            </a:pPr>
            <a:r>
              <a:rPr lang="en-US" sz="2000" dirty="0"/>
              <a:t>If practitioner aware prior filed ERC claim excessive, practitioner should advice client that client should file amended return</a:t>
            </a:r>
          </a:p>
        </p:txBody>
      </p:sp>
      <p:sp>
        <p:nvSpPr>
          <p:cNvPr id="7" name="Slide Number Placeholder 6">
            <a:extLst>
              <a:ext uri="{FF2B5EF4-FFF2-40B4-BE49-F238E27FC236}">
                <a16:creationId xmlns:a16="http://schemas.microsoft.com/office/drawing/2014/main" id="{CFBFB876-2E02-7548-846A-BC81CB90F6D1}"/>
              </a:ext>
            </a:extLst>
          </p:cNvPr>
          <p:cNvSpPr>
            <a:spLocks noGrp="1"/>
          </p:cNvSpPr>
          <p:nvPr>
            <p:ph type="sldNum" sz="quarter" idx="12"/>
          </p:nvPr>
        </p:nvSpPr>
        <p:spPr/>
        <p:txBody>
          <a:bodyPr/>
          <a:lstStyle/>
          <a:p>
            <a:fld id="{54AAE21D-1E9D-1047-BD42-883DA1A9BFEE}" type="slidenum">
              <a:rPr lang="en-US" smtClean="0"/>
              <a:t>28</a:t>
            </a:fld>
            <a:endParaRPr lang="en-US" dirty="0"/>
          </a:p>
        </p:txBody>
      </p:sp>
      <p:pic>
        <p:nvPicPr>
          <p:cNvPr id="4" name="Picture 3">
            <a:extLst>
              <a:ext uri="{FF2B5EF4-FFF2-40B4-BE49-F238E27FC236}">
                <a16:creationId xmlns:a16="http://schemas.microsoft.com/office/drawing/2014/main" id="{5FF7F1E6-C9CF-8A42-D1FE-BEC971D53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634476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t>Effect of ERC on Income Tax Return</a:t>
            </a:r>
            <a:br>
              <a:rPr lang="en-US" sz="3200" dirty="0"/>
            </a:br>
            <a:r>
              <a:rPr lang="en-US" sz="3200" dirty="0"/>
              <a:t>Reasonable Cause for Late Pay of Income Tax</a:t>
            </a:r>
          </a:p>
        </p:txBody>
      </p:sp>
      <p:sp>
        <p:nvSpPr>
          <p:cNvPr id="3" name="Content Placeholder 2"/>
          <p:cNvSpPr>
            <a:spLocks noGrp="1"/>
          </p:cNvSpPr>
          <p:nvPr>
            <p:ph idx="1"/>
          </p:nvPr>
        </p:nvSpPr>
        <p:spPr/>
        <p:txBody>
          <a:bodyPr>
            <a:normAutofit/>
          </a:bodyPr>
          <a:lstStyle/>
          <a:p>
            <a:pPr>
              <a:buAutoNum type="arabicPeriod"/>
            </a:pPr>
            <a:r>
              <a:rPr lang="en-US" sz="2000" dirty="0">
                <a:solidFill>
                  <a:srgbClr val="008000"/>
                </a:solidFill>
              </a:rPr>
              <a:t>IR 2022-89 </a:t>
            </a:r>
            <a:r>
              <a:rPr lang="en-US" sz="2000" dirty="0"/>
              <a:t>provides </a:t>
            </a:r>
            <a:r>
              <a:rPr lang="en-US" sz="1800" dirty="0"/>
              <a:t>(per reasonable cause relief granted by Notice 2021-49):</a:t>
            </a:r>
          </a:p>
          <a:p>
            <a:pPr>
              <a:buAutoNum type="alphaLcPeriod"/>
            </a:pPr>
            <a:r>
              <a:rPr lang="en-US" sz="2000" dirty="0"/>
              <a:t>A taxpayer who files for ERC </a:t>
            </a:r>
            <a:r>
              <a:rPr lang="en-US" sz="1800" dirty="0"/>
              <a:t>(and has </a:t>
            </a:r>
            <a:r>
              <a:rPr lang="en-US" sz="1800" dirty="0">
                <a:solidFill>
                  <a:srgbClr val="008000"/>
                </a:solidFill>
              </a:rPr>
              <a:t>not yet received expected ERC refund</a:t>
            </a:r>
            <a:r>
              <a:rPr lang="en-US" sz="1800" dirty="0"/>
              <a:t>)</a:t>
            </a:r>
          </a:p>
          <a:p>
            <a:pPr>
              <a:buAutoNum type="alphaLcPeriod"/>
            </a:pPr>
            <a:r>
              <a:rPr lang="en-US" sz="2000" dirty="0"/>
              <a:t>May have </a:t>
            </a:r>
            <a:r>
              <a:rPr lang="en-US" sz="2000" dirty="0">
                <a:solidFill>
                  <a:srgbClr val="008000"/>
                </a:solidFill>
              </a:rPr>
              <a:t>reasonable cause </a:t>
            </a:r>
            <a:r>
              <a:rPr lang="en-US" sz="2000" dirty="0"/>
              <a:t>for abatement of a penalty </a:t>
            </a:r>
            <a:r>
              <a:rPr lang="en-US" sz="1800" dirty="0"/>
              <a:t>(for not paying the income tax resulting from wage reduction) </a:t>
            </a:r>
            <a:r>
              <a:rPr lang="en-US" sz="2000" dirty="0"/>
              <a:t>immediately</a:t>
            </a:r>
          </a:p>
          <a:p>
            <a:pPr>
              <a:buAutoNum type="arabicPeriod" startAt="2"/>
            </a:pPr>
            <a:r>
              <a:rPr lang="en-US" sz="2000" dirty="0"/>
              <a:t>M</a:t>
            </a:r>
            <a:r>
              <a:rPr lang="en-US" sz="2000" dirty="0">
                <a:solidFill>
                  <a:srgbClr val="1B1B1B"/>
                </a:solidFill>
                <a:latin typeface="Source Sans Pro" panose="020B0503030403020204" pitchFamily="34" charset="0"/>
              </a:rPr>
              <a:t>ay be eligible for relief from penalties for failing to pay income tax if can show reasonable cause and not willful neglect for failure to pay</a:t>
            </a:r>
          </a:p>
          <a:p>
            <a:pPr>
              <a:buAutoNum type="arabicPeriod" startAt="2"/>
            </a:pPr>
            <a:r>
              <a:rPr lang="en-US" sz="2000" dirty="0">
                <a:solidFill>
                  <a:srgbClr val="1B1B1B"/>
                </a:solidFill>
                <a:latin typeface="Source Sans Pro" panose="020B0503030403020204" pitchFamily="34" charset="0"/>
              </a:rPr>
              <a:t>May also qualify for administrative relief from penalties for failing to pay on time under IRS's First Time Penalty Abatement program if:</a:t>
            </a:r>
          </a:p>
          <a:p>
            <a:pPr>
              <a:buAutoNum type="alphaLcPeriod"/>
            </a:pPr>
            <a:r>
              <a:rPr lang="en-US" sz="1800" dirty="0">
                <a:solidFill>
                  <a:srgbClr val="1B1B1B"/>
                </a:solidFill>
                <a:latin typeface="Source Sans Pro" panose="020B0503030403020204" pitchFamily="34" charset="0"/>
              </a:rPr>
              <a:t>Did not previously have to file a return or had no penalties for the three prior tax years;</a:t>
            </a:r>
          </a:p>
          <a:p>
            <a:pPr>
              <a:buAutoNum type="alphaLcPeriod"/>
            </a:pPr>
            <a:r>
              <a:rPr lang="en-US" sz="1800" dirty="0">
                <a:solidFill>
                  <a:srgbClr val="1B1B1B"/>
                </a:solidFill>
                <a:latin typeface="Source Sans Pro" panose="020B0503030403020204" pitchFamily="34" charset="0"/>
              </a:rPr>
              <a:t>Filed all currently required returns or filed an extension of time to file; and</a:t>
            </a:r>
          </a:p>
          <a:p>
            <a:pPr>
              <a:buAutoNum type="alphaLcPeriod"/>
            </a:pPr>
            <a:r>
              <a:rPr lang="en-US" sz="1800" dirty="0">
                <a:solidFill>
                  <a:srgbClr val="1B1B1B"/>
                </a:solidFill>
                <a:latin typeface="Source Sans Pro" panose="020B0503030403020204" pitchFamily="34" charset="0"/>
              </a:rPr>
              <a:t>Paid, or arranged to pay, any tax due  </a:t>
            </a:r>
            <a:endParaRPr lang="en-US" sz="1800" dirty="0"/>
          </a:p>
        </p:txBody>
      </p:sp>
      <p:sp>
        <p:nvSpPr>
          <p:cNvPr id="7" name="Slide Number Placeholder 6">
            <a:extLst>
              <a:ext uri="{FF2B5EF4-FFF2-40B4-BE49-F238E27FC236}">
                <a16:creationId xmlns:a16="http://schemas.microsoft.com/office/drawing/2014/main" id="{B2B8CE8E-2417-6E41-A795-16C0CC5CDE10}"/>
              </a:ext>
            </a:extLst>
          </p:cNvPr>
          <p:cNvSpPr>
            <a:spLocks noGrp="1"/>
          </p:cNvSpPr>
          <p:nvPr>
            <p:ph type="sldNum" sz="quarter" idx="12"/>
          </p:nvPr>
        </p:nvSpPr>
        <p:spPr/>
        <p:txBody>
          <a:bodyPr/>
          <a:lstStyle/>
          <a:p>
            <a:fld id="{54AAE21D-1E9D-1047-BD42-883DA1A9BFEE}" type="slidenum">
              <a:rPr lang="en-US" smtClean="0"/>
              <a:t>280</a:t>
            </a:fld>
            <a:endParaRPr lang="en-US"/>
          </a:p>
        </p:txBody>
      </p:sp>
      <p:pic>
        <p:nvPicPr>
          <p:cNvPr id="4" name="Picture 3">
            <a:extLst>
              <a:ext uri="{FF2B5EF4-FFF2-40B4-BE49-F238E27FC236}">
                <a16:creationId xmlns:a16="http://schemas.microsoft.com/office/drawing/2014/main" id="{95083584-9113-4472-5F19-3A638F768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85028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 of ERC on Income Tax Return</a:t>
            </a:r>
            <a:br>
              <a:rPr lang="en-US" sz="3200" dirty="0"/>
            </a:br>
            <a:r>
              <a:rPr lang="en-US" sz="3200" dirty="0"/>
              <a:t>Working with Client</a:t>
            </a:r>
          </a:p>
        </p:txBody>
      </p:sp>
      <p:sp>
        <p:nvSpPr>
          <p:cNvPr id="3" name="Content Placeholder 2"/>
          <p:cNvSpPr>
            <a:spLocks noGrp="1"/>
          </p:cNvSpPr>
          <p:nvPr>
            <p:ph idx="1"/>
          </p:nvPr>
        </p:nvSpPr>
        <p:spPr/>
        <p:txBody>
          <a:bodyPr>
            <a:normAutofit lnSpcReduction="10000"/>
          </a:bodyPr>
          <a:lstStyle/>
          <a:p>
            <a:pPr marL="457200" indent="-457200">
              <a:buAutoNum type="arabicPeriod" startAt="4"/>
            </a:pPr>
            <a:r>
              <a:rPr lang="en-US" sz="2400" dirty="0"/>
              <a:t>Wage expense must be reduced for the year ERC generated, not year ERC claimed or received </a:t>
            </a:r>
          </a:p>
          <a:p>
            <a:pPr marL="457200" indent="-457200">
              <a:buAutoNum type="arabicPeriod" startAt="4"/>
            </a:pPr>
            <a:r>
              <a:rPr lang="en-US" sz="2000" dirty="0"/>
              <a:t>If income tax return for year ERC generated (e.g., 2020) was filed and </a:t>
            </a:r>
            <a:r>
              <a:rPr lang="en-US" sz="2400" dirty="0"/>
              <a:t>wage expense not reduced </a:t>
            </a:r>
            <a:r>
              <a:rPr lang="en-US" sz="2000" dirty="0"/>
              <a:t>by amount of corresponding ERC, </a:t>
            </a:r>
            <a:r>
              <a:rPr lang="en-US" sz="2400" dirty="0"/>
              <a:t>what should preparer do? </a:t>
            </a:r>
          </a:p>
          <a:p>
            <a:pPr marL="457200" indent="-457200">
              <a:buAutoNum type="alphaLcPeriod"/>
            </a:pPr>
            <a:r>
              <a:rPr lang="en-US" sz="2000" dirty="0"/>
              <a:t>To amend return reducing wage expense deduction by amount of ERC claimed is the right thing to do</a:t>
            </a:r>
          </a:p>
          <a:p>
            <a:pPr marL="457200" indent="-457200">
              <a:buAutoNum type="alphaLcPeriod"/>
            </a:pPr>
            <a:r>
              <a:rPr lang="en-US" sz="2000" dirty="0"/>
              <a:t>Advise client in writing that amended return should be filed and consequences of doing so or not doing so </a:t>
            </a:r>
          </a:p>
          <a:p>
            <a:pPr marL="457200" indent="-457200">
              <a:buAutoNum type="alphaLcPeriod"/>
            </a:pPr>
            <a:r>
              <a:rPr lang="en-US" sz="2000" dirty="0"/>
              <a:t>You cannot make a client file an amended return </a:t>
            </a:r>
          </a:p>
          <a:p>
            <a:pPr marL="457200" indent="-457200">
              <a:buAutoNum type="alphaLcPeriod"/>
            </a:pPr>
            <a:r>
              <a:rPr lang="en-US" sz="2000" dirty="0"/>
              <a:t>If item affects a carryover, preparer must adjust carryover </a:t>
            </a:r>
          </a:p>
          <a:p>
            <a:pPr marL="457200" indent="-457200">
              <a:buAutoNum type="arabicPeriod" startAt="6"/>
            </a:pPr>
            <a:r>
              <a:rPr lang="en-US" sz="2000" dirty="0"/>
              <a:t>Circulating rumor: Some IRS centers won’t pay ERC claim until corresponding amended income tax return filed by taxpayer</a:t>
            </a:r>
            <a:r>
              <a:rPr lang="en-US" sz="2400" dirty="0"/>
              <a:t>  </a:t>
            </a:r>
            <a:endParaRPr lang="en-US" sz="2000" dirty="0"/>
          </a:p>
        </p:txBody>
      </p:sp>
      <p:sp>
        <p:nvSpPr>
          <p:cNvPr id="7" name="Slide Number Placeholder 6">
            <a:extLst>
              <a:ext uri="{FF2B5EF4-FFF2-40B4-BE49-F238E27FC236}">
                <a16:creationId xmlns:a16="http://schemas.microsoft.com/office/drawing/2014/main" id="{B8CC28B0-5E2E-824A-B7D1-64739DF32B1F}"/>
              </a:ext>
            </a:extLst>
          </p:cNvPr>
          <p:cNvSpPr>
            <a:spLocks noGrp="1"/>
          </p:cNvSpPr>
          <p:nvPr>
            <p:ph type="sldNum" sz="quarter" idx="12"/>
          </p:nvPr>
        </p:nvSpPr>
        <p:spPr/>
        <p:txBody>
          <a:bodyPr/>
          <a:lstStyle/>
          <a:p>
            <a:fld id="{54AAE21D-1E9D-1047-BD42-883DA1A9BFEE}" type="slidenum">
              <a:rPr lang="en-US" smtClean="0"/>
              <a:t>281</a:t>
            </a:fld>
            <a:endParaRPr lang="en-US"/>
          </a:p>
        </p:txBody>
      </p:sp>
      <p:pic>
        <p:nvPicPr>
          <p:cNvPr id="4" name="Picture 3">
            <a:extLst>
              <a:ext uri="{FF2B5EF4-FFF2-40B4-BE49-F238E27FC236}">
                <a16:creationId xmlns:a16="http://schemas.microsoft.com/office/drawing/2014/main" id="{6E494270-ECCF-8C65-7163-74EA57900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5959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 of ERC on Income Tax Return</a:t>
            </a:r>
            <a:br>
              <a:rPr lang="en-US" sz="3200" dirty="0"/>
            </a:br>
            <a:r>
              <a:rPr lang="en-US" sz="3200" dirty="0"/>
              <a:t>War Story / Possible Protective Claim</a:t>
            </a:r>
          </a:p>
        </p:txBody>
      </p:sp>
      <p:sp>
        <p:nvSpPr>
          <p:cNvPr id="3" name="Content Placeholder 2"/>
          <p:cNvSpPr>
            <a:spLocks noGrp="1"/>
          </p:cNvSpPr>
          <p:nvPr>
            <p:ph idx="1"/>
          </p:nvPr>
        </p:nvSpPr>
        <p:spPr>
          <a:xfrm>
            <a:off x="457199" y="1600200"/>
            <a:ext cx="8468591" cy="4525963"/>
          </a:xfrm>
        </p:spPr>
        <p:txBody>
          <a:bodyPr>
            <a:normAutofit/>
          </a:bodyPr>
          <a:lstStyle/>
          <a:p>
            <a:pPr marL="457200" indent="-457200">
              <a:buAutoNum type="arabicPeriod"/>
            </a:pPr>
            <a:r>
              <a:rPr lang="en-US" sz="2400" dirty="0"/>
              <a:t>Story from Texas: </a:t>
            </a:r>
            <a:r>
              <a:rPr lang="en-US" sz="2000" dirty="0"/>
              <a:t>Company claimed $3M Covid ERC from IRS. Two years later, still no ERC refund check. Amended income tax return. $1M resulting income tax. IRS now aggressively pursuing collection for “delinquent” income tax. Threats of liens and levies.</a:t>
            </a:r>
          </a:p>
          <a:p>
            <a:pPr marL="457200" indent="-457200">
              <a:buAutoNum type="alphaLcPeriod"/>
            </a:pPr>
            <a:r>
              <a:rPr lang="en-US" sz="2000" dirty="0"/>
              <a:t>Hire the best tax attorney money can buy to get IRS to back off</a:t>
            </a:r>
          </a:p>
          <a:p>
            <a:pPr marL="457200" indent="-457200">
              <a:buAutoNum type="alphaLcPeriod"/>
            </a:pPr>
            <a:r>
              <a:rPr lang="en-US" sz="2000" dirty="0"/>
              <a:t>File a protective income tax claim </a:t>
            </a:r>
          </a:p>
          <a:p>
            <a:pPr marL="457200" indent="-457200">
              <a:buAutoNum type="arabicPeriod" startAt="2"/>
            </a:pPr>
            <a:r>
              <a:rPr lang="en-US" sz="2400" dirty="0"/>
              <a:t>Protective income tax claim </a:t>
            </a:r>
          </a:p>
          <a:p>
            <a:pPr marL="457200" indent="-457200">
              <a:buAutoNum type="alphaLcPeriod"/>
            </a:pPr>
            <a:r>
              <a:rPr lang="en-US" sz="2000" dirty="0"/>
              <a:t>To reverse the $1M income tax liability, just in case IRS never pays ERC claim</a:t>
            </a:r>
          </a:p>
          <a:p>
            <a:pPr marL="457200" indent="-457200">
              <a:buAutoNum type="alphaLcPeriod"/>
            </a:pPr>
            <a:r>
              <a:rPr lang="en-US" sz="2000" dirty="0"/>
              <a:t>Malpractice insurance company much more worried about tax practitioner not filing protective claim vs. client not choosing to file amended return  </a:t>
            </a:r>
          </a:p>
          <a:p>
            <a:pPr marL="457200" indent="-457200">
              <a:buAutoNum type="alphaLcPeriod"/>
            </a:pPr>
            <a:endParaRPr lang="en-US" sz="2000" dirty="0"/>
          </a:p>
          <a:p>
            <a:pPr marL="0" indent="0">
              <a:buNone/>
            </a:pPr>
            <a:endParaRPr lang="en-US" sz="2000" dirty="0"/>
          </a:p>
          <a:p>
            <a:endParaRPr lang="en-US" sz="2400" dirty="0"/>
          </a:p>
        </p:txBody>
      </p:sp>
      <p:sp>
        <p:nvSpPr>
          <p:cNvPr id="7" name="Slide Number Placeholder 6">
            <a:extLst>
              <a:ext uri="{FF2B5EF4-FFF2-40B4-BE49-F238E27FC236}">
                <a16:creationId xmlns:a16="http://schemas.microsoft.com/office/drawing/2014/main" id="{B8CC28B0-5E2E-824A-B7D1-64739DF32B1F}"/>
              </a:ext>
            </a:extLst>
          </p:cNvPr>
          <p:cNvSpPr>
            <a:spLocks noGrp="1"/>
          </p:cNvSpPr>
          <p:nvPr>
            <p:ph type="sldNum" sz="quarter" idx="12"/>
          </p:nvPr>
        </p:nvSpPr>
        <p:spPr/>
        <p:txBody>
          <a:bodyPr/>
          <a:lstStyle/>
          <a:p>
            <a:fld id="{54AAE21D-1E9D-1047-BD42-883DA1A9BFEE}" type="slidenum">
              <a:rPr lang="en-US" smtClean="0"/>
              <a:t>282</a:t>
            </a:fld>
            <a:endParaRPr lang="en-US"/>
          </a:p>
        </p:txBody>
      </p:sp>
      <p:pic>
        <p:nvPicPr>
          <p:cNvPr id="4" name="Picture 3">
            <a:extLst>
              <a:ext uri="{FF2B5EF4-FFF2-40B4-BE49-F238E27FC236}">
                <a16:creationId xmlns:a16="http://schemas.microsoft.com/office/drawing/2014/main" id="{241498F8-B563-554D-2C54-7B3F44D91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23065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Dilemma</a:t>
            </a:r>
            <a:br>
              <a:rPr lang="en-US" sz="3200" dirty="0"/>
            </a:br>
            <a:r>
              <a:rPr lang="en-US" sz="3200" dirty="0"/>
              <a:t>The Owner Wage Question </a:t>
            </a:r>
            <a:br>
              <a:rPr lang="en-US" sz="3200" dirty="0"/>
            </a:br>
            <a:r>
              <a:rPr lang="en-US" sz="3200" dirty="0"/>
              <a:t>and Income Tax Interaction</a:t>
            </a:r>
          </a:p>
        </p:txBody>
      </p:sp>
      <p:pic>
        <p:nvPicPr>
          <p:cNvPr id="7" name="Content Placeholder 6" descr="Screen Shot 2021-08-17 at 11.05.39 AM.png"/>
          <p:cNvPicPr>
            <a:picLocks noGrp="1" noChangeAspect="1"/>
          </p:cNvPicPr>
          <p:nvPr>
            <p:ph idx="1"/>
          </p:nvPr>
        </p:nvPicPr>
        <p:blipFill>
          <a:blip r:embed="rId2">
            <a:extLst>
              <a:ext uri="{28A0092B-C50C-407E-A947-70E740481C1C}">
                <a14:useLocalDpi xmlns:a14="http://schemas.microsoft.com/office/drawing/2010/main" val="0"/>
              </a:ext>
            </a:extLst>
          </a:blip>
          <a:srcRect t="5911" b="5911"/>
          <a:stretch>
            <a:fillRect/>
          </a:stretch>
        </p:blipFill>
        <p:spPr/>
      </p:pic>
      <p:sp>
        <p:nvSpPr>
          <p:cNvPr id="4" name="Slide Number Placeholder 3">
            <a:extLst>
              <a:ext uri="{FF2B5EF4-FFF2-40B4-BE49-F238E27FC236}">
                <a16:creationId xmlns:a16="http://schemas.microsoft.com/office/drawing/2014/main" id="{E12BD1C5-F639-5D44-BCD7-D1519867F081}"/>
              </a:ext>
            </a:extLst>
          </p:cNvPr>
          <p:cNvSpPr>
            <a:spLocks noGrp="1"/>
          </p:cNvSpPr>
          <p:nvPr>
            <p:ph type="sldNum" sz="quarter" idx="12"/>
          </p:nvPr>
        </p:nvSpPr>
        <p:spPr/>
        <p:txBody>
          <a:bodyPr/>
          <a:lstStyle/>
          <a:p>
            <a:fld id="{54AAE21D-1E9D-1047-BD42-883DA1A9BFEE}" type="slidenum">
              <a:rPr lang="en-US" smtClean="0"/>
              <a:t>283</a:t>
            </a:fld>
            <a:endParaRPr lang="en-US"/>
          </a:p>
        </p:txBody>
      </p:sp>
      <p:pic>
        <p:nvPicPr>
          <p:cNvPr id="3" name="Picture 2">
            <a:extLst>
              <a:ext uri="{FF2B5EF4-FFF2-40B4-BE49-F238E27FC236}">
                <a16:creationId xmlns:a16="http://schemas.microsoft.com/office/drawing/2014/main" id="{146D06D6-29F7-2062-2214-A759738A6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264836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Catch-22</a:t>
            </a:r>
            <a:br>
              <a:rPr lang="en-US" sz="3200" dirty="0"/>
            </a:br>
            <a:r>
              <a:rPr lang="en-US" sz="3200" dirty="0"/>
              <a:t>The Owner Wage Question </a:t>
            </a:r>
            <a:br>
              <a:rPr lang="en-US" sz="3200" dirty="0"/>
            </a:br>
            <a:r>
              <a:rPr lang="en-US" sz="3200" dirty="0"/>
              <a:t>and Income Tax Interaction</a:t>
            </a:r>
          </a:p>
        </p:txBody>
      </p:sp>
      <p:sp>
        <p:nvSpPr>
          <p:cNvPr id="3" name="Content Placeholder 2"/>
          <p:cNvSpPr>
            <a:spLocks noGrp="1"/>
          </p:cNvSpPr>
          <p:nvPr>
            <p:ph idx="1"/>
          </p:nvPr>
        </p:nvSpPr>
        <p:spPr/>
        <p:txBody>
          <a:bodyPr>
            <a:normAutofit lnSpcReduction="10000"/>
          </a:bodyPr>
          <a:lstStyle/>
          <a:p>
            <a:r>
              <a:rPr lang="en-US" sz="2400" dirty="0"/>
              <a:t>Example: ABC Co. files, prior to 08/05/21, an ERC claim for wages of a (&gt;50%) owner (w/ a listed relative)</a:t>
            </a:r>
          </a:p>
          <a:p>
            <a:pPr marL="457200" indent="-457200">
              <a:buAutoNum type="arabicPeriod"/>
            </a:pPr>
            <a:r>
              <a:rPr lang="en-US" sz="2000" dirty="0"/>
              <a:t>IRS later rules against ERC eligibility for such wages in Notice 2021-49</a:t>
            </a:r>
          </a:p>
          <a:p>
            <a:pPr marL="457200" indent="-457200">
              <a:buAutoNum type="arabicPeriod"/>
            </a:pPr>
            <a:r>
              <a:rPr lang="en-US" sz="2000" dirty="0"/>
              <a:t>IRS also rules the income tax deduction for wages must be reduced by the amount of ERC claimed </a:t>
            </a:r>
          </a:p>
          <a:p>
            <a:pPr marL="457200" indent="-457200">
              <a:buAutoNum type="arabicPeriod"/>
            </a:pPr>
            <a:r>
              <a:rPr lang="en-US" sz="2000" dirty="0"/>
              <a:t>Catch-22: Must the income tax deduction be reduced by the ERC (which IRS says is not available)?</a:t>
            </a:r>
          </a:p>
          <a:p>
            <a:pPr marL="457200" indent="-457200">
              <a:buAutoNum type="alphaLcPeriod"/>
            </a:pPr>
            <a:r>
              <a:rPr lang="en-US" sz="2000" dirty="0"/>
              <a:t>Income tax returns past due date (calendar year 2020 returns are extended through 09/15/21 or 10/15/21)    </a:t>
            </a:r>
          </a:p>
          <a:p>
            <a:pPr marL="457200" indent="-457200">
              <a:buAutoNum type="alphaLcPeriod"/>
            </a:pPr>
            <a:r>
              <a:rPr lang="en-US" sz="2000" dirty="0"/>
              <a:t>If file 941-X to eliminate ERC claim, then should not reduce deduction</a:t>
            </a:r>
          </a:p>
          <a:p>
            <a:pPr marL="457200" indent="-457200">
              <a:buAutoNum type="alphaLcPeriod"/>
            </a:pPr>
            <a:r>
              <a:rPr lang="en-US" sz="2000" dirty="0"/>
              <a:t>If wait to file 941-X (to see if IRS position reversed), you won’t know whether to reduce deduction on income tax return</a:t>
            </a:r>
          </a:p>
          <a:p>
            <a:pPr marL="457200" indent="-457200">
              <a:buAutoNum type="alphaLcPeriod"/>
            </a:pPr>
            <a:r>
              <a:rPr lang="en-US" sz="2000" dirty="0"/>
              <a:t>This bizarre dilemma will likely force amended income tax returns and may force amended 941s, with each amendment triggering the other        </a:t>
            </a:r>
          </a:p>
        </p:txBody>
      </p:sp>
      <p:sp>
        <p:nvSpPr>
          <p:cNvPr id="7" name="Slide Number Placeholder 6">
            <a:extLst>
              <a:ext uri="{FF2B5EF4-FFF2-40B4-BE49-F238E27FC236}">
                <a16:creationId xmlns:a16="http://schemas.microsoft.com/office/drawing/2014/main" id="{E0CDE1E9-7FDC-4D4D-900E-0ECFE4CB09D8}"/>
              </a:ext>
            </a:extLst>
          </p:cNvPr>
          <p:cNvSpPr>
            <a:spLocks noGrp="1"/>
          </p:cNvSpPr>
          <p:nvPr>
            <p:ph type="sldNum" sz="quarter" idx="12"/>
          </p:nvPr>
        </p:nvSpPr>
        <p:spPr/>
        <p:txBody>
          <a:bodyPr/>
          <a:lstStyle/>
          <a:p>
            <a:fld id="{54AAE21D-1E9D-1047-BD42-883DA1A9BFEE}" type="slidenum">
              <a:rPr lang="en-US" smtClean="0"/>
              <a:t>284</a:t>
            </a:fld>
            <a:endParaRPr lang="en-US"/>
          </a:p>
        </p:txBody>
      </p:sp>
      <p:pic>
        <p:nvPicPr>
          <p:cNvPr id="4" name="Picture 3">
            <a:extLst>
              <a:ext uri="{FF2B5EF4-FFF2-40B4-BE49-F238E27FC236}">
                <a16:creationId xmlns:a16="http://schemas.microsoft.com/office/drawing/2014/main" id="{48E652D0-2DCE-7490-3785-39C13CFC6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603417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285</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377196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standing in a doorway&#10;&#10;Description automatically generated with medium confidence">
            <a:extLst>
              <a:ext uri="{FF2B5EF4-FFF2-40B4-BE49-F238E27FC236}">
                <a16:creationId xmlns:a16="http://schemas.microsoft.com/office/drawing/2014/main" id="{16EEC843-33B2-0A49-9D73-F669E6029D2F}"/>
              </a:ext>
            </a:extLst>
          </p:cNvPr>
          <p:cNvPicPr>
            <a:picLocks noGrp="1" noChangeAspect="1"/>
          </p:cNvPicPr>
          <p:nvPr>
            <p:ph idx="1"/>
          </p:nvPr>
        </p:nvPicPr>
        <p:blipFill rotWithShape="1">
          <a:blip r:embed="rId2"/>
          <a:srcRect r="5200"/>
          <a:stretch/>
        </p:blipFill>
        <p:spPr>
          <a:xfrm>
            <a:off x="3190008" y="10"/>
            <a:ext cx="5953991"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54942B-9092-6545-9E3A-8FBA08F0A2D1}"/>
              </a:ext>
            </a:extLst>
          </p:cNvPr>
          <p:cNvSpPr>
            <a:spLocks noGrp="1"/>
          </p:cNvSpPr>
          <p:nvPr>
            <p:ph type="title"/>
          </p:nvPr>
        </p:nvSpPr>
        <p:spPr>
          <a:xfrm>
            <a:off x="358485" y="1122363"/>
            <a:ext cx="2284131" cy="3204134"/>
          </a:xfrm>
        </p:spPr>
        <p:txBody>
          <a:bodyPr vert="horz" lIns="91440" tIns="45720" rIns="91440" bIns="45720" rtlCol="0" anchor="b">
            <a:normAutofit/>
          </a:bodyPr>
          <a:lstStyle/>
          <a:p>
            <a:pPr defTabSz="914400">
              <a:lnSpc>
                <a:spcPct val="90000"/>
              </a:lnSpc>
            </a:pPr>
            <a:r>
              <a:rPr lang="en-US" sz="4200" dirty="0"/>
              <a:t>Income Tax Alley</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3E737A7-62AB-1C4F-B0B3-9A3B9D5568A3}"/>
              </a:ext>
            </a:extLst>
          </p:cNvPr>
          <p:cNvSpPr>
            <a:spLocks noGrp="1"/>
          </p:cNvSpPr>
          <p:nvPr>
            <p:ph type="sldNum" sz="quarter" idx="12"/>
          </p:nvPr>
        </p:nvSpPr>
        <p:spPr>
          <a:xfrm>
            <a:off x="6728114" y="6356350"/>
            <a:ext cx="2057400" cy="365125"/>
          </a:xfrm>
        </p:spPr>
        <p:txBody>
          <a:bodyPr vert="horz" lIns="91440" tIns="45720" rIns="91440" bIns="45720" rtlCol="0" anchor="ctr">
            <a:normAutofit/>
          </a:bodyPr>
          <a:lstStyle/>
          <a:p>
            <a:pPr defTabSz="914400">
              <a:spcAft>
                <a:spcPts val="600"/>
              </a:spcAft>
              <a:defRPr/>
            </a:pPr>
            <a:fld id="{54AAE21D-1E9D-1047-BD42-883DA1A9BFEE}" type="slidenum">
              <a:rPr lang="en-US" sz="1000">
                <a:solidFill>
                  <a:schemeClr val="tx1"/>
                </a:solidFill>
                <a:latin typeface="Calibri" panose="020F0502020204030204"/>
              </a:rPr>
              <a:pPr defTabSz="914400">
                <a:spcAft>
                  <a:spcPts val="600"/>
                </a:spcAft>
                <a:defRPr/>
              </a:pPr>
              <a:t>286</a:t>
            </a:fld>
            <a:endParaRPr lang="en-US" sz="1000">
              <a:solidFill>
                <a:schemeClr val="tx1"/>
              </a:solidFill>
              <a:latin typeface="Calibri" panose="020F0502020204030204"/>
            </a:endParaRPr>
          </a:p>
        </p:txBody>
      </p:sp>
      <p:pic>
        <p:nvPicPr>
          <p:cNvPr id="6" name="Picture 5">
            <a:extLst>
              <a:ext uri="{FF2B5EF4-FFF2-40B4-BE49-F238E27FC236}">
                <a16:creationId xmlns:a16="http://schemas.microsoft.com/office/drawing/2014/main" id="{AB817A60-0D5A-1DB4-22C9-46C80C5C1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832711"/>
      </p:ext>
    </p:extLst>
  </p:cSld>
  <p:clrMapOvr>
    <a:overrideClrMapping bg1="dk1" tx1="lt1" bg2="dk2" tx2="lt2" accent1="accent1" accent2="accent2" accent3="accent3" accent4="accent4" accent5="accent5" accent6="accent6" hlink="hlink" folHlink="folHlink"/>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5540-E567-474C-98FB-D07304815C98}"/>
              </a:ext>
            </a:extLst>
          </p:cNvPr>
          <p:cNvSpPr>
            <a:spLocks noGrp="1"/>
          </p:cNvSpPr>
          <p:nvPr>
            <p:ph type="title"/>
          </p:nvPr>
        </p:nvSpPr>
        <p:spPr/>
        <p:txBody>
          <a:bodyPr>
            <a:normAutofit/>
          </a:bodyPr>
          <a:lstStyle/>
          <a:p>
            <a:r>
              <a:rPr lang="en-US" sz="3200" dirty="0"/>
              <a:t>ERC and Income Tax Interaction</a:t>
            </a:r>
            <a:br>
              <a:rPr lang="en-US" sz="3200" dirty="0"/>
            </a:br>
            <a:r>
              <a:rPr lang="en-US" sz="3200" dirty="0"/>
              <a:t>Decrease in §199A W-2 Wages (Ouch!!) </a:t>
            </a:r>
          </a:p>
        </p:txBody>
      </p:sp>
      <p:sp>
        <p:nvSpPr>
          <p:cNvPr id="3" name="Content Placeholder 2">
            <a:extLst>
              <a:ext uri="{FF2B5EF4-FFF2-40B4-BE49-F238E27FC236}">
                <a16:creationId xmlns:a16="http://schemas.microsoft.com/office/drawing/2014/main" id="{D683AD76-FE9E-9147-95AF-5B4C4713BD57}"/>
              </a:ext>
            </a:extLst>
          </p:cNvPr>
          <p:cNvSpPr>
            <a:spLocks noGrp="1"/>
          </p:cNvSpPr>
          <p:nvPr>
            <p:ph idx="1"/>
          </p:nvPr>
        </p:nvSpPr>
        <p:spPr/>
        <p:txBody>
          <a:bodyPr>
            <a:normAutofit/>
          </a:bodyPr>
          <a:lstStyle/>
          <a:p>
            <a:r>
              <a:rPr lang="en-US" sz="2400" dirty="0"/>
              <a:t>Does receipt of ERC refund decrease wages for purposes of computing §199A qualified business income (QBI) deduction?    </a:t>
            </a:r>
          </a:p>
          <a:p>
            <a:pPr marL="457200" indent="-457200">
              <a:buAutoNum type="arabicPeriod"/>
            </a:pPr>
            <a:r>
              <a:rPr lang="en-US" sz="2000" dirty="0"/>
              <a:t>For §199A qualified business income deduction (QBID) purposes, a non-C Corp taxpayer may enjoy a 20% QBID deduction if their income is below a certain threshold amount </a:t>
            </a:r>
          </a:p>
          <a:p>
            <a:pPr marL="457200" indent="-457200">
              <a:buAutoNum type="arabicPeriod"/>
            </a:pPr>
            <a:r>
              <a:rPr lang="en-US" sz="2000" dirty="0"/>
              <a:t>Even if income exceeds a certain threshold amount, if a non-SSTB business has either W-2 wages paid or UBIA (property basis), then some (or all) of the §199A QBID deduction may be available </a:t>
            </a:r>
          </a:p>
          <a:p>
            <a:pPr marL="457200" indent="-457200">
              <a:buAutoNum type="arabicPeriod"/>
            </a:pPr>
            <a:r>
              <a:rPr lang="en-US" sz="2000" dirty="0"/>
              <a:t>Question: Does ERC received decrease W-2 wages for computing the QBI deduction? Answer: Likely yes. </a:t>
            </a:r>
            <a:r>
              <a:rPr lang="en-US" sz="1800" dirty="0"/>
              <a:t>(CARES §2301(e), IRC §199A(b)(4))</a:t>
            </a:r>
          </a:p>
          <a:p>
            <a:pPr marL="457200" indent="-457200">
              <a:buAutoNum type="arabicPeriod"/>
            </a:pPr>
            <a:r>
              <a:rPr lang="en-US" sz="2000" dirty="0"/>
              <a:t>Result: For a taxpayer with income above the §199A income thresholds, the reduction in W-2 wages </a:t>
            </a:r>
            <a:r>
              <a:rPr lang="en-US" sz="1800" dirty="0"/>
              <a:t>(by reason of ERC) </a:t>
            </a:r>
            <a:r>
              <a:rPr lang="en-US" sz="2000" dirty="0"/>
              <a:t>yields yet another increase in income tax – Reduces the net benefit of receiving ERC</a:t>
            </a:r>
            <a:endParaRPr lang="en-US" sz="1800" dirty="0"/>
          </a:p>
          <a:p>
            <a:pPr marL="457200" indent="-457200">
              <a:buAutoNum type="arabicPeriod"/>
            </a:pPr>
            <a:endParaRPr lang="en-US" sz="2000" dirty="0"/>
          </a:p>
          <a:p>
            <a:pPr marL="457200" indent="-457200">
              <a:buAutoNum type="arabicPeriod"/>
            </a:pPr>
            <a:endParaRPr lang="en-US" sz="2000" dirty="0"/>
          </a:p>
        </p:txBody>
      </p:sp>
      <p:sp>
        <p:nvSpPr>
          <p:cNvPr id="5" name="Slide Number Placeholder 4">
            <a:extLst>
              <a:ext uri="{FF2B5EF4-FFF2-40B4-BE49-F238E27FC236}">
                <a16:creationId xmlns:a16="http://schemas.microsoft.com/office/drawing/2014/main" id="{BACB3E70-9FB8-FC41-9766-8D0E796C80DF}"/>
              </a:ext>
            </a:extLst>
          </p:cNvPr>
          <p:cNvSpPr>
            <a:spLocks noGrp="1"/>
          </p:cNvSpPr>
          <p:nvPr>
            <p:ph type="sldNum" sz="quarter" idx="12"/>
          </p:nvPr>
        </p:nvSpPr>
        <p:spPr/>
        <p:txBody>
          <a:bodyPr/>
          <a:lstStyle/>
          <a:p>
            <a:fld id="{54AAE21D-1E9D-1047-BD42-883DA1A9BFEE}" type="slidenum">
              <a:rPr lang="en-US" smtClean="0"/>
              <a:t>287</a:t>
            </a:fld>
            <a:endParaRPr lang="en-US"/>
          </a:p>
        </p:txBody>
      </p:sp>
      <p:pic>
        <p:nvPicPr>
          <p:cNvPr id="7" name="Picture 6">
            <a:extLst>
              <a:ext uri="{FF2B5EF4-FFF2-40B4-BE49-F238E27FC236}">
                <a16:creationId xmlns:a16="http://schemas.microsoft.com/office/drawing/2014/main" id="{EC29D624-5D18-2934-5DC6-8DDA661D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78029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5540-E567-474C-98FB-D07304815C98}"/>
              </a:ext>
            </a:extLst>
          </p:cNvPr>
          <p:cNvSpPr>
            <a:spLocks noGrp="1"/>
          </p:cNvSpPr>
          <p:nvPr>
            <p:ph type="title"/>
          </p:nvPr>
        </p:nvSpPr>
        <p:spPr/>
        <p:txBody>
          <a:bodyPr>
            <a:normAutofit/>
          </a:bodyPr>
          <a:lstStyle/>
          <a:p>
            <a:r>
              <a:rPr lang="en-US" sz="3200" dirty="0"/>
              <a:t>ERC and Income Tax Interaction</a:t>
            </a:r>
            <a:br>
              <a:rPr lang="en-US" sz="3200" dirty="0"/>
            </a:br>
            <a:r>
              <a:rPr lang="en-US" sz="3200" dirty="0"/>
              <a:t>Effect on Pass-Through Owner’s Basis</a:t>
            </a:r>
          </a:p>
        </p:txBody>
      </p:sp>
      <p:sp>
        <p:nvSpPr>
          <p:cNvPr id="3" name="Content Placeholder 2">
            <a:extLst>
              <a:ext uri="{FF2B5EF4-FFF2-40B4-BE49-F238E27FC236}">
                <a16:creationId xmlns:a16="http://schemas.microsoft.com/office/drawing/2014/main" id="{D683AD76-FE9E-9147-95AF-5B4C4713BD57}"/>
              </a:ext>
            </a:extLst>
          </p:cNvPr>
          <p:cNvSpPr>
            <a:spLocks noGrp="1"/>
          </p:cNvSpPr>
          <p:nvPr>
            <p:ph idx="1"/>
          </p:nvPr>
        </p:nvSpPr>
        <p:spPr/>
        <p:txBody>
          <a:bodyPr>
            <a:normAutofit/>
          </a:bodyPr>
          <a:lstStyle/>
          <a:p>
            <a:pPr marL="457200" indent="-457200">
              <a:buAutoNum type="arabicPeriod"/>
            </a:pPr>
            <a:r>
              <a:rPr lang="en-US" sz="2400" dirty="0"/>
              <a:t>ERC reduces the income tax deduction for the wages that generated it by the amount of ERC received </a:t>
            </a:r>
          </a:p>
          <a:p>
            <a:pPr marL="457200" indent="-457200">
              <a:buAutoNum type="alphaLcPeriod"/>
            </a:pPr>
            <a:r>
              <a:rPr lang="en-US" sz="2400" dirty="0"/>
              <a:t>The decrease in deduction increases basis by amount of ERC</a:t>
            </a:r>
          </a:p>
          <a:p>
            <a:pPr marL="457200" indent="-457200">
              <a:buAutoNum type="alphaLcPeriod"/>
            </a:pPr>
            <a:r>
              <a:rPr lang="en-US" sz="2400" dirty="0"/>
              <a:t>Some tax prep software packages don’t increase basis due to offsetting booking the offset to wage expense as a nondeductible expense </a:t>
            </a:r>
          </a:p>
          <a:p>
            <a:pPr marL="457200" indent="-457200">
              <a:buAutoNum type="arabicParenR"/>
            </a:pPr>
            <a:r>
              <a:rPr lang="en-US" sz="2000" dirty="0"/>
              <a:t>This is wrong treatment – </a:t>
            </a:r>
            <a:r>
              <a:rPr lang="en-US" sz="2000" dirty="0" err="1"/>
              <a:t>Tp</a:t>
            </a:r>
            <a:r>
              <a:rPr lang="en-US" sz="2000" dirty="0"/>
              <a:t> should get a basis increase  </a:t>
            </a:r>
          </a:p>
          <a:p>
            <a:pPr marL="457200" indent="-457200">
              <a:buAutoNum type="arabicParenR"/>
            </a:pPr>
            <a:r>
              <a:rPr lang="en-US" sz="2000" dirty="0"/>
              <a:t>The wage is not “nondeductible” – Instead, deduction is reduced</a:t>
            </a:r>
          </a:p>
          <a:p>
            <a:pPr marL="0" indent="0">
              <a:buNone/>
            </a:pPr>
            <a:r>
              <a:rPr lang="en-US" sz="2400" dirty="0"/>
              <a:t>c.  The proper accounting entry:</a:t>
            </a:r>
          </a:p>
          <a:p>
            <a:pPr marL="457200" indent="-457200">
              <a:buAutoNum type="arabicParenR"/>
            </a:pPr>
            <a:r>
              <a:rPr lang="en-US" sz="2000" dirty="0"/>
              <a:t>When apply for ERC, debit Receivable, credit Wage expense</a:t>
            </a:r>
          </a:p>
          <a:p>
            <a:pPr marL="457200" indent="-457200">
              <a:buAutoNum type="arabicParenR"/>
            </a:pPr>
            <a:r>
              <a:rPr lang="en-US" sz="2000" dirty="0"/>
              <a:t>When receive ERC money, debit Cash, credit Receivable </a:t>
            </a:r>
          </a:p>
        </p:txBody>
      </p:sp>
      <p:sp>
        <p:nvSpPr>
          <p:cNvPr id="5" name="Slide Number Placeholder 4">
            <a:extLst>
              <a:ext uri="{FF2B5EF4-FFF2-40B4-BE49-F238E27FC236}">
                <a16:creationId xmlns:a16="http://schemas.microsoft.com/office/drawing/2014/main" id="{BACB3E70-9FB8-FC41-9766-8D0E796C80DF}"/>
              </a:ext>
            </a:extLst>
          </p:cNvPr>
          <p:cNvSpPr>
            <a:spLocks noGrp="1"/>
          </p:cNvSpPr>
          <p:nvPr>
            <p:ph type="sldNum" sz="quarter" idx="12"/>
          </p:nvPr>
        </p:nvSpPr>
        <p:spPr/>
        <p:txBody>
          <a:bodyPr/>
          <a:lstStyle/>
          <a:p>
            <a:fld id="{54AAE21D-1E9D-1047-BD42-883DA1A9BFEE}" type="slidenum">
              <a:rPr lang="en-US" smtClean="0"/>
              <a:t>288</a:t>
            </a:fld>
            <a:endParaRPr lang="en-US"/>
          </a:p>
        </p:txBody>
      </p:sp>
      <p:pic>
        <p:nvPicPr>
          <p:cNvPr id="7" name="Picture 6">
            <a:extLst>
              <a:ext uri="{FF2B5EF4-FFF2-40B4-BE49-F238E27FC236}">
                <a16:creationId xmlns:a16="http://schemas.microsoft.com/office/drawing/2014/main" id="{CE5B7828-56BC-71F2-2295-EA26EF149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637688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Loans</a:t>
            </a:r>
            <a:br>
              <a:rPr lang="en-US" sz="3200" dirty="0"/>
            </a:br>
            <a:r>
              <a:rPr lang="en-US" sz="3200" dirty="0"/>
              <a:t>and ERC </a:t>
            </a:r>
          </a:p>
        </p:txBody>
      </p:sp>
      <p:pic>
        <p:nvPicPr>
          <p:cNvPr id="7" name="Content Placeholder 6" descr="Screen Shot 2021-01-31 at 5.13.24 PM.png"/>
          <p:cNvPicPr>
            <a:picLocks noGrp="1" noChangeAspect="1"/>
          </p:cNvPicPr>
          <p:nvPr>
            <p:ph idx="1"/>
          </p:nvPr>
        </p:nvPicPr>
        <p:blipFill>
          <a:blip r:embed="rId2">
            <a:extLst>
              <a:ext uri="{28A0092B-C50C-407E-A947-70E740481C1C}">
                <a14:useLocalDpi xmlns:a14="http://schemas.microsoft.com/office/drawing/2010/main" val="0"/>
              </a:ext>
            </a:extLst>
          </a:blip>
          <a:srcRect t="1139" b="1139"/>
          <a:stretch>
            <a:fillRect/>
          </a:stretch>
        </p:blipFill>
        <p:spPr/>
      </p:pic>
      <p:sp>
        <p:nvSpPr>
          <p:cNvPr id="6" name="Slide Number Placeholder 5">
            <a:extLst>
              <a:ext uri="{FF2B5EF4-FFF2-40B4-BE49-F238E27FC236}">
                <a16:creationId xmlns:a16="http://schemas.microsoft.com/office/drawing/2014/main" id="{7FF97906-CE34-904D-BCC2-1358CB8E8044}"/>
              </a:ext>
            </a:extLst>
          </p:cNvPr>
          <p:cNvSpPr>
            <a:spLocks noGrp="1"/>
          </p:cNvSpPr>
          <p:nvPr>
            <p:ph type="sldNum" sz="quarter" idx="12"/>
          </p:nvPr>
        </p:nvSpPr>
        <p:spPr/>
        <p:txBody>
          <a:bodyPr/>
          <a:lstStyle/>
          <a:p>
            <a:fld id="{54AAE21D-1E9D-1047-BD42-883DA1A9BFEE}" type="slidenum">
              <a:rPr lang="en-US" smtClean="0"/>
              <a:t>289</a:t>
            </a:fld>
            <a:endParaRPr lang="en-US"/>
          </a:p>
        </p:txBody>
      </p:sp>
      <p:pic>
        <p:nvPicPr>
          <p:cNvPr id="3" name="Picture 2">
            <a:extLst>
              <a:ext uri="{FF2B5EF4-FFF2-40B4-BE49-F238E27FC236}">
                <a16:creationId xmlns:a16="http://schemas.microsoft.com/office/drawing/2014/main" id="{48B17B72-9114-D52B-56ED-29DBF9D2B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853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Outside ERC Solicitors</a:t>
            </a:r>
            <a:br>
              <a:rPr lang="en-US" sz="3200" dirty="0"/>
            </a:br>
            <a:r>
              <a:rPr lang="en-US" sz="3200" dirty="0"/>
              <a:t>IRS Fires Warning Shots</a:t>
            </a:r>
          </a:p>
        </p:txBody>
      </p:sp>
      <p:sp>
        <p:nvSpPr>
          <p:cNvPr id="3" name="Content Placeholder 2"/>
          <p:cNvSpPr>
            <a:spLocks noGrp="1"/>
          </p:cNvSpPr>
          <p:nvPr>
            <p:ph idx="1"/>
          </p:nvPr>
        </p:nvSpPr>
        <p:spPr>
          <a:xfrm>
            <a:off x="457200" y="1600200"/>
            <a:ext cx="8518634" cy="4525963"/>
          </a:xfrm>
        </p:spPr>
        <p:txBody>
          <a:bodyPr>
            <a:normAutofit fontScale="92500"/>
          </a:bodyPr>
          <a:lstStyle/>
          <a:p>
            <a:pPr marL="457200" indent="-457200">
              <a:buAutoNum type="arabicPeriod" startAt="7"/>
            </a:pPr>
            <a:r>
              <a:rPr lang="en-US" sz="2000" dirty="0"/>
              <a:t>IRS’s Office of Professional Responsibility (OPR) issued OPR Issue Number 2023-2 </a:t>
            </a:r>
            <a:r>
              <a:rPr lang="en-US" sz="1800" dirty="0"/>
              <a:t>(03/07/23) (e-news for Tax Professionals 2023-11), citing:</a:t>
            </a:r>
          </a:p>
          <a:p>
            <a:pPr marL="457200" indent="-457200">
              <a:buAutoNum type="alphaLcPeriod" startAt="5"/>
            </a:pPr>
            <a:r>
              <a:rPr lang="en-US" sz="2000" dirty="0"/>
              <a:t>Circ 230 §10.37(a)(3) allows a practitioner to rely on advice of others, but only if reliance reasonable – Reliance may not be reasonable if other is compensated under contingency fee arrangement </a:t>
            </a:r>
            <a:r>
              <a:rPr lang="en-US" sz="1800" dirty="0"/>
              <a:t>(conflict of interest) (Circ 230 §10.29)</a:t>
            </a:r>
          </a:p>
          <a:p>
            <a:pPr marL="457200" indent="-457200">
              <a:buAutoNum type="alphaLcPeriod" startAt="5"/>
            </a:pPr>
            <a:r>
              <a:rPr lang="en-US" sz="2000" dirty="0"/>
              <a:t>Question: If practitioner believes </a:t>
            </a:r>
            <a:r>
              <a:rPr lang="en-US" sz="1800" dirty="0"/>
              <a:t>(or strongly suspects) </a:t>
            </a:r>
            <a:r>
              <a:rPr lang="en-US" sz="2000" dirty="0"/>
              <a:t>a client’s ERC claim </a:t>
            </a:r>
            <a:r>
              <a:rPr lang="en-US" sz="1800" dirty="0"/>
              <a:t>(prepared by an outside ERC mill) </a:t>
            </a:r>
            <a:r>
              <a:rPr lang="en-US" sz="2000" dirty="0"/>
              <a:t>is bogus </a:t>
            </a:r>
            <a:r>
              <a:rPr lang="en-US" sz="1800" dirty="0"/>
              <a:t>(not well grounded)</a:t>
            </a:r>
            <a:r>
              <a:rPr lang="en-US" sz="2000" dirty="0"/>
              <a:t>, may practitioner file an amended income tax return </a:t>
            </a:r>
            <a:r>
              <a:rPr lang="en-US" sz="1800" dirty="0"/>
              <a:t>(to reduce income tax deduction for wages by amount of ERC claimed)</a:t>
            </a:r>
            <a:r>
              <a:rPr lang="en-US" sz="2000" dirty="0"/>
              <a:t>?</a:t>
            </a:r>
          </a:p>
          <a:p>
            <a:pPr marL="457200" indent="-457200">
              <a:buAutoNum type="arabicParenR"/>
            </a:pPr>
            <a:r>
              <a:rPr lang="en-US" sz="1800" dirty="0">
                <a:solidFill>
                  <a:srgbClr val="333333"/>
                </a:solidFill>
              </a:rPr>
              <a:t>Circ 230 </a:t>
            </a:r>
            <a:r>
              <a:rPr lang="en-US" sz="1800" dirty="0"/>
              <a:t>§ </a:t>
            </a:r>
            <a:r>
              <a:rPr lang="en-US" sz="1800" b="0" i="0" dirty="0">
                <a:solidFill>
                  <a:srgbClr val="333333"/>
                </a:solidFill>
                <a:effectLst/>
              </a:rPr>
              <a:t>10.22(a) of Circular 230 requires a practitioner to exercise due diligence in preparing and filing tax returns </a:t>
            </a:r>
          </a:p>
          <a:p>
            <a:pPr marL="457200" indent="-457200">
              <a:buFont typeface="Arial"/>
              <a:buAutoNum type="arabicParen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If the practitioner cannot reasonably conclude that the client is or was eligible to claim the ERC, then the practitioner should not prepare an original or amended return that claims or perpetuates a potentially improper credit</a:t>
            </a:r>
            <a:endParaRPr lang="en-US" sz="1800" dirty="0"/>
          </a:p>
          <a:p>
            <a:pPr marL="457200" indent="-457200">
              <a:buAutoNum type="arabicParenR"/>
            </a:pPr>
            <a:r>
              <a:rPr lang="en-US" sz="1800" dirty="0"/>
              <a:t>Good idea: Review issue w/ malpractice insurance carrier  </a:t>
            </a:r>
          </a:p>
        </p:txBody>
      </p:sp>
      <p:sp>
        <p:nvSpPr>
          <p:cNvPr id="7" name="Slide Number Placeholder 6">
            <a:extLst>
              <a:ext uri="{FF2B5EF4-FFF2-40B4-BE49-F238E27FC236}">
                <a16:creationId xmlns:a16="http://schemas.microsoft.com/office/drawing/2014/main" id="{CFBFB876-2E02-7548-846A-BC81CB90F6D1}"/>
              </a:ext>
            </a:extLst>
          </p:cNvPr>
          <p:cNvSpPr>
            <a:spLocks noGrp="1"/>
          </p:cNvSpPr>
          <p:nvPr>
            <p:ph type="sldNum" sz="quarter" idx="12"/>
          </p:nvPr>
        </p:nvSpPr>
        <p:spPr/>
        <p:txBody>
          <a:bodyPr/>
          <a:lstStyle/>
          <a:p>
            <a:fld id="{54AAE21D-1E9D-1047-BD42-883DA1A9BFEE}" type="slidenum">
              <a:rPr lang="en-US" smtClean="0"/>
              <a:t>29</a:t>
            </a:fld>
            <a:endParaRPr lang="en-US" dirty="0"/>
          </a:p>
        </p:txBody>
      </p:sp>
      <p:pic>
        <p:nvPicPr>
          <p:cNvPr id="4" name="Picture 3">
            <a:extLst>
              <a:ext uri="{FF2B5EF4-FFF2-40B4-BE49-F238E27FC236}">
                <a16:creationId xmlns:a16="http://schemas.microsoft.com/office/drawing/2014/main" id="{09711D3C-483F-12DD-2BA3-DEEF38601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65569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vs. PPP Process</a:t>
            </a:r>
            <a:br>
              <a:rPr lang="en-US" sz="3200" dirty="0"/>
            </a:br>
            <a:r>
              <a:rPr lang="en-US" sz="3200" dirty="0"/>
              <a:t>Objective</a:t>
            </a:r>
          </a:p>
        </p:txBody>
      </p:sp>
      <p:sp>
        <p:nvSpPr>
          <p:cNvPr id="3" name="Content Placeholder 2"/>
          <p:cNvSpPr>
            <a:spLocks noGrp="1"/>
          </p:cNvSpPr>
          <p:nvPr>
            <p:ph idx="1"/>
          </p:nvPr>
        </p:nvSpPr>
        <p:spPr/>
        <p:txBody>
          <a:bodyPr>
            <a:normAutofit/>
          </a:bodyPr>
          <a:lstStyle/>
          <a:p>
            <a:pPr>
              <a:buFontTx/>
              <a:buChar char="•"/>
            </a:pPr>
            <a:r>
              <a:rPr lang="en-US" sz="2400" dirty="0"/>
              <a:t>Develop plan to best utilize minimum amount of wages for best PPP forgiveness </a:t>
            </a:r>
            <a:r>
              <a:rPr lang="en-US" sz="2000" dirty="0"/>
              <a:t>(100% benefit)</a:t>
            </a:r>
            <a:r>
              <a:rPr lang="en-US" sz="2400" dirty="0"/>
              <a:t>, and save the most wages for ERC </a:t>
            </a:r>
            <a:r>
              <a:rPr lang="en-US" sz="2000" dirty="0"/>
              <a:t>(a watered down</a:t>
            </a:r>
            <a:r>
              <a:rPr lang="en-US" sz="2400" dirty="0"/>
              <a:t> </a:t>
            </a:r>
            <a:r>
              <a:rPr lang="en-US" sz="2000" dirty="0"/>
              <a:t>50% or 70% benefit) </a:t>
            </a:r>
          </a:p>
        </p:txBody>
      </p:sp>
      <p:sp>
        <p:nvSpPr>
          <p:cNvPr id="6" name="Slide Number Placeholder 5">
            <a:extLst>
              <a:ext uri="{FF2B5EF4-FFF2-40B4-BE49-F238E27FC236}">
                <a16:creationId xmlns:a16="http://schemas.microsoft.com/office/drawing/2014/main" id="{6198D4C4-AEBF-6C4C-80A5-E1540A34285E}"/>
              </a:ext>
            </a:extLst>
          </p:cNvPr>
          <p:cNvSpPr>
            <a:spLocks noGrp="1"/>
          </p:cNvSpPr>
          <p:nvPr>
            <p:ph type="sldNum" sz="quarter" idx="12"/>
          </p:nvPr>
        </p:nvSpPr>
        <p:spPr/>
        <p:txBody>
          <a:bodyPr/>
          <a:lstStyle/>
          <a:p>
            <a:fld id="{54AAE21D-1E9D-1047-BD42-883DA1A9BFEE}" type="slidenum">
              <a:rPr lang="en-US" smtClean="0"/>
              <a:t>290</a:t>
            </a:fld>
            <a:endParaRPr lang="en-US"/>
          </a:p>
        </p:txBody>
      </p:sp>
      <p:pic>
        <p:nvPicPr>
          <p:cNvPr id="4" name="Picture 3">
            <a:extLst>
              <a:ext uri="{FF2B5EF4-FFF2-40B4-BE49-F238E27FC236}">
                <a16:creationId xmlns:a16="http://schemas.microsoft.com/office/drawing/2014/main" id="{074A8FE3-5B2D-1147-EEC0-16A6BEE94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007857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Bang for Your Buck</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28499996"/>
              </p:ext>
            </p:extLst>
          </p:nvPr>
        </p:nvGraphicFramePr>
        <p:xfrm>
          <a:off x="457200" y="1600200"/>
          <a:ext cx="8229600" cy="4460240"/>
        </p:xfrm>
        <a:graphic>
          <a:graphicData uri="http://schemas.openxmlformats.org/drawingml/2006/table">
            <a:tbl>
              <a:tblPr firstRow="1" bandRow="1">
                <a:tableStyleId>{5C22544A-7EE6-4342-B048-85BDC9FD1C3A}</a:tableStyleId>
              </a:tblPr>
              <a:tblGrid>
                <a:gridCol w="1469773">
                  <a:extLst>
                    <a:ext uri="{9D8B030D-6E8A-4147-A177-3AD203B41FA5}">
                      <a16:colId xmlns:a16="http://schemas.microsoft.com/office/drawing/2014/main" val="20000"/>
                    </a:ext>
                  </a:extLst>
                </a:gridCol>
                <a:gridCol w="1708000">
                  <a:extLst>
                    <a:ext uri="{9D8B030D-6E8A-4147-A177-3AD203B41FA5}">
                      <a16:colId xmlns:a16="http://schemas.microsoft.com/office/drawing/2014/main" val="20001"/>
                    </a:ext>
                  </a:extLst>
                </a:gridCol>
                <a:gridCol w="1759987">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pPr algn="ctr"/>
                      <a:endParaRPr lang="en-US" dirty="0"/>
                    </a:p>
                  </a:txBody>
                  <a:tcPr/>
                </a:tc>
                <a:tc>
                  <a:txBody>
                    <a:bodyPr/>
                    <a:lstStyle/>
                    <a:p>
                      <a:pPr algn="ctr"/>
                      <a:r>
                        <a:rPr lang="en-US" sz="2000" dirty="0"/>
                        <a:t>PPP 1</a:t>
                      </a:r>
                      <a:r>
                        <a:rPr lang="en-US" sz="2000" baseline="30000" dirty="0"/>
                        <a:t>st</a:t>
                      </a:r>
                      <a:r>
                        <a:rPr lang="en-US" sz="2000" dirty="0"/>
                        <a:t> Draw</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a:t>PPP 2</a:t>
                      </a:r>
                      <a:r>
                        <a:rPr lang="en-US" sz="2000" baseline="30000" dirty="0"/>
                        <a:t>nd</a:t>
                      </a:r>
                      <a:r>
                        <a:rPr lang="en-US" sz="2000" baseline="0" dirty="0"/>
                        <a:t> Draw</a:t>
                      </a:r>
                      <a:endParaRPr lang="en-US" sz="2000" dirty="0"/>
                    </a:p>
                  </a:txBody>
                  <a:tcPr/>
                </a:tc>
                <a:tc>
                  <a:txBody>
                    <a:bodyPr/>
                    <a:lstStyle/>
                    <a:p>
                      <a:pPr algn="ctr"/>
                      <a:r>
                        <a:rPr lang="en-US" sz="2000" dirty="0"/>
                        <a:t>ERC 2020</a:t>
                      </a:r>
                    </a:p>
                  </a:txBody>
                  <a:tcPr/>
                </a:tc>
                <a:tc>
                  <a:txBody>
                    <a:bodyPr/>
                    <a:lstStyle/>
                    <a:p>
                      <a:pPr algn="ctr"/>
                      <a:r>
                        <a:rPr lang="en-US" sz="2000" dirty="0"/>
                        <a:t>ERC 2021</a:t>
                      </a:r>
                    </a:p>
                  </a:txBody>
                  <a:tcPr/>
                </a:tc>
                <a:extLst>
                  <a:ext uri="{0D108BD9-81ED-4DB2-BD59-A6C34878D82A}">
                    <a16:rowId xmlns:a16="http://schemas.microsoft.com/office/drawing/2014/main" val="10000"/>
                  </a:ext>
                </a:extLst>
              </a:tr>
              <a:tr h="370840">
                <a:tc>
                  <a:txBody>
                    <a:bodyPr/>
                    <a:lstStyle/>
                    <a:p>
                      <a:pPr algn="ctr"/>
                      <a:r>
                        <a:rPr lang="en-US" dirty="0"/>
                        <a:t>Amount</a:t>
                      </a:r>
                    </a:p>
                  </a:txBody>
                  <a:tcPr/>
                </a:tc>
                <a:tc>
                  <a:txBody>
                    <a:bodyPr/>
                    <a:lstStyle/>
                    <a:p>
                      <a:pPr algn="ctr"/>
                      <a:r>
                        <a:rPr lang="en-US" dirty="0"/>
                        <a:t>Forgiveness</a:t>
                      </a:r>
                      <a:r>
                        <a:rPr lang="en-US" baseline="0" dirty="0"/>
                        <a:t> = </a:t>
                      </a:r>
                      <a:r>
                        <a:rPr lang="en-US" dirty="0"/>
                        <a:t>dollar</a:t>
                      </a:r>
                      <a:r>
                        <a:rPr lang="en-US" baseline="0" dirty="0"/>
                        <a:t> per dollar</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Forgiveness</a:t>
                      </a:r>
                      <a:r>
                        <a:rPr lang="en-US" baseline="0" dirty="0"/>
                        <a:t> = </a:t>
                      </a:r>
                      <a:r>
                        <a:rPr lang="en-US" dirty="0"/>
                        <a:t>dollar</a:t>
                      </a:r>
                      <a:r>
                        <a:rPr lang="en-US" baseline="0" dirty="0"/>
                        <a:t> per dollar</a:t>
                      </a:r>
                      <a:endParaRPr lang="en-US" dirty="0"/>
                    </a:p>
                  </a:txBody>
                  <a:tcPr/>
                </a:tc>
                <a:tc>
                  <a:txBody>
                    <a:bodyPr/>
                    <a:lstStyle/>
                    <a:p>
                      <a:pPr algn="ctr"/>
                      <a:r>
                        <a:rPr lang="en-US" dirty="0"/>
                        <a:t>Credit = 50% </a:t>
                      </a:r>
                      <a:r>
                        <a:rPr lang="en-US" sz="1600" dirty="0"/>
                        <a:t>(ERC reduces income tax de-duct for wages)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Credit = 70%</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(ERC reduces income tax de-duct for wages)</a:t>
                      </a:r>
                    </a:p>
                  </a:txBody>
                  <a:tcPr/>
                </a:tc>
                <a:extLst>
                  <a:ext uri="{0D108BD9-81ED-4DB2-BD59-A6C34878D82A}">
                    <a16:rowId xmlns:a16="http://schemas.microsoft.com/office/drawing/2014/main" val="10001"/>
                  </a:ext>
                </a:extLst>
              </a:tr>
              <a:tr h="370840">
                <a:tc>
                  <a:txBody>
                    <a:bodyPr/>
                    <a:lstStyle/>
                    <a:p>
                      <a:pPr algn="ctr"/>
                      <a:r>
                        <a:rPr lang="en-US" dirty="0"/>
                        <a:t>Desirability</a:t>
                      </a:r>
                    </a:p>
                  </a:txBody>
                  <a:tcPr/>
                </a:tc>
                <a:tc>
                  <a:txBody>
                    <a:bodyPr/>
                    <a:lstStyle/>
                    <a:p>
                      <a:pPr algn="ctr"/>
                      <a:r>
                        <a:rPr lang="en-US" dirty="0"/>
                        <a:t>Better than ERC</a:t>
                      </a:r>
                    </a:p>
                  </a:txBody>
                  <a:tcPr/>
                </a:tc>
                <a:tc>
                  <a:txBody>
                    <a:bodyPr/>
                    <a:lstStyle/>
                    <a:p>
                      <a:pPr algn="ctr"/>
                      <a:r>
                        <a:rPr lang="en-US" dirty="0"/>
                        <a:t>Better than ERC</a:t>
                      </a:r>
                    </a:p>
                  </a:txBody>
                  <a:tcPr/>
                </a:tc>
                <a:tc>
                  <a:txBody>
                    <a:bodyPr/>
                    <a:lstStyle/>
                    <a:p>
                      <a:pPr algn="ctr"/>
                      <a:r>
                        <a:rPr lang="en-US" dirty="0"/>
                        <a:t>PPP</a:t>
                      </a:r>
                      <a:r>
                        <a:rPr lang="en-US" baseline="0" dirty="0"/>
                        <a:t> is better</a:t>
                      </a:r>
                      <a:endParaRPr lang="en-US" dirty="0"/>
                    </a:p>
                  </a:txBody>
                  <a:tcPr/>
                </a:tc>
                <a:tc>
                  <a:txBody>
                    <a:bodyPr/>
                    <a:lstStyle/>
                    <a:p>
                      <a:pPr algn="ctr"/>
                      <a:r>
                        <a:rPr lang="en-US" dirty="0"/>
                        <a:t>PPP is better</a:t>
                      </a:r>
                    </a:p>
                  </a:txBody>
                  <a:tcPr/>
                </a:tc>
                <a:extLst>
                  <a:ext uri="{0D108BD9-81ED-4DB2-BD59-A6C34878D82A}">
                    <a16:rowId xmlns:a16="http://schemas.microsoft.com/office/drawing/2014/main" val="10002"/>
                  </a:ext>
                </a:extLst>
              </a:tr>
              <a:tr h="370840">
                <a:tc>
                  <a:txBody>
                    <a:bodyPr/>
                    <a:lstStyle/>
                    <a:p>
                      <a:pPr algn="ctr"/>
                      <a:r>
                        <a:rPr lang="en-US" dirty="0"/>
                        <a:t>Take both?</a:t>
                      </a:r>
                    </a:p>
                  </a:txBody>
                  <a:tcPr/>
                </a:tc>
                <a:tc>
                  <a:txBody>
                    <a:bodyPr/>
                    <a:lstStyle/>
                    <a:p>
                      <a:pPr algn="ctr"/>
                      <a:r>
                        <a:rPr lang="en-US" dirty="0"/>
                        <a:t>Yes, but not on same wages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but not on same wages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but not on same wages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but not on same wages</a:t>
                      </a:r>
                    </a:p>
                  </a:txBody>
                  <a:tcPr/>
                </a:tc>
                <a:extLst>
                  <a:ext uri="{0D108BD9-81ED-4DB2-BD59-A6C34878D82A}">
                    <a16:rowId xmlns:a16="http://schemas.microsoft.com/office/drawing/2014/main" val="10003"/>
                  </a:ext>
                </a:extLst>
              </a:tr>
              <a:tr h="370840">
                <a:tc>
                  <a:txBody>
                    <a:bodyPr/>
                    <a:lstStyle/>
                    <a:p>
                      <a:pPr algn="ctr"/>
                      <a:endParaRPr lang="en-US" dirty="0"/>
                    </a:p>
                  </a:txBody>
                  <a:tcPr/>
                </a:tc>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4"/>
                  </a:ext>
                </a:extLst>
              </a:tr>
              <a:tr h="370840">
                <a:tc>
                  <a:txBody>
                    <a:bodyPr/>
                    <a:lstStyle/>
                    <a:p>
                      <a:pPr algn="ctr"/>
                      <a:r>
                        <a:rPr lang="en-US" dirty="0"/>
                        <a:t>Coordination required</a:t>
                      </a:r>
                      <a:r>
                        <a:rPr lang="en-US" baseline="0" dirty="0"/>
                        <a:t> in same time period?</a:t>
                      </a:r>
                      <a:endParaRPr lang="en-US" dirty="0"/>
                    </a:p>
                  </a:txBody>
                  <a:tcPr/>
                </a:tc>
                <a:tc>
                  <a:txBody>
                    <a:bodyPr/>
                    <a:lstStyle/>
                    <a:p>
                      <a:pPr algn="ctr"/>
                      <a:r>
                        <a:rPr lang="en-US" dirty="0"/>
                        <a:t>Yes </a:t>
                      </a:r>
                      <a:r>
                        <a:rPr lang="en-US" sz="1600" dirty="0"/>
                        <a:t>–</a:t>
                      </a:r>
                      <a:r>
                        <a:rPr lang="en-US" sz="1600" baseline="0" dirty="0"/>
                        <a:t> Map out strategy for 100% PPP forgive, leaving most wages possible for ERC</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a:t>
                      </a:r>
                      <a:r>
                        <a:rPr lang="en-US" sz="1600" dirty="0"/>
                        <a:t>–</a:t>
                      </a:r>
                      <a:r>
                        <a:rPr lang="en-US" sz="1600" baseline="0" dirty="0"/>
                        <a:t> Map out strategy for 100% PPP forgive, leaving most wages possible for ERC</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a:t>
                      </a:r>
                      <a:r>
                        <a:rPr lang="en-US" sz="1600" dirty="0"/>
                        <a:t>–</a:t>
                      </a:r>
                      <a:r>
                        <a:rPr lang="en-US" sz="1600" baseline="0" dirty="0"/>
                        <a:t> Map out strategy for 100% PPP forgive, leaving most wages possible for ERC</a:t>
                      </a:r>
                      <a:endParaRPr lang="en-US" sz="16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a:t>
                      </a:r>
                      <a:r>
                        <a:rPr lang="en-US" sz="1600" dirty="0"/>
                        <a:t>–</a:t>
                      </a:r>
                      <a:r>
                        <a:rPr lang="en-US" sz="1600" baseline="0" dirty="0"/>
                        <a:t> Map out strategy for 100% PPP forgive, leaving most wages possible for ERC</a:t>
                      </a:r>
                      <a:endParaRPr lang="en-US" sz="1600" dirty="0"/>
                    </a:p>
                  </a:txBody>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05B17D23-8CAE-E645-9593-35942DA17156}"/>
              </a:ext>
            </a:extLst>
          </p:cNvPr>
          <p:cNvSpPr>
            <a:spLocks noGrp="1"/>
          </p:cNvSpPr>
          <p:nvPr>
            <p:ph type="sldNum" sz="quarter" idx="12"/>
          </p:nvPr>
        </p:nvSpPr>
        <p:spPr/>
        <p:txBody>
          <a:bodyPr/>
          <a:lstStyle/>
          <a:p>
            <a:fld id="{54AAE21D-1E9D-1047-BD42-883DA1A9BFEE}" type="slidenum">
              <a:rPr lang="en-US" smtClean="0"/>
              <a:t>291</a:t>
            </a:fld>
            <a:endParaRPr lang="en-US"/>
          </a:p>
        </p:txBody>
      </p:sp>
      <p:pic>
        <p:nvPicPr>
          <p:cNvPr id="4" name="Picture 3">
            <a:extLst>
              <a:ext uri="{FF2B5EF4-FFF2-40B4-BE49-F238E27FC236}">
                <a16:creationId xmlns:a16="http://schemas.microsoft.com/office/drawing/2014/main" id="{62D3C875-9592-65E0-CFDE-A2AA9FE80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21127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Strategy to Maximize Each</a:t>
            </a:r>
          </a:p>
        </p:txBody>
      </p:sp>
      <p:pic>
        <p:nvPicPr>
          <p:cNvPr id="7" name="Content Placeholder 6" descr="CabinBuild.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6" name="Slide Number Placeholder 5">
            <a:extLst>
              <a:ext uri="{FF2B5EF4-FFF2-40B4-BE49-F238E27FC236}">
                <a16:creationId xmlns:a16="http://schemas.microsoft.com/office/drawing/2014/main" id="{EE932375-0B3F-D844-A45D-BB3ACA2A281A}"/>
              </a:ext>
            </a:extLst>
          </p:cNvPr>
          <p:cNvSpPr>
            <a:spLocks noGrp="1"/>
          </p:cNvSpPr>
          <p:nvPr>
            <p:ph type="sldNum" sz="quarter" idx="12"/>
          </p:nvPr>
        </p:nvSpPr>
        <p:spPr/>
        <p:txBody>
          <a:bodyPr/>
          <a:lstStyle/>
          <a:p>
            <a:fld id="{54AAE21D-1E9D-1047-BD42-883DA1A9BFEE}" type="slidenum">
              <a:rPr lang="en-US" smtClean="0"/>
              <a:t>292</a:t>
            </a:fld>
            <a:endParaRPr lang="en-US"/>
          </a:p>
        </p:txBody>
      </p:sp>
      <p:pic>
        <p:nvPicPr>
          <p:cNvPr id="3" name="Picture 2">
            <a:extLst>
              <a:ext uri="{FF2B5EF4-FFF2-40B4-BE49-F238E27FC236}">
                <a16:creationId xmlns:a16="http://schemas.microsoft.com/office/drawing/2014/main" id="{8E5D5184-0045-A707-0769-C1B9B8867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0282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Strategy to Maximize Each</a:t>
            </a:r>
          </a:p>
        </p:txBody>
      </p:sp>
      <p:sp>
        <p:nvSpPr>
          <p:cNvPr id="3" name="Content Placeholder 2"/>
          <p:cNvSpPr>
            <a:spLocks noGrp="1"/>
          </p:cNvSpPr>
          <p:nvPr>
            <p:ph idx="1"/>
          </p:nvPr>
        </p:nvSpPr>
        <p:spPr>
          <a:xfrm>
            <a:off x="457199" y="1600200"/>
            <a:ext cx="8347907" cy="4525963"/>
          </a:xfrm>
        </p:spPr>
        <p:txBody>
          <a:bodyPr>
            <a:normAutofit/>
          </a:bodyPr>
          <a:lstStyle/>
          <a:p>
            <a:pPr marL="457200" indent="-457200">
              <a:buAutoNum type="arabicPeriod"/>
            </a:pPr>
            <a:r>
              <a:rPr lang="en-US" sz="2400" dirty="0"/>
              <a:t>Stake out PPP </a:t>
            </a:r>
          </a:p>
          <a:p>
            <a:pPr marL="457200" indent="-457200">
              <a:buAutoNum type="alphaLcPeriod"/>
            </a:pPr>
            <a:r>
              <a:rPr lang="en-US" sz="2000" dirty="0"/>
              <a:t>Identify covered period (CP) (or potential CP) for PPP forgive app</a:t>
            </a:r>
          </a:p>
          <a:p>
            <a:pPr marL="457200" indent="-457200">
              <a:buFont typeface="Arial"/>
              <a:buAutoNum type="alphaLcPeriod"/>
            </a:pPr>
            <a:r>
              <a:rPr lang="en-US" sz="2000" dirty="0"/>
              <a:t>Allocate wages (and health insurance) to PPP CP </a:t>
            </a:r>
          </a:p>
          <a:p>
            <a:pPr marL="457200" indent="-457200">
              <a:buAutoNum type="alphaLcPeriod"/>
            </a:pPr>
            <a:r>
              <a:rPr lang="en-US" sz="2000" dirty="0"/>
              <a:t>Allocate other covered comp costs and non-payroll costs to CP</a:t>
            </a:r>
          </a:p>
          <a:p>
            <a:pPr marL="457200" indent="-457200">
              <a:buAutoNum type="arabicPeriod" startAt="2"/>
            </a:pPr>
            <a:r>
              <a:rPr lang="en-US" sz="2400" dirty="0"/>
              <a:t>Stake out ERC </a:t>
            </a:r>
          </a:p>
          <a:p>
            <a:pPr marL="457200" indent="-457200">
              <a:buAutoNum type="alphaLcPeriod"/>
            </a:pPr>
            <a:r>
              <a:rPr lang="en-US" sz="2000" dirty="0"/>
              <a:t>Identify quarters (and/or suspension periods) qualifying for ERC</a:t>
            </a:r>
          </a:p>
          <a:p>
            <a:pPr marL="457200" indent="-457200">
              <a:buAutoNum type="alphaLcPeriod"/>
            </a:pPr>
            <a:r>
              <a:rPr lang="en-US" sz="2000" dirty="0"/>
              <a:t>Allocate wages (and health ins) to each ERC qualifying quarter (period) </a:t>
            </a:r>
          </a:p>
          <a:p>
            <a:pPr marL="457200" indent="-457200">
              <a:buAutoNum type="arabicPeriod" startAt="3"/>
            </a:pPr>
            <a:r>
              <a:rPr lang="en-US" sz="2400" dirty="0"/>
              <a:t>Identify PPP &amp; ERC duplicating </a:t>
            </a:r>
            <a:r>
              <a:rPr lang="en-US" sz="2000" dirty="0"/>
              <a:t>(&amp; non-duplicating)</a:t>
            </a:r>
            <a:r>
              <a:rPr lang="en-US" sz="2400" dirty="0"/>
              <a:t> time period(s)</a:t>
            </a:r>
          </a:p>
          <a:p>
            <a:pPr marL="457200" indent="-457200">
              <a:buAutoNum type="alphaLcPeriod"/>
            </a:pPr>
            <a:r>
              <a:rPr lang="en-US" sz="2000" dirty="0"/>
              <a:t>Isolate and apply qualifying wages (and health ins) to non-duplicating time frames – Soak up first</a:t>
            </a:r>
          </a:p>
          <a:p>
            <a:pPr marL="457200" indent="-457200">
              <a:buFont typeface="Arial"/>
              <a:buAutoNum type="alphaLcPeriod"/>
            </a:pPr>
            <a:r>
              <a:rPr lang="en-US" sz="2000" dirty="0"/>
              <a:t>Isolate and apply qualifying wages (and health ins) to duplicating time periods – Use up for PPP first, leave max possible on table for ERC  </a:t>
            </a:r>
          </a:p>
        </p:txBody>
      </p:sp>
      <p:sp>
        <p:nvSpPr>
          <p:cNvPr id="6" name="Slide Number Placeholder 5">
            <a:extLst>
              <a:ext uri="{FF2B5EF4-FFF2-40B4-BE49-F238E27FC236}">
                <a16:creationId xmlns:a16="http://schemas.microsoft.com/office/drawing/2014/main" id="{DA7258B9-336C-6347-B036-79FF229409A9}"/>
              </a:ext>
            </a:extLst>
          </p:cNvPr>
          <p:cNvSpPr>
            <a:spLocks noGrp="1"/>
          </p:cNvSpPr>
          <p:nvPr>
            <p:ph type="sldNum" sz="quarter" idx="12"/>
          </p:nvPr>
        </p:nvSpPr>
        <p:spPr/>
        <p:txBody>
          <a:bodyPr/>
          <a:lstStyle/>
          <a:p>
            <a:fld id="{54AAE21D-1E9D-1047-BD42-883DA1A9BFEE}" type="slidenum">
              <a:rPr lang="en-US" smtClean="0"/>
              <a:t>293</a:t>
            </a:fld>
            <a:endParaRPr lang="en-US"/>
          </a:p>
        </p:txBody>
      </p:sp>
      <p:pic>
        <p:nvPicPr>
          <p:cNvPr id="4" name="Picture 3">
            <a:extLst>
              <a:ext uri="{FF2B5EF4-FFF2-40B4-BE49-F238E27FC236}">
                <a16:creationId xmlns:a16="http://schemas.microsoft.com/office/drawing/2014/main" id="{510649F9-3E29-1B60-C245-146B60426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6414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Strategy to Maximize Each</a:t>
            </a:r>
          </a:p>
        </p:txBody>
      </p:sp>
      <p:sp>
        <p:nvSpPr>
          <p:cNvPr id="3" name="Content Placeholder 2"/>
          <p:cNvSpPr>
            <a:spLocks noGrp="1"/>
          </p:cNvSpPr>
          <p:nvPr>
            <p:ph idx="1"/>
          </p:nvPr>
        </p:nvSpPr>
        <p:spPr>
          <a:xfrm>
            <a:off x="457200" y="1600200"/>
            <a:ext cx="8372332" cy="4525963"/>
          </a:xfrm>
        </p:spPr>
        <p:txBody>
          <a:bodyPr>
            <a:normAutofit/>
          </a:bodyPr>
          <a:lstStyle/>
          <a:p>
            <a:pPr marL="457200" indent="-457200">
              <a:buAutoNum type="arabicPeriod" startAt="4"/>
            </a:pPr>
            <a:r>
              <a:rPr lang="en-US" sz="2400" dirty="0"/>
              <a:t>Maximize PPP forgiveness </a:t>
            </a:r>
            <a:r>
              <a:rPr lang="en-US" sz="2000" dirty="0"/>
              <a:t>(100% benefit)</a:t>
            </a:r>
            <a:r>
              <a:rPr lang="en-US" sz="2400" dirty="0"/>
              <a:t>, leaving maximum ERC </a:t>
            </a:r>
            <a:r>
              <a:rPr lang="en-US" sz="2000" dirty="0"/>
              <a:t>(near 50% or 70% benefit) </a:t>
            </a:r>
            <a:r>
              <a:rPr lang="en-US" sz="2400" dirty="0"/>
              <a:t>on table  </a:t>
            </a:r>
          </a:p>
          <a:p>
            <a:pPr marL="457200" indent="-457200">
              <a:buAutoNum type="alphaLcPeriod"/>
            </a:pPr>
            <a:r>
              <a:rPr lang="en-US" sz="2000" dirty="0"/>
              <a:t>Use up to 40% covered non-payroll costs (e.g., rent) for PPP</a:t>
            </a:r>
          </a:p>
          <a:p>
            <a:pPr marL="457200" indent="-457200">
              <a:buAutoNum type="alphaLcPeriod"/>
            </a:pPr>
            <a:r>
              <a:rPr lang="en-US" sz="2000" dirty="0"/>
              <a:t>Use up all non-wage (and non-health ins) covered payroll costs for PPP</a:t>
            </a:r>
          </a:p>
          <a:p>
            <a:pPr marL="457200" indent="-457200">
              <a:buAutoNum type="alphaLcPeriod"/>
            </a:pPr>
            <a:r>
              <a:rPr lang="en-US" sz="2000" dirty="0"/>
              <a:t>Use up </a:t>
            </a:r>
            <a:r>
              <a:rPr lang="en-US" sz="2000" dirty="0" err="1"/>
              <a:t>cov</a:t>
            </a:r>
            <a:r>
              <a:rPr lang="en-US" sz="2000" dirty="0"/>
              <a:t>. wage (&amp; health ins) for PPP allocable to non-ERC time frames </a:t>
            </a:r>
          </a:p>
          <a:p>
            <a:pPr marL="457200" indent="-457200">
              <a:buAutoNum type="alphaLcPeriod"/>
            </a:pPr>
            <a:r>
              <a:rPr lang="en-US" sz="2000" dirty="0"/>
              <a:t>Begrudgingly use up </a:t>
            </a:r>
            <a:r>
              <a:rPr lang="en-US" sz="2000" dirty="0" err="1"/>
              <a:t>cov</a:t>
            </a:r>
            <a:r>
              <a:rPr lang="en-US" sz="2000" dirty="0"/>
              <a:t>. wage (&amp; health ins) for competing (duplicating) time frames to max (top off) PPP forgive</a:t>
            </a:r>
          </a:p>
          <a:p>
            <a:pPr>
              <a:buFontTx/>
              <a:buChar char="-"/>
            </a:pPr>
            <a:r>
              <a:rPr lang="en-US" sz="2000" dirty="0"/>
              <a:t>For CP straddling 12/31/20, use up 2020 </a:t>
            </a:r>
            <a:r>
              <a:rPr lang="en-US" sz="2000" dirty="0" err="1"/>
              <a:t>cov</a:t>
            </a:r>
            <a:r>
              <a:rPr lang="en-US" sz="2000" dirty="0"/>
              <a:t>. wage (&amp; health ins) for PPP 1</a:t>
            </a:r>
            <a:r>
              <a:rPr lang="en-US" sz="2000" baseline="30000" dirty="0"/>
              <a:t>st </a:t>
            </a:r>
            <a:endParaRPr lang="en-US" sz="2000" dirty="0"/>
          </a:p>
          <a:p>
            <a:pPr marL="0" indent="0">
              <a:buNone/>
            </a:pPr>
            <a:endParaRPr lang="en-US" sz="800" dirty="0"/>
          </a:p>
          <a:p>
            <a:pPr marL="457200" indent="-457200">
              <a:buAutoNum type="arabicPeriod" startAt="5"/>
            </a:pPr>
            <a:r>
              <a:rPr lang="en-US" sz="2400" dirty="0"/>
              <a:t>Shake, stir, taste, repeat to investigate whether cutting off CP earlier yields 100% forgive and maximizes ERC even more </a:t>
            </a:r>
          </a:p>
        </p:txBody>
      </p:sp>
      <p:sp>
        <p:nvSpPr>
          <p:cNvPr id="6" name="Slide Number Placeholder 5">
            <a:extLst>
              <a:ext uri="{FF2B5EF4-FFF2-40B4-BE49-F238E27FC236}">
                <a16:creationId xmlns:a16="http://schemas.microsoft.com/office/drawing/2014/main" id="{7A2BF4A2-B4A2-0C49-B531-E421F3445DE6}"/>
              </a:ext>
            </a:extLst>
          </p:cNvPr>
          <p:cNvSpPr>
            <a:spLocks noGrp="1"/>
          </p:cNvSpPr>
          <p:nvPr>
            <p:ph type="sldNum" sz="quarter" idx="12"/>
          </p:nvPr>
        </p:nvSpPr>
        <p:spPr/>
        <p:txBody>
          <a:bodyPr/>
          <a:lstStyle/>
          <a:p>
            <a:fld id="{54AAE21D-1E9D-1047-BD42-883DA1A9BFEE}" type="slidenum">
              <a:rPr lang="en-US" smtClean="0"/>
              <a:t>294</a:t>
            </a:fld>
            <a:endParaRPr lang="en-US"/>
          </a:p>
        </p:txBody>
      </p:sp>
      <p:pic>
        <p:nvPicPr>
          <p:cNvPr id="4" name="Picture 3">
            <a:extLst>
              <a:ext uri="{FF2B5EF4-FFF2-40B4-BE49-F238E27FC236}">
                <a16:creationId xmlns:a16="http://schemas.microsoft.com/office/drawing/2014/main" id="{9779D786-53BE-2F6F-251D-67A4941B2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89183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How Do the Puzzle Pieces Fit?</a:t>
            </a:r>
          </a:p>
        </p:txBody>
      </p:sp>
      <p:pic>
        <p:nvPicPr>
          <p:cNvPr id="7" name="Content Placeholder 6" descr="PuzzlePieces1.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6" name="Slide Number Placeholder 5">
            <a:extLst>
              <a:ext uri="{FF2B5EF4-FFF2-40B4-BE49-F238E27FC236}">
                <a16:creationId xmlns:a16="http://schemas.microsoft.com/office/drawing/2014/main" id="{D7C799F8-A70F-7140-9923-6AFA72643778}"/>
              </a:ext>
            </a:extLst>
          </p:cNvPr>
          <p:cNvSpPr>
            <a:spLocks noGrp="1"/>
          </p:cNvSpPr>
          <p:nvPr>
            <p:ph type="sldNum" sz="quarter" idx="12"/>
          </p:nvPr>
        </p:nvSpPr>
        <p:spPr/>
        <p:txBody>
          <a:bodyPr/>
          <a:lstStyle/>
          <a:p>
            <a:fld id="{54AAE21D-1E9D-1047-BD42-883DA1A9BFEE}" type="slidenum">
              <a:rPr lang="en-US" smtClean="0"/>
              <a:t>295</a:t>
            </a:fld>
            <a:endParaRPr lang="en-US"/>
          </a:p>
        </p:txBody>
      </p:sp>
      <p:pic>
        <p:nvPicPr>
          <p:cNvPr id="3" name="Picture 2">
            <a:extLst>
              <a:ext uri="{FF2B5EF4-FFF2-40B4-BE49-F238E27FC236}">
                <a16:creationId xmlns:a16="http://schemas.microsoft.com/office/drawing/2014/main" id="{B608B31C-CF78-B225-5B42-4417803C2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193436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2021-20  QA 49 </a:t>
            </a:r>
            <a:br>
              <a:rPr lang="en-US" sz="3200" dirty="0"/>
            </a:br>
            <a:r>
              <a:rPr lang="en-US" sz="3200" dirty="0"/>
              <a:t>PPP and ERC Interaction</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Employer may elect not to take into account wages for ERC by not claiming ERC on fed employment tax return</a:t>
            </a:r>
          </a:p>
          <a:p>
            <a:pPr marL="457200" indent="-457200">
              <a:buAutoNum type="arabicPeriod"/>
            </a:pPr>
            <a:r>
              <a:rPr lang="en-US" sz="2400" dirty="0"/>
              <a:t>However, recipient of PPP loan deemed to h/ made election (not to claim ERC) for wages included on PPP forgive app up to minimum amount of payroll costs needed for forgive</a:t>
            </a:r>
          </a:p>
          <a:p>
            <a:pPr marL="457200" indent="-457200">
              <a:buAutoNum type="arabicPeriod"/>
            </a:pPr>
            <a:r>
              <a:rPr lang="en-US" sz="2400" dirty="0"/>
              <a:t>If wages listed on PPP forgive app, but SBA denies forgive (on part or all), then freed up wages eligible for ERC</a:t>
            </a:r>
          </a:p>
        </p:txBody>
      </p:sp>
      <p:sp>
        <p:nvSpPr>
          <p:cNvPr id="6" name="Slide Number Placeholder 5">
            <a:extLst>
              <a:ext uri="{FF2B5EF4-FFF2-40B4-BE49-F238E27FC236}">
                <a16:creationId xmlns:a16="http://schemas.microsoft.com/office/drawing/2014/main" id="{14E5A0F5-3F42-1246-B56C-9950955679DA}"/>
              </a:ext>
            </a:extLst>
          </p:cNvPr>
          <p:cNvSpPr>
            <a:spLocks noGrp="1"/>
          </p:cNvSpPr>
          <p:nvPr>
            <p:ph type="sldNum" sz="quarter" idx="12"/>
          </p:nvPr>
        </p:nvSpPr>
        <p:spPr/>
        <p:txBody>
          <a:bodyPr/>
          <a:lstStyle/>
          <a:p>
            <a:fld id="{54AAE21D-1E9D-1047-BD42-883DA1A9BFEE}" type="slidenum">
              <a:rPr lang="en-US" smtClean="0"/>
              <a:t>296</a:t>
            </a:fld>
            <a:endParaRPr lang="en-US"/>
          </a:p>
        </p:txBody>
      </p:sp>
      <p:pic>
        <p:nvPicPr>
          <p:cNvPr id="4" name="Picture 3">
            <a:extLst>
              <a:ext uri="{FF2B5EF4-FFF2-40B4-BE49-F238E27FC236}">
                <a16:creationId xmlns:a16="http://schemas.microsoft.com/office/drawing/2014/main" id="{C8ED9CB9-E01F-D1E0-E42C-B086D48F9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693448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2021-20  QA 49 </a:t>
            </a:r>
            <a:br>
              <a:rPr lang="en-US" sz="3200" dirty="0"/>
            </a:br>
            <a:r>
              <a:rPr lang="en-US" sz="3200" dirty="0"/>
              <a:t>PPP and ERC Interaction</a:t>
            </a:r>
          </a:p>
        </p:txBody>
      </p:sp>
      <p:sp>
        <p:nvSpPr>
          <p:cNvPr id="3" name="Content Placeholder 2"/>
          <p:cNvSpPr>
            <a:spLocks noGrp="1"/>
          </p:cNvSpPr>
          <p:nvPr>
            <p:ph idx="1"/>
          </p:nvPr>
        </p:nvSpPr>
        <p:spPr/>
        <p:txBody>
          <a:bodyPr>
            <a:normAutofit/>
          </a:bodyPr>
          <a:lstStyle/>
          <a:p>
            <a:r>
              <a:rPr lang="en-US" sz="2400" dirty="0"/>
              <a:t>Example 1: PPP loan $100,000. $100,000 (both ERC and PPP eligible) wages paid in 2Q and 3Q 2020.   </a:t>
            </a:r>
          </a:p>
          <a:p>
            <a:pPr marL="457200" indent="-457200">
              <a:buAutoNum type="arabicPeriod"/>
            </a:pPr>
            <a:r>
              <a:rPr lang="en-US" sz="2000" dirty="0"/>
              <a:t>$100,000 wages and other expenses reported on PPP forgive app</a:t>
            </a:r>
          </a:p>
          <a:p>
            <a:pPr marL="457200" indent="-457200">
              <a:buAutoNum type="arabicPeriod"/>
            </a:pPr>
            <a:r>
              <a:rPr lang="en-US" sz="2000" dirty="0"/>
              <a:t>SBA forgive granted for $100,000</a:t>
            </a:r>
          </a:p>
          <a:p>
            <a:pPr marL="457200" indent="-457200">
              <a:buAutoNum type="arabicPeriod"/>
            </a:pPr>
            <a:r>
              <a:rPr lang="en-US" sz="2000" dirty="0"/>
              <a:t>Election to not include $100,000 for ERC deemed made</a:t>
            </a:r>
          </a:p>
          <a:p>
            <a:pPr marL="457200" indent="-457200">
              <a:buAutoNum type="arabicPeriod"/>
            </a:pPr>
            <a:r>
              <a:rPr lang="en-US" sz="2000" dirty="0"/>
              <a:t>$100,000 wages not eligible for ERC    </a:t>
            </a:r>
          </a:p>
        </p:txBody>
      </p:sp>
      <p:sp>
        <p:nvSpPr>
          <p:cNvPr id="6" name="Slide Number Placeholder 5">
            <a:extLst>
              <a:ext uri="{FF2B5EF4-FFF2-40B4-BE49-F238E27FC236}">
                <a16:creationId xmlns:a16="http://schemas.microsoft.com/office/drawing/2014/main" id="{C46A9880-A8B9-6F4C-A9DA-63A7575A2390}"/>
              </a:ext>
            </a:extLst>
          </p:cNvPr>
          <p:cNvSpPr>
            <a:spLocks noGrp="1"/>
          </p:cNvSpPr>
          <p:nvPr>
            <p:ph type="sldNum" sz="quarter" idx="12"/>
          </p:nvPr>
        </p:nvSpPr>
        <p:spPr/>
        <p:txBody>
          <a:bodyPr/>
          <a:lstStyle/>
          <a:p>
            <a:fld id="{54AAE21D-1E9D-1047-BD42-883DA1A9BFEE}" type="slidenum">
              <a:rPr lang="en-US" smtClean="0"/>
              <a:t>297</a:t>
            </a:fld>
            <a:endParaRPr lang="en-US"/>
          </a:p>
        </p:txBody>
      </p:sp>
      <p:pic>
        <p:nvPicPr>
          <p:cNvPr id="4" name="Picture 3">
            <a:extLst>
              <a:ext uri="{FF2B5EF4-FFF2-40B4-BE49-F238E27FC236}">
                <a16:creationId xmlns:a16="http://schemas.microsoft.com/office/drawing/2014/main" id="{531BB76B-5702-3D00-C1B7-88B146321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8433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2021-20  QA 49  </a:t>
            </a:r>
            <a:br>
              <a:rPr lang="en-US" sz="3200" dirty="0"/>
            </a:br>
            <a:r>
              <a:rPr lang="en-US" sz="3200" dirty="0"/>
              <a:t>PPP and ERC Interaction</a:t>
            </a:r>
          </a:p>
        </p:txBody>
      </p:sp>
      <p:sp>
        <p:nvSpPr>
          <p:cNvPr id="3" name="Content Placeholder 2"/>
          <p:cNvSpPr>
            <a:spLocks noGrp="1"/>
          </p:cNvSpPr>
          <p:nvPr>
            <p:ph idx="1"/>
          </p:nvPr>
        </p:nvSpPr>
        <p:spPr/>
        <p:txBody>
          <a:bodyPr>
            <a:normAutofit/>
          </a:bodyPr>
          <a:lstStyle/>
          <a:p>
            <a:r>
              <a:rPr lang="en-US" sz="2400" dirty="0"/>
              <a:t>Example 2: PPP loan $200,000. Paid $250,000 in (both ERC and PPP eligible) wages in 2Q and 3Q 2020.</a:t>
            </a:r>
          </a:p>
          <a:p>
            <a:pPr marL="457200" indent="-457200">
              <a:buAutoNum type="arabicPeriod"/>
            </a:pPr>
            <a:r>
              <a:rPr lang="en-US" sz="2000" dirty="0"/>
              <a:t>$250,000 wages listed on PPP forgive app</a:t>
            </a:r>
          </a:p>
          <a:p>
            <a:pPr marL="457200" indent="-457200">
              <a:buAutoNum type="arabicPeriod"/>
            </a:pPr>
            <a:r>
              <a:rPr lang="en-US" sz="2000" dirty="0"/>
              <a:t>SBA forgive granted for $200,000</a:t>
            </a:r>
          </a:p>
          <a:p>
            <a:pPr marL="457200" indent="-457200">
              <a:buFont typeface="Arial"/>
              <a:buAutoNum type="arabicPeriod"/>
            </a:pPr>
            <a:r>
              <a:rPr lang="en-US" sz="2000" dirty="0"/>
              <a:t>Election to not include $200,000 for ERC deemed made</a:t>
            </a:r>
          </a:p>
          <a:p>
            <a:pPr marL="457200" indent="-457200">
              <a:buAutoNum type="arabicPeriod"/>
            </a:pPr>
            <a:r>
              <a:rPr lang="en-US" sz="2000" dirty="0"/>
              <a:t>Election NOT deemed made for remaining $50,000 leftover wages  - Thus, $50,000 wages available for ERC </a:t>
            </a:r>
          </a:p>
        </p:txBody>
      </p:sp>
      <p:sp>
        <p:nvSpPr>
          <p:cNvPr id="6" name="Slide Number Placeholder 5">
            <a:extLst>
              <a:ext uri="{FF2B5EF4-FFF2-40B4-BE49-F238E27FC236}">
                <a16:creationId xmlns:a16="http://schemas.microsoft.com/office/drawing/2014/main" id="{A7EC0A9A-CF39-444A-B60F-A7B2FF42997D}"/>
              </a:ext>
            </a:extLst>
          </p:cNvPr>
          <p:cNvSpPr>
            <a:spLocks noGrp="1"/>
          </p:cNvSpPr>
          <p:nvPr>
            <p:ph type="sldNum" sz="quarter" idx="12"/>
          </p:nvPr>
        </p:nvSpPr>
        <p:spPr/>
        <p:txBody>
          <a:bodyPr/>
          <a:lstStyle/>
          <a:p>
            <a:fld id="{54AAE21D-1E9D-1047-BD42-883DA1A9BFEE}" type="slidenum">
              <a:rPr lang="en-US" smtClean="0"/>
              <a:t>298</a:t>
            </a:fld>
            <a:endParaRPr lang="en-US"/>
          </a:p>
        </p:txBody>
      </p:sp>
      <p:pic>
        <p:nvPicPr>
          <p:cNvPr id="4" name="Picture 3">
            <a:extLst>
              <a:ext uri="{FF2B5EF4-FFF2-40B4-BE49-F238E27FC236}">
                <a16:creationId xmlns:a16="http://schemas.microsoft.com/office/drawing/2014/main" id="{70F45459-DACC-4AEF-76FA-1477EA59D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48010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2021-20  QA 49</a:t>
            </a:r>
            <a:br>
              <a:rPr lang="en-US" sz="3200" dirty="0"/>
            </a:br>
            <a:r>
              <a:rPr lang="en-US" sz="3200" dirty="0"/>
              <a:t>PPP and ERC Interaction</a:t>
            </a:r>
          </a:p>
        </p:txBody>
      </p:sp>
      <p:sp>
        <p:nvSpPr>
          <p:cNvPr id="3" name="Content Placeholder 2"/>
          <p:cNvSpPr>
            <a:spLocks noGrp="1"/>
          </p:cNvSpPr>
          <p:nvPr>
            <p:ph idx="1"/>
          </p:nvPr>
        </p:nvSpPr>
        <p:spPr/>
        <p:txBody>
          <a:bodyPr>
            <a:normAutofit/>
          </a:bodyPr>
          <a:lstStyle/>
          <a:p>
            <a:r>
              <a:rPr lang="en-US" sz="2400" dirty="0"/>
              <a:t>Example 3: PPP loan $200,000. Paid $200,000 in (both ERC and PPP eligible) wages in 2Q and 3Q 2020.</a:t>
            </a:r>
          </a:p>
          <a:p>
            <a:pPr marL="457200" indent="-457200">
              <a:buAutoNum type="arabicPeriod"/>
            </a:pPr>
            <a:r>
              <a:rPr lang="en-US" sz="2000" dirty="0"/>
              <a:t>Also paid other PPP allowable (and forgivable) expenses of $70,000</a:t>
            </a:r>
          </a:p>
          <a:p>
            <a:pPr marL="457200" indent="-457200">
              <a:buAutoNum type="arabicPeriod"/>
            </a:pPr>
            <a:r>
              <a:rPr lang="en-US" sz="2000" dirty="0"/>
              <a:t>Submitted PPP forgive app w/ wages $200,000, but not other of $70,000</a:t>
            </a:r>
          </a:p>
          <a:p>
            <a:pPr marL="457200" indent="-457200">
              <a:buFont typeface="Arial"/>
              <a:buAutoNum type="arabicPeriod"/>
            </a:pPr>
            <a:r>
              <a:rPr lang="en-US" sz="2000" dirty="0"/>
              <a:t>On PPP forgive app, could have reported $70,000 covered non-payroll and $130,000 covered wages, but did not  </a:t>
            </a:r>
          </a:p>
          <a:p>
            <a:pPr marL="457200" indent="-457200">
              <a:buFont typeface="Arial"/>
              <a:buAutoNum type="arabicPeriod"/>
            </a:pPr>
            <a:r>
              <a:rPr lang="en-US" sz="2000" dirty="0"/>
              <a:t>SBA forgive granted for $200,000</a:t>
            </a:r>
          </a:p>
          <a:p>
            <a:pPr marL="457200" indent="-457200">
              <a:buFont typeface="Arial"/>
              <a:buAutoNum type="arabicPeriod"/>
            </a:pPr>
            <a:r>
              <a:rPr lang="en-US" sz="2000" dirty="0"/>
              <a:t>Election to not include $200,000 for ERC deemed made</a:t>
            </a:r>
          </a:p>
          <a:p>
            <a:pPr marL="457200" indent="-457200">
              <a:buFont typeface="Arial"/>
              <a:buAutoNum type="arabicPeriod"/>
            </a:pPr>
            <a:r>
              <a:rPr lang="en-US" sz="2000" dirty="0"/>
              <a:t>No portion of $200,000 wages eligible for ERC</a:t>
            </a:r>
          </a:p>
          <a:p>
            <a:pPr marL="0" indent="0">
              <a:buNone/>
            </a:pPr>
            <a:r>
              <a:rPr lang="en-US" sz="2400" dirty="0"/>
              <a:t> </a:t>
            </a:r>
          </a:p>
        </p:txBody>
      </p:sp>
      <p:sp>
        <p:nvSpPr>
          <p:cNvPr id="6" name="Slide Number Placeholder 5">
            <a:extLst>
              <a:ext uri="{FF2B5EF4-FFF2-40B4-BE49-F238E27FC236}">
                <a16:creationId xmlns:a16="http://schemas.microsoft.com/office/drawing/2014/main" id="{C6EC85CD-19A6-EA4F-AF41-E7B2143AC112}"/>
              </a:ext>
            </a:extLst>
          </p:cNvPr>
          <p:cNvSpPr>
            <a:spLocks noGrp="1"/>
          </p:cNvSpPr>
          <p:nvPr>
            <p:ph type="sldNum" sz="quarter" idx="12"/>
          </p:nvPr>
        </p:nvSpPr>
        <p:spPr/>
        <p:txBody>
          <a:bodyPr/>
          <a:lstStyle/>
          <a:p>
            <a:fld id="{54AAE21D-1E9D-1047-BD42-883DA1A9BFEE}" type="slidenum">
              <a:rPr lang="en-US" smtClean="0"/>
              <a:t>299</a:t>
            </a:fld>
            <a:endParaRPr lang="en-US"/>
          </a:p>
        </p:txBody>
      </p:sp>
      <p:pic>
        <p:nvPicPr>
          <p:cNvPr id="4" name="Picture 3">
            <a:extLst>
              <a:ext uri="{FF2B5EF4-FFF2-40B4-BE49-F238E27FC236}">
                <a16:creationId xmlns:a16="http://schemas.microsoft.com/office/drawing/2014/main" id="{8287B735-9D3A-F6C3-A70A-A99C26A36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688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F9A8AE2-BE42-3C8D-823B-A60E3C1065C3}"/>
              </a:ext>
            </a:extLst>
          </p:cNvPr>
          <p:cNvSpPr>
            <a:spLocks noGrp="1"/>
          </p:cNvSpPr>
          <p:nvPr>
            <p:ph type="title"/>
          </p:nvPr>
        </p:nvSpPr>
        <p:spPr>
          <a:xfrm>
            <a:off x="1309687" y="75406"/>
            <a:ext cx="6310313" cy="1314450"/>
          </a:xfrm>
        </p:spPr>
        <p:txBody>
          <a:bodyPr rtlCol="0">
            <a:normAutofit/>
          </a:bodyPr>
          <a:lstStyle/>
          <a:p>
            <a:pPr fontAlgn="auto">
              <a:spcAft>
                <a:spcPts val="0"/>
              </a:spcAft>
              <a:defRPr/>
            </a:pPr>
            <a:r>
              <a:rPr lang="en-US" altLang="en-US" b="1" dirty="0">
                <a:solidFill>
                  <a:schemeClr val="tx2">
                    <a:lumMod val="75000"/>
                  </a:schemeClr>
                </a:solidFill>
              </a:rPr>
              <a:t>	Navigating this webinar</a:t>
            </a:r>
            <a:endParaRPr lang="en-CA" altLang="en-US" b="1" dirty="0">
              <a:solidFill>
                <a:schemeClr val="tx2">
                  <a:lumMod val="75000"/>
                </a:schemeClr>
              </a:solidFill>
            </a:endParaRPr>
          </a:p>
        </p:txBody>
      </p:sp>
      <p:sp>
        <p:nvSpPr>
          <p:cNvPr id="6147" name="Slide Number Placeholder 1">
            <a:extLst>
              <a:ext uri="{FF2B5EF4-FFF2-40B4-BE49-F238E27FC236}">
                <a16:creationId xmlns:a16="http://schemas.microsoft.com/office/drawing/2014/main" id="{A06820EC-24E5-8D3E-6797-C304615D96D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D298C3-F4BA-45BF-B153-200803B7890F}" type="slidenum">
              <a:rPr lang="en-CA" altLang="en-US">
                <a:solidFill>
                  <a:srgbClr val="045C75"/>
                </a:solidFill>
                <a:latin typeface="Constantia" panose="02030602050306030303" pitchFamily="18" charset="0"/>
              </a:rPr>
              <a:pPr fontAlgn="base">
                <a:spcBef>
                  <a:spcPct val="0"/>
                </a:spcBef>
                <a:spcAft>
                  <a:spcPct val="0"/>
                </a:spcAft>
              </a:pPr>
              <a:t>3</a:t>
            </a:fld>
            <a:endParaRPr lang="en-US" altLang="en-US">
              <a:solidFill>
                <a:srgbClr val="045C75"/>
              </a:solidFill>
              <a:latin typeface="Constantia" panose="02030602050306030303" pitchFamily="18" charset="0"/>
            </a:endParaRPr>
          </a:p>
        </p:txBody>
      </p:sp>
      <p:pic>
        <p:nvPicPr>
          <p:cNvPr id="6148" name="Picture 3">
            <a:extLst>
              <a:ext uri="{FF2B5EF4-FFF2-40B4-BE49-F238E27FC236}">
                <a16:creationId xmlns:a16="http://schemas.microsoft.com/office/drawing/2014/main" id="{932B8D4B-FD06-5EAA-A594-28C625D42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6478587"/>
            <a:ext cx="110966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6">
            <a:extLst>
              <a:ext uri="{FF2B5EF4-FFF2-40B4-BE49-F238E27FC236}">
                <a16:creationId xmlns:a16="http://schemas.microsoft.com/office/drawing/2014/main" id="{6F7603B2-7D0A-8C6E-C8F6-C2E017C11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99" t="29050" r="36179" b="13893"/>
          <a:stretch>
            <a:fillRect/>
          </a:stretch>
        </p:blipFill>
        <p:spPr bwMode="auto">
          <a:xfrm>
            <a:off x="635001" y="1523999"/>
            <a:ext cx="4084638"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8542CBBB-B597-CDFB-2DD6-251B304F4804}"/>
              </a:ext>
            </a:extLst>
          </p:cNvPr>
          <p:cNvSpPr/>
          <p:nvPr/>
        </p:nvSpPr>
        <p:spPr>
          <a:xfrm>
            <a:off x="212726" y="1376362"/>
            <a:ext cx="268287" cy="295275"/>
          </a:xfrm>
          <a:prstGeom prst="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236601" eaLnBrk="1" fontAlgn="auto" hangingPunct="1">
              <a:spcBef>
                <a:spcPts val="0"/>
              </a:spcBef>
              <a:spcAft>
                <a:spcPts val="450"/>
              </a:spcAft>
              <a:defRPr/>
            </a:pPr>
            <a:r>
              <a:rPr lang="en-CA" sz="1863" dirty="0">
                <a:solidFill>
                  <a:srgbClr val="0070C0"/>
                </a:solidFill>
              </a:rPr>
              <a:t>1</a:t>
            </a:r>
            <a:endParaRPr lang="en-CA" sz="2700" dirty="0">
              <a:solidFill>
                <a:srgbClr val="0070C0"/>
              </a:solidFill>
            </a:endParaRPr>
          </a:p>
        </p:txBody>
      </p:sp>
      <p:sp>
        <p:nvSpPr>
          <p:cNvPr id="11" name="Rectangle 10">
            <a:extLst>
              <a:ext uri="{FF2B5EF4-FFF2-40B4-BE49-F238E27FC236}">
                <a16:creationId xmlns:a16="http://schemas.microsoft.com/office/drawing/2014/main" id="{29561D9C-3678-E9D8-04EA-BEBE14B898FC}"/>
              </a:ext>
            </a:extLst>
          </p:cNvPr>
          <p:cNvSpPr/>
          <p:nvPr/>
        </p:nvSpPr>
        <p:spPr>
          <a:xfrm>
            <a:off x="4847434" y="1376362"/>
            <a:ext cx="252412" cy="293687"/>
          </a:xfrm>
          <a:prstGeom prst="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236601" eaLnBrk="1" fontAlgn="auto" hangingPunct="1">
              <a:spcBef>
                <a:spcPts val="0"/>
              </a:spcBef>
              <a:spcAft>
                <a:spcPts val="450"/>
              </a:spcAft>
              <a:defRPr/>
            </a:pPr>
            <a:r>
              <a:rPr lang="en-CA" sz="1863" dirty="0">
                <a:solidFill>
                  <a:srgbClr val="0070C0"/>
                </a:solidFill>
              </a:rPr>
              <a:t>2</a:t>
            </a:r>
            <a:endParaRPr lang="en-CA" sz="2700" dirty="0">
              <a:solidFill>
                <a:srgbClr val="0070C0"/>
              </a:solidFill>
            </a:endParaRPr>
          </a:p>
        </p:txBody>
      </p:sp>
      <p:pic>
        <p:nvPicPr>
          <p:cNvPr id="6152" name="Picture 12">
            <a:extLst>
              <a:ext uri="{FF2B5EF4-FFF2-40B4-BE49-F238E27FC236}">
                <a16:creationId xmlns:a16="http://schemas.microsoft.com/office/drawing/2014/main" id="{45579E47-AFE7-027F-B8F3-EF26F7E5E5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397" t="25851" r="11414" b="5038"/>
          <a:stretch>
            <a:fillRect/>
          </a:stretch>
        </p:blipFill>
        <p:spPr bwMode="auto">
          <a:xfrm>
            <a:off x="5286375" y="1562495"/>
            <a:ext cx="35433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0E4BCC62-322E-E9B7-B51B-61D1BFE86E58}"/>
              </a:ext>
            </a:extLst>
          </p:cNvPr>
          <p:cNvSpPr/>
          <p:nvPr/>
        </p:nvSpPr>
        <p:spPr>
          <a:xfrm>
            <a:off x="216695" y="3613150"/>
            <a:ext cx="268287" cy="263525"/>
          </a:xfrm>
          <a:prstGeom prst="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236601" eaLnBrk="1" fontAlgn="auto" hangingPunct="1">
              <a:spcBef>
                <a:spcPts val="0"/>
              </a:spcBef>
              <a:spcAft>
                <a:spcPts val="450"/>
              </a:spcAft>
              <a:defRPr/>
            </a:pPr>
            <a:r>
              <a:rPr lang="en-CA" sz="1863" dirty="0">
                <a:solidFill>
                  <a:srgbClr val="0070C0"/>
                </a:solidFill>
              </a:rPr>
              <a:t>3</a:t>
            </a:r>
            <a:endParaRPr lang="en-CA" sz="2700" dirty="0">
              <a:solidFill>
                <a:srgbClr val="0070C0"/>
              </a:solidFill>
            </a:endParaRPr>
          </a:p>
        </p:txBody>
      </p:sp>
      <p:sp>
        <p:nvSpPr>
          <p:cNvPr id="15" name="Rectangle 14">
            <a:extLst>
              <a:ext uri="{FF2B5EF4-FFF2-40B4-BE49-F238E27FC236}">
                <a16:creationId xmlns:a16="http://schemas.microsoft.com/office/drawing/2014/main" id="{5FF4B576-BF9D-EB6E-8C36-C95C48D4BDF8}"/>
              </a:ext>
            </a:extLst>
          </p:cNvPr>
          <p:cNvSpPr/>
          <p:nvPr/>
        </p:nvSpPr>
        <p:spPr>
          <a:xfrm>
            <a:off x="4894264" y="3625850"/>
            <a:ext cx="252412" cy="238125"/>
          </a:xfrm>
          <a:prstGeom prst="rect">
            <a:avLst/>
          </a:prstGeom>
          <a:ln/>
        </p:spPr>
        <p:style>
          <a:lnRef idx="2">
            <a:schemeClr val="accent4"/>
          </a:lnRef>
          <a:fillRef idx="1">
            <a:schemeClr val="lt1"/>
          </a:fillRef>
          <a:effectRef idx="0">
            <a:schemeClr val="accent4"/>
          </a:effectRef>
          <a:fontRef idx="minor">
            <a:schemeClr val="dk1"/>
          </a:fontRef>
        </p:style>
        <p:txBody>
          <a:bodyPr anchor="ctr"/>
          <a:lstStyle/>
          <a:p>
            <a:pPr algn="ctr" defTabSz="236601" eaLnBrk="1" fontAlgn="auto" hangingPunct="1">
              <a:spcBef>
                <a:spcPts val="0"/>
              </a:spcBef>
              <a:spcAft>
                <a:spcPts val="450"/>
              </a:spcAft>
              <a:defRPr/>
            </a:pPr>
            <a:r>
              <a:rPr lang="en-CA" sz="1863" dirty="0">
                <a:solidFill>
                  <a:srgbClr val="0070C0"/>
                </a:solidFill>
              </a:rPr>
              <a:t>4</a:t>
            </a:r>
            <a:endParaRPr lang="en-CA" sz="2700" dirty="0">
              <a:solidFill>
                <a:srgbClr val="0070C0"/>
              </a:solidFill>
            </a:endParaRPr>
          </a:p>
        </p:txBody>
      </p:sp>
      <p:pic>
        <p:nvPicPr>
          <p:cNvPr id="6155" name="Picture 16">
            <a:extLst>
              <a:ext uri="{FF2B5EF4-FFF2-40B4-BE49-F238E27FC236}">
                <a16:creationId xmlns:a16="http://schemas.microsoft.com/office/drawing/2014/main" id="{D7A72315-E071-A5ED-C9E1-479A554200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90" t="33884" r="10939" b="13586"/>
          <a:stretch>
            <a:fillRect/>
          </a:stretch>
        </p:blipFill>
        <p:spPr bwMode="auto">
          <a:xfrm>
            <a:off x="638176" y="3690938"/>
            <a:ext cx="40814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8">
            <a:extLst>
              <a:ext uri="{FF2B5EF4-FFF2-40B4-BE49-F238E27FC236}">
                <a16:creationId xmlns:a16="http://schemas.microsoft.com/office/drawing/2014/main" id="{A2897B1B-AF8F-49C7-564D-B5B34E9AFD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922" t="19847" r="11955" b="13586"/>
          <a:stretch>
            <a:fillRect/>
          </a:stretch>
        </p:blipFill>
        <p:spPr bwMode="auto">
          <a:xfrm>
            <a:off x="5286375" y="3798888"/>
            <a:ext cx="354330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E082-0FEA-7847-A374-F25DD90027B3}"/>
              </a:ext>
            </a:extLst>
          </p:cNvPr>
          <p:cNvSpPr>
            <a:spLocks noGrp="1"/>
          </p:cNvSpPr>
          <p:nvPr>
            <p:ph type="title"/>
          </p:nvPr>
        </p:nvSpPr>
        <p:spPr/>
        <p:txBody>
          <a:bodyPr>
            <a:normAutofit/>
          </a:bodyPr>
          <a:lstStyle/>
          <a:p>
            <a:r>
              <a:rPr lang="en-US" sz="3200" dirty="0"/>
              <a:t>Outside ERC Solicitors</a:t>
            </a:r>
            <a:br>
              <a:rPr lang="en-US" sz="3200" dirty="0"/>
            </a:br>
            <a:r>
              <a:rPr lang="en-US" sz="3200" dirty="0"/>
              <a:t>IRS Fires Warning Shots</a:t>
            </a:r>
          </a:p>
        </p:txBody>
      </p:sp>
      <p:sp>
        <p:nvSpPr>
          <p:cNvPr id="3" name="Content Placeholder 2">
            <a:extLst>
              <a:ext uri="{FF2B5EF4-FFF2-40B4-BE49-F238E27FC236}">
                <a16:creationId xmlns:a16="http://schemas.microsoft.com/office/drawing/2014/main" id="{D72A0238-1CAC-274C-B64D-418B40BAEA0D}"/>
              </a:ext>
            </a:extLst>
          </p:cNvPr>
          <p:cNvSpPr>
            <a:spLocks noGrp="1"/>
          </p:cNvSpPr>
          <p:nvPr>
            <p:ph idx="1"/>
          </p:nvPr>
        </p:nvSpPr>
        <p:spPr>
          <a:xfrm>
            <a:off x="457200" y="1600200"/>
            <a:ext cx="8302336" cy="4525963"/>
          </a:xfrm>
        </p:spPr>
        <p:txBody>
          <a:bodyPr>
            <a:normAutofit/>
          </a:bodyPr>
          <a:lstStyle/>
          <a:p>
            <a:pPr marL="0" marR="0">
              <a:spcBef>
                <a:spcPts val="400"/>
              </a:spcBef>
              <a:spcAft>
                <a:spcPts val="0"/>
              </a:spcAft>
            </a:pPr>
            <a:r>
              <a:rPr lang="en-US" sz="2000" dirty="0">
                <a:solidFill>
                  <a:srgbClr val="1B1B1B"/>
                </a:solidFill>
                <a:effectLst/>
                <a:latin typeface="Calibri" panose="020F0502020204030204" pitchFamily="34" charset="0"/>
                <a:ea typeface="Times New Roman" panose="02020603050405020304" pitchFamily="18" charset="0"/>
              </a:rPr>
              <a:t>IR-2023-105 (05/25/23)</a:t>
            </a:r>
            <a:endParaRPr lang="en-US" sz="2000" dirty="0">
              <a:effectLst/>
              <a:latin typeface="Times New Roman" panose="02020603050405020304" pitchFamily="18" charset="0"/>
              <a:ea typeface="Times New Roman" panose="02020603050405020304" pitchFamily="18" charset="0"/>
            </a:endParaRPr>
          </a:p>
          <a:p>
            <a:pPr marR="0">
              <a:spcBef>
                <a:spcPts val="400"/>
              </a:spcBef>
              <a:spcAft>
                <a:spcPts val="0"/>
              </a:spcAft>
              <a:buAutoNum type="arabicPeriod"/>
            </a:pPr>
            <a:r>
              <a:rPr lang="en-US" sz="2000" dirty="0">
                <a:solidFill>
                  <a:srgbClr val="1B1B1B"/>
                </a:solidFill>
                <a:effectLst/>
                <a:latin typeface="Calibri" panose="020F0502020204030204" pitchFamily="34" charset="0"/>
                <a:ea typeface="Times New Roman" panose="02020603050405020304" pitchFamily="18" charset="0"/>
              </a:rPr>
              <a:t>IRS Commissioner Danny Werfel: </a:t>
            </a:r>
          </a:p>
          <a:p>
            <a:pPr marL="457200" marR="0" indent="-457200">
              <a:spcBef>
                <a:spcPts val="400"/>
              </a:spcBef>
              <a:spcAft>
                <a:spcPts val="0"/>
              </a:spcAft>
              <a:buAutoNum type="alphaLcPeriod"/>
            </a:pPr>
            <a:r>
              <a:rPr lang="en-US" sz="1800" dirty="0">
                <a:solidFill>
                  <a:srgbClr val="1B1B1B"/>
                </a:solidFill>
                <a:latin typeface="Calibri" panose="020F0502020204030204" pitchFamily="34" charset="0"/>
                <a:ea typeface="Times New Roman" panose="02020603050405020304" pitchFamily="18" charset="0"/>
              </a:rPr>
              <a:t>“</a:t>
            </a:r>
            <a:r>
              <a:rPr lang="en-US" sz="1800" dirty="0">
                <a:solidFill>
                  <a:srgbClr val="1B1B1B"/>
                </a:solidFill>
                <a:effectLst/>
                <a:latin typeface="Calibri" panose="020F0502020204030204" pitchFamily="34" charset="0"/>
                <a:ea typeface="Times New Roman" panose="02020603050405020304" pitchFamily="18" charset="0"/>
              </a:rPr>
              <a:t>Aggressive marketing of ERC continues preying on innocent businesses and others" </a:t>
            </a:r>
          </a:p>
          <a:p>
            <a:pPr marL="457200" marR="0" indent="-457200">
              <a:spcBef>
                <a:spcPts val="400"/>
              </a:spcBef>
              <a:spcAft>
                <a:spcPts val="0"/>
              </a:spcAft>
              <a:buAutoNum type="alphaLcPeriod"/>
            </a:pPr>
            <a:r>
              <a:rPr lang="en-US" sz="1800" dirty="0">
                <a:solidFill>
                  <a:srgbClr val="1B1B1B"/>
                </a:solidFill>
                <a:effectLst/>
                <a:latin typeface="Calibri" panose="020F0502020204030204" pitchFamily="34" charset="0"/>
                <a:ea typeface="Times New Roman" panose="02020603050405020304" pitchFamily="18" charset="0"/>
              </a:rPr>
              <a:t>"Aggressive promoters present wildly misleading claims about this credit”</a:t>
            </a:r>
          </a:p>
          <a:p>
            <a:pPr marL="457200" marR="0" indent="-457200">
              <a:spcBef>
                <a:spcPts val="400"/>
              </a:spcBef>
              <a:spcAft>
                <a:spcPts val="0"/>
              </a:spcAft>
              <a:buAutoNum type="alphaLcPeriod"/>
            </a:pPr>
            <a:r>
              <a:rPr lang="en-US" sz="1800" dirty="0">
                <a:solidFill>
                  <a:srgbClr val="1B1B1B"/>
                </a:solidFill>
                <a:effectLst/>
                <a:latin typeface="Calibri" panose="020F0502020204030204" pitchFamily="34" charset="0"/>
                <a:ea typeface="Times New Roman" panose="02020603050405020304" pitchFamily="18" charset="0"/>
              </a:rPr>
              <a:t>“They can pocket handsome fees while leaving those claiming the credit at risk of having the claims denied or facing scenarios where they need to repay the credit” </a:t>
            </a:r>
          </a:p>
          <a:p>
            <a:pPr marL="457200" marR="0" indent="-457200">
              <a:spcBef>
                <a:spcPts val="400"/>
              </a:spcBef>
              <a:spcAft>
                <a:spcPts val="0"/>
              </a:spcAft>
              <a:buAutoNum type="arabicPeriod" startAt="2"/>
            </a:pPr>
            <a:r>
              <a:rPr lang="en-US" sz="2000" dirty="0">
                <a:solidFill>
                  <a:srgbClr val="1B1B1B"/>
                </a:solidFill>
                <a:latin typeface="Calibri" panose="020F0502020204030204" pitchFamily="34" charset="0"/>
                <a:ea typeface="Times New Roman" panose="02020603050405020304" pitchFamily="18" charset="0"/>
              </a:rPr>
              <a:t>Concern: IRS will examine all clients of ERC mill it chooses to pursue</a:t>
            </a:r>
          </a:p>
          <a:p>
            <a:pPr marL="457200" marR="0" indent="-457200">
              <a:spcBef>
                <a:spcPts val="400"/>
              </a:spcBef>
              <a:spcAft>
                <a:spcPts val="0"/>
              </a:spcAft>
              <a:buAutoNum type="arabicPeriod" startAt="2"/>
            </a:pPr>
            <a:r>
              <a:rPr lang="en-US" sz="2000" dirty="0">
                <a:solidFill>
                  <a:srgbClr val="1B1B1B"/>
                </a:solidFill>
                <a:latin typeface="Calibri" panose="020F0502020204030204" pitchFamily="34" charset="0"/>
                <a:ea typeface="Times New Roman" panose="02020603050405020304" pitchFamily="18" charset="0"/>
              </a:rPr>
              <a:t>Practitioners are requesting and IRS is considering a Voluntary Disclosure Program tailored to resolve improper ERC claims </a:t>
            </a:r>
          </a:p>
          <a:p>
            <a:pPr marL="457200" marR="0" indent="-457200">
              <a:spcBef>
                <a:spcPts val="400"/>
              </a:spcBef>
              <a:spcAft>
                <a:spcPts val="0"/>
              </a:spcAft>
              <a:buAutoNum type="arabicPeriod" startAt="2"/>
            </a:pPr>
            <a:r>
              <a:rPr lang="en-US" sz="2000" dirty="0">
                <a:solidFill>
                  <a:srgbClr val="1B1B1B"/>
                </a:solidFill>
                <a:effectLst/>
                <a:ea typeface="Times New Roman" panose="02020603050405020304" pitchFamily="18" charset="0"/>
              </a:rPr>
              <a:t>To report ERC abuse, submit Form 14242, Report Suspected Abusive Tax Promotions or Preparers. People should mail to address in Form 14242 Instructions or fax to 877-477-9135</a:t>
            </a:r>
            <a:r>
              <a:rPr lang="en-US" sz="2000" dirty="0">
                <a:effectLst/>
              </a:rPr>
              <a:t>  </a:t>
            </a:r>
            <a:endParaRPr lang="en-US" sz="2000" dirty="0">
              <a:solidFill>
                <a:srgbClr val="1B1B1B"/>
              </a:solidFill>
              <a:effectLst/>
              <a:ea typeface="Times New Roman" panose="02020603050405020304" pitchFamily="18" charset="0"/>
            </a:endParaRPr>
          </a:p>
        </p:txBody>
      </p:sp>
      <p:sp>
        <p:nvSpPr>
          <p:cNvPr id="5" name="Slide Number Placeholder 4">
            <a:extLst>
              <a:ext uri="{FF2B5EF4-FFF2-40B4-BE49-F238E27FC236}">
                <a16:creationId xmlns:a16="http://schemas.microsoft.com/office/drawing/2014/main" id="{03745911-8847-CE4C-AE18-4FCAE8ABCE69}"/>
              </a:ext>
            </a:extLst>
          </p:cNvPr>
          <p:cNvSpPr>
            <a:spLocks noGrp="1"/>
          </p:cNvSpPr>
          <p:nvPr>
            <p:ph type="sldNum" sz="quarter" idx="12"/>
          </p:nvPr>
        </p:nvSpPr>
        <p:spPr/>
        <p:txBody>
          <a:bodyPr/>
          <a:lstStyle/>
          <a:p>
            <a:fld id="{54AAE21D-1E9D-1047-BD42-883DA1A9BFEE}" type="slidenum">
              <a:rPr lang="en-US" smtClean="0"/>
              <a:t>30</a:t>
            </a:fld>
            <a:endParaRPr lang="en-US"/>
          </a:p>
        </p:txBody>
      </p:sp>
      <p:pic>
        <p:nvPicPr>
          <p:cNvPr id="7" name="Picture 6">
            <a:extLst>
              <a:ext uri="{FF2B5EF4-FFF2-40B4-BE49-F238E27FC236}">
                <a16:creationId xmlns:a16="http://schemas.microsoft.com/office/drawing/2014/main" id="{029D4488-D440-1F65-5F0D-87370E08D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788839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Forgiveness SBA Form 3508S</a:t>
            </a:r>
            <a:br>
              <a:rPr lang="en-US" sz="3200" dirty="0"/>
            </a:br>
            <a:r>
              <a:rPr lang="en-US" sz="3200" dirty="0"/>
              <a:t>Does Not Allow Listing of </a:t>
            </a:r>
            <a:r>
              <a:rPr lang="en-US" sz="3200" dirty="0" err="1"/>
              <a:t>Nonpayroll</a:t>
            </a:r>
            <a:r>
              <a:rPr lang="en-US" sz="3200" dirty="0"/>
              <a:t> Costs</a:t>
            </a:r>
          </a:p>
        </p:txBody>
      </p:sp>
      <p:pic>
        <p:nvPicPr>
          <p:cNvPr id="7" name="Content Placeholder 6" descr="Screen Shot 2021-06-09 at 5.19.10 PM.png"/>
          <p:cNvPicPr>
            <a:picLocks noGrp="1" noChangeAspect="1"/>
          </p:cNvPicPr>
          <p:nvPr>
            <p:ph idx="1"/>
          </p:nvPr>
        </p:nvPicPr>
        <p:blipFill>
          <a:blip r:embed="rId2">
            <a:extLst>
              <a:ext uri="{28A0092B-C50C-407E-A947-70E740481C1C}">
                <a14:useLocalDpi xmlns:a14="http://schemas.microsoft.com/office/drawing/2010/main" val="0"/>
              </a:ext>
            </a:extLst>
          </a:blip>
          <a:srcRect l="-5967" r="-5967"/>
          <a:stretch>
            <a:fillRect/>
          </a:stretch>
        </p:blipFill>
        <p:spPr/>
      </p:pic>
      <p:sp>
        <p:nvSpPr>
          <p:cNvPr id="6" name="Slide Number Placeholder 5">
            <a:extLst>
              <a:ext uri="{FF2B5EF4-FFF2-40B4-BE49-F238E27FC236}">
                <a16:creationId xmlns:a16="http://schemas.microsoft.com/office/drawing/2014/main" id="{57BCD5C3-84C7-2F42-A532-6EC342E92F59}"/>
              </a:ext>
            </a:extLst>
          </p:cNvPr>
          <p:cNvSpPr>
            <a:spLocks noGrp="1"/>
          </p:cNvSpPr>
          <p:nvPr>
            <p:ph type="sldNum" sz="quarter" idx="12"/>
          </p:nvPr>
        </p:nvSpPr>
        <p:spPr/>
        <p:txBody>
          <a:bodyPr/>
          <a:lstStyle/>
          <a:p>
            <a:fld id="{54AAE21D-1E9D-1047-BD42-883DA1A9BFEE}" type="slidenum">
              <a:rPr lang="en-US" smtClean="0"/>
              <a:t>300</a:t>
            </a:fld>
            <a:endParaRPr lang="en-US"/>
          </a:p>
        </p:txBody>
      </p:sp>
      <p:pic>
        <p:nvPicPr>
          <p:cNvPr id="3" name="Picture 2">
            <a:extLst>
              <a:ext uri="{FF2B5EF4-FFF2-40B4-BE49-F238E27FC236}">
                <a16:creationId xmlns:a16="http://schemas.microsoft.com/office/drawing/2014/main" id="{AA89B89C-8F2B-C86F-CC7F-9C13FB14D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90859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2021-20  QA 49 </a:t>
            </a:r>
            <a:br>
              <a:rPr lang="en-US" sz="3200" dirty="0"/>
            </a:br>
            <a:r>
              <a:rPr lang="en-US" sz="3200" dirty="0"/>
              <a:t>PPP and ERC Interaction</a:t>
            </a:r>
          </a:p>
        </p:txBody>
      </p:sp>
      <p:sp>
        <p:nvSpPr>
          <p:cNvPr id="3" name="Content Placeholder 2"/>
          <p:cNvSpPr>
            <a:spLocks noGrp="1"/>
          </p:cNvSpPr>
          <p:nvPr>
            <p:ph idx="1"/>
          </p:nvPr>
        </p:nvSpPr>
        <p:spPr/>
        <p:txBody>
          <a:bodyPr>
            <a:normAutofit/>
          </a:bodyPr>
          <a:lstStyle/>
          <a:p>
            <a:r>
              <a:rPr lang="en-US" sz="2400" dirty="0"/>
              <a:t>Example 4: PPP loan $200,000. Paid $200,000 in (both ERC and PPP eligible) wages in 2Q and 3Q 2020.</a:t>
            </a:r>
          </a:p>
          <a:p>
            <a:pPr marL="457200" indent="-457200">
              <a:buAutoNum type="arabicPeriod"/>
            </a:pPr>
            <a:r>
              <a:rPr lang="en-US" sz="2000" dirty="0"/>
              <a:t>Both $200,000 wages and $70,000 covered non-payroll listed on PPP forgive app</a:t>
            </a:r>
          </a:p>
          <a:p>
            <a:pPr marL="457200" indent="-457200">
              <a:buFont typeface="Arial"/>
              <a:buAutoNum type="arabicPeriod"/>
            </a:pPr>
            <a:r>
              <a:rPr lang="en-US" sz="2000" dirty="0"/>
              <a:t>SBA forgive granted for $200,000</a:t>
            </a:r>
          </a:p>
          <a:p>
            <a:pPr marL="457200" indent="-457200">
              <a:buFont typeface="Arial"/>
              <a:buAutoNum type="arabicPeriod"/>
            </a:pPr>
            <a:r>
              <a:rPr lang="en-US" sz="2000" dirty="0"/>
              <a:t>Election to not include $130,000 for ERC deemed made</a:t>
            </a:r>
          </a:p>
          <a:p>
            <a:pPr marL="457200" indent="-457200">
              <a:buFont typeface="Arial"/>
              <a:buAutoNum type="arabicPeriod"/>
            </a:pPr>
            <a:r>
              <a:rPr lang="en-US" sz="2000" dirty="0"/>
              <a:t>$130,000 wages NOT eligible for ERC</a:t>
            </a:r>
          </a:p>
          <a:p>
            <a:pPr marL="457200" indent="-457200">
              <a:buFont typeface="Arial"/>
              <a:buAutoNum type="arabicPeriod"/>
            </a:pPr>
            <a:r>
              <a:rPr lang="en-US" sz="2000" dirty="0"/>
              <a:t>$70,000 wages ELIGIBLE for ERC</a:t>
            </a:r>
          </a:p>
          <a:p>
            <a:pPr marL="457200" indent="-457200">
              <a:buFont typeface="Arial"/>
              <a:buAutoNum type="arabicPeriod"/>
            </a:pPr>
            <a:endParaRPr lang="en-US" sz="2000" dirty="0"/>
          </a:p>
          <a:p>
            <a:pPr marL="457200" indent="-457200">
              <a:buFont typeface="Arial"/>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p:txBody>
      </p:sp>
      <p:sp>
        <p:nvSpPr>
          <p:cNvPr id="6" name="Slide Number Placeholder 5">
            <a:extLst>
              <a:ext uri="{FF2B5EF4-FFF2-40B4-BE49-F238E27FC236}">
                <a16:creationId xmlns:a16="http://schemas.microsoft.com/office/drawing/2014/main" id="{1FD4123D-9C14-F344-B8B9-894F118D8A6E}"/>
              </a:ext>
            </a:extLst>
          </p:cNvPr>
          <p:cNvSpPr>
            <a:spLocks noGrp="1"/>
          </p:cNvSpPr>
          <p:nvPr>
            <p:ph type="sldNum" sz="quarter" idx="12"/>
          </p:nvPr>
        </p:nvSpPr>
        <p:spPr/>
        <p:txBody>
          <a:bodyPr/>
          <a:lstStyle/>
          <a:p>
            <a:fld id="{54AAE21D-1E9D-1047-BD42-883DA1A9BFEE}" type="slidenum">
              <a:rPr lang="en-US" smtClean="0"/>
              <a:t>301</a:t>
            </a:fld>
            <a:endParaRPr lang="en-US"/>
          </a:p>
        </p:txBody>
      </p:sp>
      <p:pic>
        <p:nvPicPr>
          <p:cNvPr id="4" name="Picture 3">
            <a:extLst>
              <a:ext uri="{FF2B5EF4-FFF2-40B4-BE49-F238E27FC236}">
                <a16:creationId xmlns:a16="http://schemas.microsoft.com/office/drawing/2014/main" id="{2E047057-C341-0BD1-CFA3-8C0309415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45052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2021-20  QA 49 </a:t>
            </a:r>
            <a:br>
              <a:rPr lang="en-US" sz="3200" dirty="0"/>
            </a:br>
            <a:r>
              <a:rPr lang="en-US" sz="3200" dirty="0"/>
              <a:t>PPP and ERC Interaction</a:t>
            </a:r>
          </a:p>
        </p:txBody>
      </p:sp>
      <p:sp>
        <p:nvSpPr>
          <p:cNvPr id="3" name="Content Placeholder 2"/>
          <p:cNvSpPr>
            <a:spLocks noGrp="1"/>
          </p:cNvSpPr>
          <p:nvPr>
            <p:ph idx="1"/>
          </p:nvPr>
        </p:nvSpPr>
        <p:spPr/>
        <p:txBody>
          <a:bodyPr>
            <a:normAutofit/>
          </a:bodyPr>
          <a:lstStyle/>
          <a:p>
            <a:r>
              <a:rPr lang="en-US" sz="2400" dirty="0"/>
              <a:t>Example 5: PPP loan $200,000. Paid $200,000 in (both ERC and PPP eligible) wages in 2Q and 3Q 2020.</a:t>
            </a:r>
          </a:p>
          <a:p>
            <a:pPr marL="457200" indent="-457200">
              <a:buAutoNum type="arabicPeriod"/>
            </a:pPr>
            <a:r>
              <a:rPr lang="en-US" sz="2000" dirty="0"/>
              <a:t>Both $200,000 wages and $90,000 covered non-payroll listed on PPP forgive app</a:t>
            </a:r>
          </a:p>
          <a:p>
            <a:pPr marL="457200" indent="-457200">
              <a:buFont typeface="Arial"/>
              <a:buAutoNum type="arabicPeriod"/>
            </a:pPr>
            <a:r>
              <a:rPr lang="en-US" sz="2000" dirty="0"/>
              <a:t>SBA forgive granted for $200,000</a:t>
            </a:r>
          </a:p>
          <a:p>
            <a:pPr marL="457200" indent="-457200">
              <a:buFont typeface="Arial"/>
              <a:buAutoNum type="arabicPeriod"/>
            </a:pPr>
            <a:r>
              <a:rPr lang="en-US" sz="2000" dirty="0"/>
              <a:t>Election to not include $120,000 for ERC deemed made - $120,000 is 60% (minimum amount required for 100% PPP forgive) of $200,000</a:t>
            </a:r>
          </a:p>
          <a:p>
            <a:pPr marL="457200" indent="-457200">
              <a:buFont typeface="Arial"/>
              <a:buAutoNum type="arabicPeriod"/>
            </a:pPr>
            <a:r>
              <a:rPr lang="en-US" sz="2000" dirty="0"/>
              <a:t>$120,000 wages NOT eligible for ERC</a:t>
            </a:r>
          </a:p>
          <a:p>
            <a:pPr marL="457200" indent="-457200">
              <a:buFont typeface="Arial"/>
              <a:buAutoNum type="arabicPeriod"/>
            </a:pPr>
            <a:r>
              <a:rPr lang="en-US" sz="2000" dirty="0"/>
              <a:t>$80,000 wages ELIGIBLE for ERC (diff. between $200,000 and $120,000)</a:t>
            </a:r>
          </a:p>
        </p:txBody>
      </p:sp>
      <p:sp>
        <p:nvSpPr>
          <p:cNvPr id="6" name="Slide Number Placeholder 5">
            <a:extLst>
              <a:ext uri="{FF2B5EF4-FFF2-40B4-BE49-F238E27FC236}">
                <a16:creationId xmlns:a16="http://schemas.microsoft.com/office/drawing/2014/main" id="{F3989A1A-8274-3441-A825-98C0CE763B83}"/>
              </a:ext>
            </a:extLst>
          </p:cNvPr>
          <p:cNvSpPr>
            <a:spLocks noGrp="1"/>
          </p:cNvSpPr>
          <p:nvPr>
            <p:ph type="sldNum" sz="quarter" idx="12"/>
          </p:nvPr>
        </p:nvSpPr>
        <p:spPr/>
        <p:txBody>
          <a:bodyPr/>
          <a:lstStyle/>
          <a:p>
            <a:fld id="{54AAE21D-1E9D-1047-BD42-883DA1A9BFEE}" type="slidenum">
              <a:rPr lang="en-US" smtClean="0"/>
              <a:t>302</a:t>
            </a:fld>
            <a:endParaRPr lang="en-US"/>
          </a:p>
        </p:txBody>
      </p:sp>
      <p:pic>
        <p:nvPicPr>
          <p:cNvPr id="4" name="Picture 3">
            <a:extLst>
              <a:ext uri="{FF2B5EF4-FFF2-40B4-BE49-F238E27FC236}">
                <a16:creationId xmlns:a16="http://schemas.microsoft.com/office/drawing/2014/main" id="{2FE1A6C8-7948-2A64-7B3C-B63BF9B04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77157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2021-20  QA 49</a:t>
            </a:r>
            <a:br>
              <a:rPr lang="en-US" sz="3200" dirty="0"/>
            </a:br>
            <a:r>
              <a:rPr lang="en-US" sz="3200" dirty="0"/>
              <a:t>PPP and ERC Interaction</a:t>
            </a:r>
          </a:p>
        </p:txBody>
      </p:sp>
      <p:sp>
        <p:nvSpPr>
          <p:cNvPr id="3" name="Content Placeholder 2"/>
          <p:cNvSpPr>
            <a:spLocks noGrp="1"/>
          </p:cNvSpPr>
          <p:nvPr>
            <p:ph idx="1"/>
          </p:nvPr>
        </p:nvSpPr>
        <p:spPr/>
        <p:txBody>
          <a:bodyPr>
            <a:normAutofit/>
          </a:bodyPr>
          <a:lstStyle/>
          <a:p>
            <a:r>
              <a:rPr lang="en-US" sz="2400" dirty="0"/>
              <a:t>Example 6: PPP loan $200,000. Paid $150,000 in (both ERC and PPP eligible) wages in 2Q and 3Q 2020.</a:t>
            </a:r>
          </a:p>
          <a:p>
            <a:pPr marL="457200" indent="-457200">
              <a:buAutoNum type="arabicPeriod"/>
            </a:pPr>
            <a:r>
              <a:rPr lang="en-US" sz="2000" dirty="0"/>
              <a:t>Also, $100,000 (non-ERC eligible) payroll costs (from large employer pay to employees who were working) and $70,000 covered non-payroll costs</a:t>
            </a:r>
          </a:p>
          <a:p>
            <a:pPr marL="457200" indent="-457200">
              <a:buAutoNum type="arabicPeriod"/>
            </a:pPr>
            <a:r>
              <a:rPr lang="en-US" sz="2000" dirty="0"/>
              <a:t>Submitted PPP forgive app submitted with $130,000 payroll costs and $70,000 covered non-payroll costs</a:t>
            </a:r>
          </a:p>
          <a:p>
            <a:pPr marL="457200" indent="-457200">
              <a:buAutoNum type="arabicPeriod"/>
            </a:pPr>
            <a:r>
              <a:rPr lang="en-US" sz="2000" dirty="0"/>
              <a:t>Payroll costs on PPP forgive app consist of $100,000 non-ERC eligible wages and $30,000 ERC eligible wages</a:t>
            </a:r>
          </a:p>
          <a:p>
            <a:pPr marL="457200" indent="-457200">
              <a:buFont typeface="Arial"/>
              <a:buAutoNum type="arabicPeriod"/>
            </a:pPr>
            <a:r>
              <a:rPr lang="en-US" sz="2000" dirty="0"/>
              <a:t>SBA forgive granted for $200,000</a:t>
            </a:r>
          </a:p>
          <a:p>
            <a:pPr marL="457200" indent="-457200">
              <a:buAutoNum type="arabicPeriod"/>
            </a:pPr>
            <a:r>
              <a:rPr lang="en-US" sz="2000" dirty="0"/>
              <a:t>Election to not include $30,000 for ERC deemed made</a:t>
            </a:r>
          </a:p>
          <a:p>
            <a:pPr marL="457200" indent="-457200">
              <a:buFont typeface="Arial"/>
              <a:buAutoNum type="arabicPeriod"/>
            </a:pPr>
            <a:r>
              <a:rPr lang="en-US" sz="2000" dirty="0"/>
              <a:t>$30,000 wages NOT eligible for ERC</a:t>
            </a:r>
          </a:p>
          <a:p>
            <a:pPr marL="457200" indent="-457200">
              <a:buFont typeface="Arial"/>
              <a:buAutoNum type="arabicPeriod"/>
            </a:pPr>
            <a:r>
              <a:rPr lang="en-US" sz="2000" dirty="0"/>
              <a:t>$120,000 wages ELIGIBLE for ERC (diff. between $150,000 and $30,000)</a:t>
            </a:r>
          </a:p>
        </p:txBody>
      </p:sp>
      <p:sp>
        <p:nvSpPr>
          <p:cNvPr id="6" name="Slide Number Placeholder 5">
            <a:extLst>
              <a:ext uri="{FF2B5EF4-FFF2-40B4-BE49-F238E27FC236}">
                <a16:creationId xmlns:a16="http://schemas.microsoft.com/office/drawing/2014/main" id="{C3ACA33C-8F35-A346-A4BA-4E4007C12929}"/>
              </a:ext>
            </a:extLst>
          </p:cNvPr>
          <p:cNvSpPr>
            <a:spLocks noGrp="1"/>
          </p:cNvSpPr>
          <p:nvPr>
            <p:ph type="sldNum" sz="quarter" idx="12"/>
          </p:nvPr>
        </p:nvSpPr>
        <p:spPr/>
        <p:txBody>
          <a:bodyPr/>
          <a:lstStyle/>
          <a:p>
            <a:fld id="{54AAE21D-1E9D-1047-BD42-883DA1A9BFEE}" type="slidenum">
              <a:rPr lang="en-US" smtClean="0"/>
              <a:t>303</a:t>
            </a:fld>
            <a:endParaRPr lang="en-US"/>
          </a:p>
        </p:txBody>
      </p:sp>
      <p:pic>
        <p:nvPicPr>
          <p:cNvPr id="4" name="Picture 3">
            <a:extLst>
              <a:ext uri="{FF2B5EF4-FFF2-40B4-BE49-F238E27FC236}">
                <a16:creationId xmlns:a16="http://schemas.microsoft.com/office/drawing/2014/main" id="{E39D9CB7-0146-4E09-57A0-594DDA3C0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046139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2021-20  QA 49</a:t>
            </a:r>
            <a:br>
              <a:rPr lang="en-US" sz="3200" dirty="0"/>
            </a:br>
            <a:r>
              <a:rPr lang="en-US" sz="3200" dirty="0"/>
              <a:t>PPP and ERC Interaction</a:t>
            </a:r>
          </a:p>
        </p:txBody>
      </p:sp>
      <p:sp>
        <p:nvSpPr>
          <p:cNvPr id="3" name="Content Placeholder 2"/>
          <p:cNvSpPr>
            <a:spLocks noGrp="1"/>
          </p:cNvSpPr>
          <p:nvPr>
            <p:ph idx="1"/>
          </p:nvPr>
        </p:nvSpPr>
        <p:spPr/>
        <p:txBody>
          <a:bodyPr>
            <a:normAutofit fontScale="92500"/>
          </a:bodyPr>
          <a:lstStyle/>
          <a:p>
            <a:r>
              <a:rPr lang="en-US" sz="2600" dirty="0"/>
              <a:t>Example 7: PPP loan $200,000. Paid $150,000 in (both ERC and PPP eligible) wages in 2Q and 3Q 2020.</a:t>
            </a:r>
          </a:p>
          <a:p>
            <a:pPr marL="457200" indent="-457200">
              <a:buAutoNum type="arabicPeriod"/>
            </a:pPr>
            <a:r>
              <a:rPr lang="en-US" sz="2200" dirty="0"/>
              <a:t>Also, $100,000 (non-ERC eligible) payroll costs (from large employer pay to employees who were working) and $70,000 covered non-payroll costs</a:t>
            </a:r>
          </a:p>
          <a:p>
            <a:pPr marL="457200" indent="-457200">
              <a:buAutoNum type="arabicPeriod"/>
            </a:pPr>
            <a:r>
              <a:rPr lang="en-US" sz="2200" dirty="0"/>
              <a:t>Submitted PPP forgive app listing $130,000 payroll costs and $70,000 covered non-payroll costs</a:t>
            </a:r>
          </a:p>
          <a:p>
            <a:pPr marL="457200" indent="-457200">
              <a:buAutoNum type="arabicPeriod"/>
            </a:pPr>
            <a:r>
              <a:rPr lang="en-US" sz="2200" dirty="0"/>
              <a:t>Payroll costs on PPP forgive app consist of $100,000 non-ERC eligible wages and $30,000 ERC eligible wages</a:t>
            </a:r>
          </a:p>
          <a:p>
            <a:pPr marL="457200" indent="-457200">
              <a:buFont typeface="Arial"/>
              <a:buAutoNum type="arabicPeriod"/>
            </a:pPr>
            <a:r>
              <a:rPr lang="en-US" sz="2200" dirty="0"/>
              <a:t>SBA forgive granted for $0</a:t>
            </a:r>
          </a:p>
          <a:p>
            <a:pPr marL="457200" indent="-457200">
              <a:buAutoNum type="arabicPeriod"/>
            </a:pPr>
            <a:r>
              <a:rPr lang="en-US" sz="2200" dirty="0"/>
              <a:t>Election to not include $150,000 for ERC deemed made</a:t>
            </a:r>
          </a:p>
          <a:p>
            <a:pPr marL="457200" indent="-457200">
              <a:buFont typeface="Arial"/>
              <a:buAutoNum type="arabicPeriod"/>
            </a:pPr>
            <a:r>
              <a:rPr lang="en-US" sz="2200" dirty="0"/>
              <a:t>$150,000 wages ELIGIBLE for ERC (diff. between $150,000 and $0)</a:t>
            </a:r>
          </a:p>
          <a:p>
            <a:pPr marL="457200" indent="-457200">
              <a:buFont typeface="Arial"/>
              <a:buAutoNum type="arabicPeriod"/>
            </a:pPr>
            <a:r>
              <a:rPr lang="en-US" sz="2200" dirty="0"/>
              <a:t>(ILM 202237010 (09/16/22)): PPP loan not forgiven is taxable income  </a:t>
            </a:r>
          </a:p>
        </p:txBody>
      </p:sp>
      <p:sp>
        <p:nvSpPr>
          <p:cNvPr id="6" name="Slide Number Placeholder 5">
            <a:extLst>
              <a:ext uri="{FF2B5EF4-FFF2-40B4-BE49-F238E27FC236}">
                <a16:creationId xmlns:a16="http://schemas.microsoft.com/office/drawing/2014/main" id="{45142B12-F1F0-DB4F-8150-1407FB94786F}"/>
              </a:ext>
            </a:extLst>
          </p:cNvPr>
          <p:cNvSpPr>
            <a:spLocks noGrp="1"/>
          </p:cNvSpPr>
          <p:nvPr>
            <p:ph type="sldNum" sz="quarter" idx="12"/>
          </p:nvPr>
        </p:nvSpPr>
        <p:spPr/>
        <p:txBody>
          <a:bodyPr/>
          <a:lstStyle/>
          <a:p>
            <a:fld id="{54AAE21D-1E9D-1047-BD42-883DA1A9BFEE}" type="slidenum">
              <a:rPr lang="en-US" smtClean="0"/>
              <a:t>304</a:t>
            </a:fld>
            <a:endParaRPr lang="en-US"/>
          </a:p>
        </p:txBody>
      </p:sp>
      <p:pic>
        <p:nvPicPr>
          <p:cNvPr id="4" name="Picture 3">
            <a:extLst>
              <a:ext uri="{FF2B5EF4-FFF2-40B4-BE49-F238E27FC236}">
                <a16:creationId xmlns:a16="http://schemas.microsoft.com/office/drawing/2014/main" id="{E03E8231-1DA9-E142-845E-ADC21440B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16798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Forgive or ERC Credit</a:t>
            </a:r>
            <a:br>
              <a:rPr lang="en-US" sz="3200" dirty="0"/>
            </a:br>
            <a:r>
              <a:rPr lang="en-US" sz="3200" dirty="0"/>
              <a:t>Cardinal Rules</a:t>
            </a:r>
          </a:p>
        </p:txBody>
      </p:sp>
      <p:pic>
        <p:nvPicPr>
          <p:cNvPr id="9" name="Content Placeholder 8" descr="Cardinal.jpg"/>
          <p:cNvPicPr>
            <a:picLocks noGrp="1" noChangeAspect="1"/>
          </p:cNvPicPr>
          <p:nvPr>
            <p:ph idx="1"/>
          </p:nvPr>
        </p:nvPicPr>
        <p:blipFill>
          <a:blip r:embed="rId3">
            <a:extLst>
              <a:ext uri="{28A0092B-C50C-407E-A947-70E740481C1C}">
                <a14:useLocalDpi xmlns:a14="http://schemas.microsoft.com/office/drawing/2010/main" val="0"/>
              </a:ext>
            </a:extLst>
          </a:blip>
          <a:srcRect t="17669" b="17669"/>
          <a:stretch>
            <a:fillRect/>
          </a:stretch>
        </p:blipFill>
        <p:spPr/>
      </p:pic>
      <p:sp>
        <p:nvSpPr>
          <p:cNvPr id="6" name="Slide Number Placeholder 5">
            <a:extLst>
              <a:ext uri="{FF2B5EF4-FFF2-40B4-BE49-F238E27FC236}">
                <a16:creationId xmlns:a16="http://schemas.microsoft.com/office/drawing/2014/main" id="{7696496A-325B-5C44-9B2E-86C511C64EEF}"/>
              </a:ext>
            </a:extLst>
          </p:cNvPr>
          <p:cNvSpPr>
            <a:spLocks noGrp="1"/>
          </p:cNvSpPr>
          <p:nvPr>
            <p:ph type="sldNum" sz="quarter" idx="12"/>
          </p:nvPr>
        </p:nvSpPr>
        <p:spPr/>
        <p:txBody>
          <a:bodyPr/>
          <a:lstStyle/>
          <a:p>
            <a:fld id="{54AAE21D-1E9D-1047-BD42-883DA1A9BFEE}" type="slidenum">
              <a:rPr lang="en-US" smtClean="0"/>
              <a:t>305</a:t>
            </a:fld>
            <a:endParaRPr lang="en-US"/>
          </a:p>
        </p:txBody>
      </p:sp>
      <p:pic>
        <p:nvPicPr>
          <p:cNvPr id="3" name="Picture 2">
            <a:extLst>
              <a:ext uri="{FF2B5EF4-FFF2-40B4-BE49-F238E27FC236}">
                <a16:creationId xmlns:a16="http://schemas.microsoft.com/office/drawing/2014/main" id="{3EA73F13-3C34-B0E6-4ED6-27566E633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887518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Forgive or ERC Credit</a:t>
            </a:r>
            <a:br>
              <a:rPr lang="en-US" sz="3200" dirty="0"/>
            </a:br>
            <a:r>
              <a:rPr lang="en-US" sz="3200" dirty="0"/>
              <a:t>Cardinal Rules </a:t>
            </a:r>
          </a:p>
        </p:txBody>
      </p:sp>
      <p:sp>
        <p:nvSpPr>
          <p:cNvPr id="3" name="Content Placeholder 2"/>
          <p:cNvSpPr>
            <a:spLocks noGrp="1"/>
          </p:cNvSpPr>
          <p:nvPr>
            <p:ph idx="1"/>
          </p:nvPr>
        </p:nvSpPr>
        <p:spPr/>
        <p:txBody>
          <a:bodyPr>
            <a:normAutofit/>
          </a:bodyPr>
          <a:lstStyle/>
          <a:p>
            <a:pPr marL="457200" indent="-457200">
              <a:buFont typeface="Arial"/>
              <a:buAutoNum type="arabicPeriod"/>
            </a:pPr>
            <a:r>
              <a:rPr lang="en-US" sz="2000" dirty="0"/>
              <a:t>Goal is to first satisfy (w/ wages) PPP forgiveness (100% benefit) and secondly qualify for ERC (50% or 70% benefit)</a:t>
            </a:r>
          </a:p>
          <a:p>
            <a:pPr marL="457200" indent="-457200">
              <a:buFont typeface="Arial"/>
              <a:buAutoNum type="arabicPeriod"/>
            </a:pPr>
            <a:r>
              <a:rPr lang="en-US" sz="2000" dirty="0"/>
              <a:t>Accomplished by building your own “build to spec” spreadsheet allocating compensation costs (wages) between PPP and ERC</a:t>
            </a:r>
          </a:p>
          <a:p>
            <a:pPr marL="457200" indent="-457200">
              <a:buFont typeface="Arial"/>
              <a:buAutoNum type="arabicPeriod"/>
            </a:pPr>
            <a:r>
              <a:rPr lang="en-US" sz="2000" dirty="0"/>
              <a:t>You can utilize any dollar of wage for either covered PPP forgiveness or ERC, but not for both (no double dip on same dollar of wage)</a:t>
            </a:r>
          </a:p>
          <a:p>
            <a:pPr marL="457200" indent="-457200">
              <a:buFont typeface="Arial"/>
              <a:buAutoNum type="arabicPeriod"/>
            </a:pPr>
            <a:r>
              <a:rPr lang="en-US" sz="2000" dirty="0"/>
              <a:t>Any qualifying dollar of wage not used for one purpose (PPP or ERC), can be used (in any order) (for any employee) for the other purpose</a:t>
            </a:r>
          </a:p>
          <a:p>
            <a:pPr marL="457200" indent="-457200">
              <a:buFont typeface="Arial"/>
              <a:buAutoNum type="arabicPeriod"/>
            </a:pPr>
            <a:r>
              <a:rPr lang="en-US" sz="2000" dirty="0"/>
              <a:t>A broader batch of comp costs qualify for PPP forgiveness than for ERC (see Appendix 1 to this outline for 54 slide chart outlining differences)</a:t>
            </a:r>
          </a:p>
          <a:p>
            <a:pPr marL="457200" indent="-457200">
              <a:buFont typeface="Arial"/>
              <a:buAutoNum type="arabicPeriod"/>
            </a:pPr>
            <a:r>
              <a:rPr lang="en-US" sz="2000" dirty="0"/>
              <a:t>Non-wage </a:t>
            </a:r>
            <a:r>
              <a:rPr lang="en-US" sz="1800" dirty="0"/>
              <a:t>(and non-health insurance) </a:t>
            </a:r>
            <a:r>
              <a:rPr lang="en-US" sz="2000" dirty="0"/>
              <a:t>PPP comp costs may be used first </a:t>
            </a:r>
            <a:r>
              <a:rPr lang="en-US" sz="1800" dirty="0"/>
              <a:t>(prior to wage and health insurance) </a:t>
            </a:r>
            <a:r>
              <a:rPr lang="en-US" sz="2000" dirty="0"/>
              <a:t>for PPP forgive purposes – This leave more wages potentially eligible for ERC on the table</a:t>
            </a:r>
          </a:p>
        </p:txBody>
      </p:sp>
      <p:sp>
        <p:nvSpPr>
          <p:cNvPr id="6" name="Slide Number Placeholder 5">
            <a:extLst>
              <a:ext uri="{FF2B5EF4-FFF2-40B4-BE49-F238E27FC236}">
                <a16:creationId xmlns:a16="http://schemas.microsoft.com/office/drawing/2014/main" id="{DEE3FEAB-5A48-354D-B056-BC42FB2D461D}"/>
              </a:ext>
            </a:extLst>
          </p:cNvPr>
          <p:cNvSpPr>
            <a:spLocks noGrp="1"/>
          </p:cNvSpPr>
          <p:nvPr>
            <p:ph type="sldNum" sz="quarter" idx="12"/>
          </p:nvPr>
        </p:nvSpPr>
        <p:spPr/>
        <p:txBody>
          <a:bodyPr/>
          <a:lstStyle/>
          <a:p>
            <a:fld id="{54AAE21D-1E9D-1047-BD42-883DA1A9BFEE}" type="slidenum">
              <a:rPr lang="en-US" smtClean="0"/>
              <a:t>306</a:t>
            </a:fld>
            <a:endParaRPr lang="en-US"/>
          </a:p>
        </p:txBody>
      </p:sp>
      <p:pic>
        <p:nvPicPr>
          <p:cNvPr id="4" name="Picture 3">
            <a:extLst>
              <a:ext uri="{FF2B5EF4-FFF2-40B4-BE49-F238E27FC236}">
                <a16:creationId xmlns:a16="http://schemas.microsoft.com/office/drawing/2014/main" id="{DB593913-4C2C-FF64-91FA-DEB036B13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106798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Forgive or ERC Credit</a:t>
            </a:r>
            <a:br>
              <a:rPr lang="en-US" sz="3200" dirty="0"/>
            </a:br>
            <a:r>
              <a:rPr lang="en-US" sz="3200" dirty="0"/>
              <a:t>Cardinal Rules </a:t>
            </a:r>
          </a:p>
        </p:txBody>
      </p:sp>
      <p:sp>
        <p:nvSpPr>
          <p:cNvPr id="3" name="Content Placeholder 2"/>
          <p:cNvSpPr>
            <a:spLocks noGrp="1"/>
          </p:cNvSpPr>
          <p:nvPr>
            <p:ph idx="1"/>
          </p:nvPr>
        </p:nvSpPr>
        <p:spPr/>
        <p:txBody>
          <a:bodyPr>
            <a:normAutofit/>
          </a:bodyPr>
          <a:lstStyle/>
          <a:p>
            <a:pPr marL="457200" indent="-457200">
              <a:buAutoNum type="arabicPeriod" startAt="7"/>
            </a:pPr>
            <a:r>
              <a:rPr lang="en-US" sz="2400" dirty="0"/>
              <a:t>If you don’t list PPP covered non-payroll costs on PPP forgive app </a:t>
            </a:r>
            <a:r>
              <a:rPr lang="en-US" sz="1800" dirty="0"/>
              <a:t>(accepted by SBA), </a:t>
            </a:r>
            <a:r>
              <a:rPr lang="en-US" sz="2000" dirty="0"/>
              <a:t>then </a:t>
            </a:r>
            <a:r>
              <a:rPr lang="en-US" sz="2600" dirty="0"/>
              <a:t>IRS says PPP wages </a:t>
            </a:r>
            <a:r>
              <a:rPr lang="en-US" sz="1800" dirty="0"/>
              <a:t>(covered comp costs) </a:t>
            </a:r>
            <a:r>
              <a:rPr lang="en-US" sz="2600" dirty="0"/>
              <a:t>get wasted </a:t>
            </a:r>
            <a:r>
              <a:rPr lang="en-US" sz="2000" dirty="0"/>
              <a:t>(used for PPP forgive instead of covered non-payroll costs </a:t>
            </a:r>
            <a:r>
              <a:rPr lang="en-US" sz="1800" dirty="0"/>
              <a:t>(e.g., rent</a:t>
            </a:r>
            <a:r>
              <a:rPr lang="en-US" sz="2000" dirty="0"/>
              <a:t>))</a:t>
            </a:r>
            <a:r>
              <a:rPr lang="en-US" sz="1800" dirty="0"/>
              <a:t> </a:t>
            </a:r>
            <a:r>
              <a:rPr lang="en-US" sz="2400" dirty="0"/>
              <a:t>(i.e., cannot be used for ERC)</a:t>
            </a:r>
            <a:endParaRPr lang="en-US" sz="1800" dirty="0"/>
          </a:p>
          <a:p>
            <a:pPr marL="457200" indent="-457200">
              <a:buAutoNum type="alphaLcPeriod"/>
            </a:pPr>
            <a:r>
              <a:rPr lang="en-US" sz="2000" dirty="0"/>
              <a:t>List ALL non-payroll costs on PPP forgive app!!</a:t>
            </a:r>
          </a:p>
          <a:p>
            <a:pPr marL="457200" indent="-457200">
              <a:buAutoNum type="alphaLcPeriod"/>
            </a:pPr>
            <a:r>
              <a:rPr lang="en-US" sz="2000" dirty="0"/>
              <a:t>If too late to list on PPP forgive app (app already filed), consider challenging IRS position in Notice 2021-20 QA 49 Ex. 3 (and allocating (up to 40% of PPP loan balance) to paid non-payroll costs (thus, leaving more wages on the table for ERC purposes)</a:t>
            </a:r>
          </a:p>
          <a:p>
            <a:pPr marL="457200" indent="-457200">
              <a:buAutoNum type="alphaLcPeriod"/>
            </a:pPr>
            <a:r>
              <a:rPr lang="en-US" sz="2000" dirty="0"/>
              <a:t>If filed SBA forgive app Form 3508S, also consider such challenge  </a:t>
            </a:r>
          </a:p>
          <a:p>
            <a:pPr marL="457200" indent="-457200">
              <a:buAutoNum type="alphaLcPeriod"/>
            </a:pPr>
            <a:r>
              <a:rPr lang="en-US" sz="2000" dirty="0"/>
              <a:t>If challenge IRS position in Notice 2021-20 QA 49 Ex. 3, consider attaching Form 8275 to Form 941 (client’s judgement call)  </a:t>
            </a:r>
          </a:p>
        </p:txBody>
      </p:sp>
      <p:sp>
        <p:nvSpPr>
          <p:cNvPr id="6" name="Slide Number Placeholder 5">
            <a:extLst>
              <a:ext uri="{FF2B5EF4-FFF2-40B4-BE49-F238E27FC236}">
                <a16:creationId xmlns:a16="http://schemas.microsoft.com/office/drawing/2014/main" id="{DEE3FEAB-5A48-354D-B056-BC42FB2D461D}"/>
              </a:ext>
            </a:extLst>
          </p:cNvPr>
          <p:cNvSpPr>
            <a:spLocks noGrp="1"/>
          </p:cNvSpPr>
          <p:nvPr>
            <p:ph type="sldNum" sz="quarter" idx="12"/>
          </p:nvPr>
        </p:nvSpPr>
        <p:spPr/>
        <p:txBody>
          <a:bodyPr/>
          <a:lstStyle/>
          <a:p>
            <a:fld id="{54AAE21D-1E9D-1047-BD42-883DA1A9BFEE}" type="slidenum">
              <a:rPr lang="en-US" smtClean="0"/>
              <a:t>307</a:t>
            </a:fld>
            <a:endParaRPr lang="en-US"/>
          </a:p>
        </p:txBody>
      </p:sp>
      <p:pic>
        <p:nvPicPr>
          <p:cNvPr id="4" name="Picture 3">
            <a:extLst>
              <a:ext uri="{FF2B5EF4-FFF2-40B4-BE49-F238E27FC236}">
                <a16:creationId xmlns:a16="http://schemas.microsoft.com/office/drawing/2014/main" id="{60803DB0-44A6-2034-B749-9EDF5F9C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46606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Forgive or ERC Credit</a:t>
            </a:r>
            <a:br>
              <a:rPr lang="en-US" sz="3200" dirty="0"/>
            </a:br>
            <a:r>
              <a:rPr lang="en-US" sz="3200" dirty="0"/>
              <a:t>Cardinal Rules </a:t>
            </a:r>
          </a:p>
        </p:txBody>
      </p:sp>
      <p:sp>
        <p:nvSpPr>
          <p:cNvPr id="3" name="Content Placeholder 2"/>
          <p:cNvSpPr>
            <a:spLocks noGrp="1"/>
          </p:cNvSpPr>
          <p:nvPr>
            <p:ph idx="1"/>
          </p:nvPr>
        </p:nvSpPr>
        <p:spPr/>
        <p:txBody>
          <a:bodyPr>
            <a:normAutofit fontScale="92500" lnSpcReduction="10000"/>
          </a:bodyPr>
          <a:lstStyle/>
          <a:p>
            <a:pPr marL="457200" indent="-457200">
              <a:buAutoNum type="arabicPeriod" startAt="8"/>
            </a:pPr>
            <a:r>
              <a:rPr lang="en-US" sz="2400" dirty="0"/>
              <a:t>Isolate on the timeline the portions of</a:t>
            </a:r>
            <a:r>
              <a:rPr lang="en-US" sz="2000" dirty="0"/>
              <a:t>: </a:t>
            </a:r>
          </a:p>
          <a:p>
            <a:pPr marL="457200" indent="-457200">
              <a:buAutoNum type="alphaLcPeriod"/>
            </a:pPr>
            <a:r>
              <a:rPr lang="en-US" sz="2400" dirty="0"/>
              <a:t>PPP covered period(s) </a:t>
            </a:r>
            <a:r>
              <a:rPr lang="en-US" sz="1800" dirty="0"/>
              <a:t>(entire quarter)</a:t>
            </a:r>
            <a:r>
              <a:rPr lang="en-US" sz="2000" dirty="0"/>
              <a:t>; and</a:t>
            </a:r>
          </a:p>
          <a:p>
            <a:pPr marL="457200" indent="-457200">
              <a:buAutoNum type="alphaLcPeriod"/>
            </a:pPr>
            <a:r>
              <a:rPr lang="en-US" sz="2400" dirty="0"/>
              <a:t>Government suspension period(s) </a:t>
            </a:r>
            <a:r>
              <a:rPr lang="en-US" sz="1800" dirty="0"/>
              <a:t>(period of suspension) </a:t>
            </a:r>
            <a:r>
              <a:rPr lang="en-US" sz="2400" dirty="0"/>
              <a:t>that do not overlap with each other</a:t>
            </a:r>
          </a:p>
          <a:p>
            <a:pPr marL="457200" indent="-457200">
              <a:buAutoNum type="arabicPeriod" startAt="9"/>
            </a:pPr>
            <a:r>
              <a:rPr lang="en-US" sz="2400" dirty="0"/>
              <a:t>Allocate wages to the </a:t>
            </a:r>
            <a:r>
              <a:rPr lang="en-US" sz="2600" dirty="0"/>
              <a:t>non-overlapping</a:t>
            </a:r>
            <a:r>
              <a:rPr lang="en-US" sz="2200" dirty="0"/>
              <a:t> (PPP vs. ERC) </a:t>
            </a:r>
            <a:r>
              <a:rPr lang="en-US" sz="2400" dirty="0"/>
              <a:t>periods first</a:t>
            </a:r>
          </a:p>
          <a:p>
            <a:pPr marL="457200" indent="-457200">
              <a:buAutoNum type="arabicPeriod" startAt="9"/>
            </a:pPr>
            <a:r>
              <a:rPr lang="en-US" sz="2400" dirty="0"/>
              <a:t>For the PPP and ERC periods that overlap </a:t>
            </a:r>
            <a:r>
              <a:rPr lang="en-US" sz="2000" dirty="0"/>
              <a:t>(i.e., compete for the same wages):</a:t>
            </a:r>
          </a:p>
          <a:p>
            <a:pPr marL="457200" indent="-457200">
              <a:buAutoNum type="alphaLcPeriod"/>
            </a:pPr>
            <a:r>
              <a:rPr lang="en-US" sz="2000" dirty="0"/>
              <a:t>Use up to 40% of PPP covered non-payroll costs (e.g., rent) first, then</a:t>
            </a:r>
          </a:p>
          <a:p>
            <a:pPr marL="457200" indent="-457200">
              <a:buAutoNum type="alphaLcPeriod"/>
            </a:pPr>
            <a:r>
              <a:rPr lang="en-US" sz="2000" dirty="0"/>
              <a:t>Wages (compensation costs) </a:t>
            </a:r>
          </a:p>
          <a:p>
            <a:pPr marL="457200" indent="-457200">
              <a:buAutoNum type="arabicParenR"/>
            </a:pPr>
            <a:r>
              <a:rPr lang="en-US" sz="1900" dirty="0"/>
              <a:t>Consider that a broader batch of compensation costs qualify for PPP forgiveness than for ERC qualification </a:t>
            </a:r>
          </a:p>
          <a:p>
            <a:pPr marL="457200" indent="-457200">
              <a:buAutoNum type="arabicParenR"/>
            </a:pPr>
            <a:r>
              <a:rPr lang="en-US" sz="1900" dirty="0"/>
              <a:t>Use comp. costs (wages) first to satisfy PPP forgiveness (100% benefit)</a:t>
            </a:r>
          </a:p>
          <a:p>
            <a:pPr marL="457200" indent="-457200">
              <a:buAutoNum type="arabicParenR"/>
            </a:pPr>
            <a:r>
              <a:rPr lang="en-US" sz="1900" dirty="0"/>
              <a:t>Use wages secondly to qualify for ERC  </a:t>
            </a:r>
          </a:p>
        </p:txBody>
      </p:sp>
      <p:sp>
        <p:nvSpPr>
          <p:cNvPr id="6" name="Slide Number Placeholder 5">
            <a:extLst>
              <a:ext uri="{FF2B5EF4-FFF2-40B4-BE49-F238E27FC236}">
                <a16:creationId xmlns:a16="http://schemas.microsoft.com/office/drawing/2014/main" id="{DEE3FEAB-5A48-354D-B056-BC42FB2D461D}"/>
              </a:ext>
            </a:extLst>
          </p:cNvPr>
          <p:cNvSpPr>
            <a:spLocks noGrp="1"/>
          </p:cNvSpPr>
          <p:nvPr>
            <p:ph type="sldNum" sz="quarter" idx="12"/>
          </p:nvPr>
        </p:nvSpPr>
        <p:spPr/>
        <p:txBody>
          <a:bodyPr/>
          <a:lstStyle/>
          <a:p>
            <a:fld id="{54AAE21D-1E9D-1047-BD42-883DA1A9BFEE}" type="slidenum">
              <a:rPr lang="en-US" smtClean="0"/>
              <a:t>308</a:t>
            </a:fld>
            <a:endParaRPr lang="en-US"/>
          </a:p>
        </p:txBody>
      </p:sp>
      <p:pic>
        <p:nvPicPr>
          <p:cNvPr id="4" name="Picture 3">
            <a:extLst>
              <a:ext uri="{FF2B5EF4-FFF2-40B4-BE49-F238E27FC236}">
                <a16:creationId xmlns:a16="http://schemas.microsoft.com/office/drawing/2014/main" id="{13978136-34A4-77BF-1F02-049743AB1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42048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349C-1EB5-3D48-B4B8-CE618C0C1E50}"/>
              </a:ext>
            </a:extLst>
          </p:cNvPr>
          <p:cNvSpPr>
            <a:spLocks noGrp="1"/>
          </p:cNvSpPr>
          <p:nvPr>
            <p:ph type="title"/>
          </p:nvPr>
        </p:nvSpPr>
        <p:spPr/>
        <p:txBody>
          <a:bodyPr>
            <a:normAutofit/>
          </a:bodyPr>
          <a:lstStyle/>
          <a:p>
            <a:pPr algn="ctr"/>
            <a:r>
              <a:rPr lang="en-US" sz="2400" dirty="0"/>
              <a:t>Allocating Wages Between PPP and ERC</a:t>
            </a:r>
            <a:br>
              <a:rPr lang="en-US" sz="2400" dirty="0"/>
            </a:br>
            <a:r>
              <a:rPr lang="en-US" sz="2400" dirty="0"/>
              <a:t>Examples</a:t>
            </a:r>
          </a:p>
        </p:txBody>
      </p:sp>
      <p:sp>
        <p:nvSpPr>
          <p:cNvPr id="3" name="Content Placeholder 2">
            <a:extLst>
              <a:ext uri="{FF2B5EF4-FFF2-40B4-BE49-F238E27FC236}">
                <a16:creationId xmlns:a16="http://schemas.microsoft.com/office/drawing/2014/main" id="{B139C0EB-202E-3346-A1D3-74D05F6C452F}"/>
              </a:ext>
            </a:extLst>
          </p:cNvPr>
          <p:cNvSpPr>
            <a:spLocks noGrp="1"/>
          </p:cNvSpPr>
          <p:nvPr>
            <p:ph idx="1"/>
          </p:nvPr>
        </p:nvSpPr>
        <p:spPr>
          <a:xfrm>
            <a:off x="441025" y="1517073"/>
            <a:ext cx="8074325" cy="4582391"/>
          </a:xfrm>
        </p:spPr>
        <p:txBody>
          <a:bodyPr>
            <a:noAutofit/>
          </a:bodyPr>
          <a:lstStyle/>
          <a:p>
            <a:pPr marL="342900" lvl="1" indent="-342900">
              <a:spcBef>
                <a:spcPts val="563"/>
              </a:spcBef>
              <a:buAutoNum type="arabicPeriod"/>
            </a:pPr>
            <a:r>
              <a:rPr lang="en-US" sz="2000" dirty="0">
                <a:solidFill>
                  <a:srgbClr val="000000"/>
                </a:solidFill>
                <a:ea typeface="Times New Roman" panose="02020603050405020304" pitchFamily="18" charset="0"/>
                <a:cs typeface="Times New Roman" panose="02020603050405020304" pitchFamily="18" charset="0"/>
              </a:rPr>
              <a:t>No double dipping: If any one dollar of wage is used for PPP forgiveness, it's not available for ERC (and visa versa) </a:t>
            </a:r>
          </a:p>
          <a:p>
            <a:pPr marL="342900" lvl="1" indent="-342900">
              <a:spcBef>
                <a:spcPts val="563"/>
              </a:spcBef>
              <a:buAutoNum type="arabicPeriod"/>
            </a:pPr>
            <a:r>
              <a:rPr lang="en-US" sz="2000" dirty="0">
                <a:solidFill>
                  <a:srgbClr val="000000"/>
                </a:solidFill>
                <a:ea typeface="Times New Roman" panose="02020603050405020304" pitchFamily="18" charset="0"/>
                <a:cs typeface="Times New Roman" panose="02020603050405020304" pitchFamily="18" charset="0"/>
              </a:rPr>
              <a:t>Wage (for all employees or for any one employee) may be allocated between PPP and ERC in any manner taxpayer chooses </a:t>
            </a:r>
          </a:p>
          <a:p>
            <a:pPr marL="342900" lvl="1" indent="-342900">
              <a:spcBef>
                <a:spcPts val="563"/>
              </a:spcBef>
              <a:buAutoNum type="arabicPeriod"/>
            </a:pPr>
            <a:r>
              <a:rPr lang="en-US" sz="2000" dirty="0">
                <a:solidFill>
                  <a:srgbClr val="FF0000"/>
                </a:solidFill>
                <a:ea typeface="Times New Roman" panose="02020603050405020304" pitchFamily="18" charset="0"/>
                <a:cs typeface="Times New Roman" panose="02020603050405020304" pitchFamily="18" charset="0"/>
              </a:rPr>
              <a:t>Examples</a:t>
            </a:r>
          </a:p>
          <a:p>
            <a:pPr marL="257175" lvl="1" indent="-257175">
              <a:spcBef>
                <a:spcPts val="563"/>
              </a:spcBef>
              <a:buAutoNum type="alphaLcPeriod"/>
            </a:pPr>
            <a:r>
              <a:rPr lang="en-US" sz="2000" dirty="0">
                <a:solidFill>
                  <a:srgbClr val="000000"/>
                </a:solidFill>
                <a:ea typeface="Times New Roman" panose="02020603050405020304" pitchFamily="18" charset="0"/>
                <a:cs typeface="Times New Roman" panose="02020603050405020304" pitchFamily="18" charset="0"/>
              </a:rPr>
              <a:t>For the same pay period, </a:t>
            </a:r>
            <a:r>
              <a:rPr lang="en-US" sz="2000" dirty="0">
                <a:solidFill>
                  <a:srgbClr val="0070C0"/>
                </a:solidFill>
                <a:ea typeface="Times New Roman" panose="02020603050405020304" pitchFamily="18" charset="0"/>
                <a:cs typeface="Times New Roman" panose="02020603050405020304" pitchFamily="18" charset="0"/>
              </a:rPr>
              <a:t>Johnny</a:t>
            </a:r>
            <a:r>
              <a:rPr lang="en-US" sz="2000" dirty="0">
                <a:solidFill>
                  <a:srgbClr val="000000"/>
                </a:solidFill>
                <a:ea typeface="Times New Roman" panose="02020603050405020304" pitchFamily="18" charset="0"/>
                <a:cs typeface="Times New Roman" panose="02020603050405020304" pitchFamily="18" charset="0"/>
              </a:rPr>
              <a:t>’s wages may go to </a:t>
            </a:r>
            <a:r>
              <a:rPr lang="en-US" sz="2000" dirty="0">
                <a:solidFill>
                  <a:srgbClr val="0070C0"/>
                </a:solidFill>
                <a:ea typeface="Times New Roman" panose="02020603050405020304" pitchFamily="18" charset="0"/>
                <a:cs typeface="Times New Roman" panose="02020603050405020304" pitchFamily="18" charset="0"/>
              </a:rPr>
              <a:t>PPP</a:t>
            </a:r>
            <a:r>
              <a:rPr lang="en-US" sz="2000" dirty="0">
                <a:solidFill>
                  <a:srgbClr val="000000"/>
                </a:solidFill>
                <a:ea typeface="Times New Roman" panose="02020603050405020304" pitchFamily="18" charset="0"/>
                <a:cs typeface="Times New Roman" panose="02020603050405020304" pitchFamily="18" charset="0"/>
              </a:rPr>
              <a:t>, </a:t>
            </a:r>
            <a:r>
              <a:rPr lang="en-US" sz="2000" dirty="0">
                <a:solidFill>
                  <a:srgbClr val="00B050"/>
                </a:solidFill>
                <a:ea typeface="Times New Roman" panose="02020603050405020304" pitchFamily="18" charset="0"/>
                <a:cs typeface="Times New Roman" panose="02020603050405020304" pitchFamily="18" charset="0"/>
              </a:rPr>
              <a:t>Susie</a:t>
            </a:r>
            <a:r>
              <a:rPr lang="en-US" sz="2000" dirty="0">
                <a:solidFill>
                  <a:srgbClr val="000000"/>
                </a:solidFill>
                <a:ea typeface="Times New Roman" panose="02020603050405020304" pitchFamily="18" charset="0"/>
                <a:cs typeface="Times New Roman" panose="02020603050405020304" pitchFamily="18" charset="0"/>
              </a:rPr>
              <a:t>’s to </a:t>
            </a:r>
            <a:r>
              <a:rPr lang="en-US" sz="2000" dirty="0">
                <a:solidFill>
                  <a:srgbClr val="00B050"/>
                </a:solidFill>
                <a:ea typeface="Times New Roman" panose="02020603050405020304" pitchFamily="18" charset="0"/>
                <a:cs typeface="Times New Roman" panose="02020603050405020304" pitchFamily="18" charset="0"/>
              </a:rPr>
              <a:t>ERC</a:t>
            </a:r>
          </a:p>
          <a:p>
            <a:pPr marL="257175" lvl="1" indent="-257175">
              <a:spcBef>
                <a:spcPts val="563"/>
              </a:spcBef>
              <a:buAutoNum type="alphaLcPeriod"/>
            </a:pPr>
            <a:r>
              <a:rPr lang="en-US" sz="2000" dirty="0">
                <a:solidFill>
                  <a:srgbClr val="000000"/>
                </a:solidFill>
                <a:ea typeface="Times New Roman" panose="02020603050405020304" pitchFamily="18" charset="0"/>
                <a:cs typeface="Times New Roman" panose="02020603050405020304" pitchFamily="18" charset="0"/>
              </a:rPr>
              <a:t>For same pay period, half* of Johnny’s wages to PPP, Susie’s half* to ERC </a:t>
            </a:r>
          </a:p>
          <a:p>
            <a:pPr marL="257175" lvl="1" indent="-257175">
              <a:spcBef>
                <a:spcPts val="563"/>
              </a:spcBef>
              <a:buAutoNum type="alphaLcPeriod"/>
            </a:pPr>
            <a:r>
              <a:rPr lang="en-US" sz="2000" dirty="0">
                <a:solidFill>
                  <a:srgbClr val="000000"/>
                </a:solidFill>
                <a:ea typeface="Times New Roman" panose="02020603050405020304" pitchFamily="18" charset="0"/>
                <a:cs typeface="Times New Roman" panose="02020603050405020304" pitchFamily="18" charset="0"/>
              </a:rPr>
              <a:t>For pay period 1, Johnny’s wages to PPP. For period 2, Johnny’s wages to ERC. For period 3, half </a:t>
            </a:r>
            <a:r>
              <a:rPr lang="en-US" sz="1800" dirty="0">
                <a:solidFill>
                  <a:srgbClr val="000000"/>
                </a:solidFill>
                <a:ea typeface="Times New Roman" panose="02020603050405020304" pitchFamily="18" charset="0"/>
                <a:cs typeface="Times New Roman" panose="02020603050405020304" pitchFamily="18" charset="0"/>
              </a:rPr>
              <a:t>(or any proportion) </a:t>
            </a:r>
            <a:r>
              <a:rPr lang="en-US" sz="2000" dirty="0">
                <a:solidFill>
                  <a:srgbClr val="000000"/>
                </a:solidFill>
                <a:ea typeface="Times New Roman" panose="02020603050405020304" pitchFamily="18" charset="0"/>
                <a:cs typeface="Times New Roman" panose="02020603050405020304" pitchFamily="18" charset="0"/>
              </a:rPr>
              <a:t>of Johnny’s wages for PPP, half </a:t>
            </a:r>
            <a:r>
              <a:rPr lang="en-US" sz="1800" dirty="0">
                <a:solidFill>
                  <a:srgbClr val="000000"/>
                </a:solidFill>
                <a:ea typeface="Times New Roman" panose="02020603050405020304" pitchFamily="18" charset="0"/>
                <a:cs typeface="Times New Roman" panose="02020603050405020304" pitchFamily="18" charset="0"/>
              </a:rPr>
              <a:t>(or remaining portion) </a:t>
            </a:r>
            <a:r>
              <a:rPr lang="en-US" sz="2000" dirty="0">
                <a:solidFill>
                  <a:srgbClr val="000000"/>
                </a:solidFill>
                <a:ea typeface="Times New Roman" panose="02020603050405020304" pitchFamily="18" charset="0"/>
                <a:cs typeface="Times New Roman" panose="02020603050405020304" pitchFamily="18" charset="0"/>
              </a:rPr>
              <a:t>for ERC. </a:t>
            </a:r>
          </a:p>
          <a:p>
            <a:pPr marL="0" lvl="1" indent="0">
              <a:spcBef>
                <a:spcPts val="563"/>
              </a:spcBef>
              <a:buNone/>
            </a:pPr>
            <a:endParaRPr lang="en-US" sz="800" dirty="0">
              <a:solidFill>
                <a:srgbClr val="000000"/>
              </a:solidFill>
              <a:ea typeface="Times New Roman" panose="02020603050405020304" pitchFamily="18" charset="0"/>
              <a:cs typeface="Times New Roman" panose="02020603050405020304" pitchFamily="18" charset="0"/>
            </a:endParaRPr>
          </a:p>
          <a:p>
            <a:pPr marL="0" lvl="1" indent="0">
              <a:spcBef>
                <a:spcPts val="563"/>
              </a:spcBef>
              <a:buNone/>
            </a:pPr>
            <a:r>
              <a:rPr lang="en-US" sz="1800" dirty="0">
                <a:solidFill>
                  <a:srgbClr val="000000"/>
                </a:solidFill>
                <a:ea typeface="Times New Roman" panose="02020603050405020304" pitchFamily="18" charset="0"/>
                <a:cs typeface="Times New Roman" panose="02020603050405020304" pitchFamily="18" charset="0"/>
              </a:rPr>
              <a:t>*  Or any proportion</a:t>
            </a:r>
          </a:p>
        </p:txBody>
      </p:sp>
      <p:sp>
        <p:nvSpPr>
          <p:cNvPr id="6" name="Slide Number Placeholder 5">
            <a:extLst>
              <a:ext uri="{FF2B5EF4-FFF2-40B4-BE49-F238E27FC236}">
                <a16:creationId xmlns:a16="http://schemas.microsoft.com/office/drawing/2014/main" id="{6EE454A8-95EC-ED41-B770-A0C3BD480201}"/>
              </a:ext>
            </a:extLst>
          </p:cNvPr>
          <p:cNvSpPr>
            <a:spLocks noGrp="1"/>
          </p:cNvSpPr>
          <p:nvPr>
            <p:ph type="sldNum" sz="quarter" idx="12"/>
          </p:nvPr>
        </p:nvSpPr>
        <p:spPr/>
        <p:txBody>
          <a:bodyPr/>
          <a:lstStyle/>
          <a:p>
            <a:fld id="{AC2F4551-78D6-D543-A22A-97E5D94F7029}" type="slidenum">
              <a:rPr lang="en-US" smtClean="0"/>
              <a:t>309</a:t>
            </a:fld>
            <a:endParaRPr lang="en-US"/>
          </a:p>
        </p:txBody>
      </p:sp>
      <p:pic>
        <p:nvPicPr>
          <p:cNvPr id="4" name="Picture 3">
            <a:extLst>
              <a:ext uri="{FF2B5EF4-FFF2-40B4-BE49-F238E27FC236}">
                <a16:creationId xmlns:a16="http://schemas.microsoft.com/office/drawing/2014/main" id="{F8DAAD69-6A1D-2CB4-8DF8-C3DBCC603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178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E082-0FEA-7847-A374-F25DD90027B3}"/>
              </a:ext>
            </a:extLst>
          </p:cNvPr>
          <p:cNvSpPr>
            <a:spLocks noGrp="1"/>
          </p:cNvSpPr>
          <p:nvPr>
            <p:ph type="title"/>
          </p:nvPr>
        </p:nvSpPr>
        <p:spPr/>
        <p:txBody>
          <a:bodyPr>
            <a:normAutofit/>
          </a:bodyPr>
          <a:lstStyle/>
          <a:p>
            <a:r>
              <a:rPr lang="en-US" sz="3200" dirty="0"/>
              <a:t>Outside ERC Solicitors</a:t>
            </a:r>
            <a:br>
              <a:rPr lang="en-US" sz="3200" dirty="0"/>
            </a:br>
            <a:r>
              <a:rPr lang="en-US" sz="3200" dirty="0"/>
              <a:t>IRS Fires Warning Shots</a:t>
            </a:r>
          </a:p>
        </p:txBody>
      </p:sp>
      <p:sp>
        <p:nvSpPr>
          <p:cNvPr id="3" name="Content Placeholder 2">
            <a:extLst>
              <a:ext uri="{FF2B5EF4-FFF2-40B4-BE49-F238E27FC236}">
                <a16:creationId xmlns:a16="http://schemas.microsoft.com/office/drawing/2014/main" id="{D72A0238-1CAC-274C-B64D-418B40BAEA0D}"/>
              </a:ext>
            </a:extLst>
          </p:cNvPr>
          <p:cNvSpPr>
            <a:spLocks noGrp="1"/>
          </p:cNvSpPr>
          <p:nvPr>
            <p:ph idx="1"/>
          </p:nvPr>
        </p:nvSpPr>
        <p:spPr/>
        <p:txBody>
          <a:bodyPr>
            <a:normAutofit/>
          </a:bodyPr>
          <a:lstStyle/>
          <a:p>
            <a:pPr>
              <a:buFont typeface="Arial" panose="020B0604020202020204" pitchFamily="34" charset="0"/>
              <a:buChar char="•"/>
            </a:pPr>
            <a:r>
              <a:rPr lang="en-US" sz="2000" dirty="0">
                <a:solidFill>
                  <a:srgbClr val="1B1B1B"/>
                </a:solidFill>
                <a:effectLst/>
                <a:latin typeface="Calibri" panose="020F0502020204030204" pitchFamily="34" charset="0"/>
                <a:ea typeface="Times New Roman" panose="02020603050405020304" pitchFamily="18" charset="0"/>
              </a:rPr>
              <a:t>IR-2023-105 (05/25/23)</a:t>
            </a:r>
            <a:endParaRPr lang="en-US" sz="2000" dirty="0">
              <a:solidFill>
                <a:srgbClr val="1B1B1B"/>
              </a:solidFill>
              <a:effectLst/>
              <a:ea typeface="Times New Roman" panose="02020603050405020304" pitchFamily="18" charset="0"/>
            </a:endParaRPr>
          </a:p>
          <a:p>
            <a:pPr marL="457200" indent="-457200">
              <a:buAutoNum type="arabicPeriod" startAt="3"/>
            </a:pPr>
            <a:r>
              <a:rPr lang="en-US" sz="2400" dirty="0">
                <a:solidFill>
                  <a:srgbClr val="1B1B1B"/>
                </a:solidFill>
                <a:effectLst/>
                <a:ea typeface="Times New Roman" panose="02020603050405020304" pitchFamily="18" charset="0"/>
              </a:rPr>
              <a:t>Warning signs of aggressive ERC marketing</a:t>
            </a:r>
          </a:p>
          <a:p>
            <a:pPr marL="457200" indent="-457200">
              <a:buAutoNum type="alphaLcPeriod"/>
            </a:pPr>
            <a:r>
              <a:rPr lang="en-US" sz="2000" dirty="0">
                <a:solidFill>
                  <a:srgbClr val="1B1B1B"/>
                </a:solidFill>
                <a:ea typeface="Times New Roman" panose="02020603050405020304" pitchFamily="18" charset="0"/>
              </a:rPr>
              <a:t>U</a:t>
            </a:r>
            <a:r>
              <a:rPr lang="en-US" sz="2000" dirty="0">
                <a:solidFill>
                  <a:srgbClr val="1B1B1B"/>
                </a:solidFill>
                <a:effectLst/>
                <a:ea typeface="Times New Roman" panose="02020603050405020304" pitchFamily="18" charset="0"/>
              </a:rPr>
              <a:t>nsolicited calls or ads mentioning "easy application process”</a:t>
            </a:r>
          </a:p>
          <a:p>
            <a:pPr marL="457200" indent="-457200">
              <a:buAutoNum type="alphaLcPeriod"/>
            </a:pPr>
            <a:r>
              <a:rPr lang="en-US" sz="2000" dirty="0">
                <a:solidFill>
                  <a:srgbClr val="1B1B1B"/>
                </a:solidFill>
                <a:ea typeface="Times New Roman" panose="02020603050405020304" pitchFamily="18" charset="0"/>
              </a:rPr>
              <a:t>S</a:t>
            </a:r>
            <a:r>
              <a:rPr lang="en-US" sz="2000" dirty="0">
                <a:solidFill>
                  <a:srgbClr val="1B1B1B"/>
                </a:solidFill>
                <a:effectLst/>
                <a:ea typeface="Times New Roman" panose="02020603050405020304" pitchFamily="18" charset="0"/>
              </a:rPr>
              <a:t>tatements that promoter can determine ERC eligibility within minutes</a:t>
            </a:r>
          </a:p>
          <a:p>
            <a:pPr marL="457200" indent="-457200">
              <a:buAutoNum type="alphaLcPeriod"/>
            </a:pPr>
            <a:r>
              <a:rPr lang="en-US" sz="2000" dirty="0">
                <a:solidFill>
                  <a:srgbClr val="1B1B1B"/>
                </a:solidFill>
                <a:effectLst/>
                <a:ea typeface="Times New Roman" panose="02020603050405020304" pitchFamily="18" charset="0"/>
              </a:rPr>
              <a:t>Large upfront fees</a:t>
            </a:r>
          </a:p>
          <a:p>
            <a:pPr marL="457200" indent="-457200">
              <a:buAutoNum type="alphaLcPeriod"/>
            </a:pPr>
            <a:r>
              <a:rPr lang="en-US" sz="2000" dirty="0">
                <a:solidFill>
                  <a:srgbClr val="1B1B1B"/>
                </a:solidFill>
                <a:effectLst/>
                <a:ea typeface="Times New Roman" panose="02020603050405020304" pitchFamily="18" charset="0"/>
              </a:rPr>
              <a:t>Fees based on a percentage of refund amount</a:t>
            </a:r>
          </a:p>
          <a:p>
            <a:pPr marL="457200" indent="-457200">
              <a:buAutoNum type="alphaLcPeriod"/>
            </a:pPr>
            <a:r>
              <a:rPr lang="en-US" sz="2000" dirty="0">
                <a:solidFill>
                  <a:srgbClr val="1B1B1B"/>
                </a:solidFill>
                <a:effectLst/>
                <a:ea typeface="Times New Roman" panose="02020603050405020304" pitchFamily="18" charset="0"/>
              </a:rPr>
              <a:t>A</a:t>
            </a:r>
            <a:r>
              <a:rPr lang="en-US" sz="2000" dirty="0">
                <a:solidFill>
                  <a:srgbClr val="1B1B1B"/>
                </a:solidFill>
                <a:ea typeface="Times New Roman" panose="02020603050405020304" pitchFamily="18" charset="0"/>
              </a:rPr>
              <a:t>ssertion </a:t>
            </a:r>
            <a:r>
              <a:rPr lang="en-US" sz="2000" dirty="0">
                <a:solidFill>
                  <a:srgbClr val="1B1B1B"/>
                </a:solidFill>
                <a:effectLst/>
                <a:ea typeface="Times New Roman" panose="02020603050405020304" pitchFamily="18" charset="0"/>
              </a:rPr>
              <a:t>that business qualifies before any discussion of specifics</a:t>
            </a:r>
          </a:p>
          <a:p>
            <a:pPr marL="457200" indent="-457200">
              <a:buAutoNum type="alphaLcPeriod"/>
            </a:pPr>
            <a:r>
              <a:rPr lang="en-US" sz="2000" dirty="0">
                <a:solidFill>
                  <a:srgbClr val="1B1B1B"/>
                </a:solidFill>
              </a:rPr>
              <a:t>A</a:t>
            </a:r>
            <a:r>
              <a:rPr lang="en-US" sz="2000" dirty="0">
                <a:solidFill>
                  <a:srgbClr val="1B1B1B"/>
                </a:solidFill>
                <a:effectLst/>
                <a:ea typeface="Times New Roman" panose="02020603050405020304" pitchFamily="18" charset="0"/>
              </a:rPr>
              <a:t>ggressive urging businesses to submit claim because “nothing to lose”</a:t>
            </a:r>
          </a:p>
          <a:p>
            <a:pPr marL="457200" indent="-457200">
              <a:buAutoNum type="alphaLcPeriod"/>
            </a:pPr>
            <a:r>
              <a:rPr lang="en-US" sz="2000" dirty="0">
                <a:solidFill>
                  <a:srgbClr val="1B1B1B"/>
                </a:solidFill>
                <a:effectLst/>
                <a:ea typeface="Times New Roman" panose="02020603050405020304" pitchFamily="18" charset="0"/>
              </a:rPr>
              <a:t>N</a:t>
            </a:r>
            <a:r>
              <a:rPr lang="en-US" sz="2000" dirty="0">
                <a:solidFill>
                  <a:srgbClr val="1B1B1B"/>
                </a:solidFill>
                <a:effectLst/>
                <a:ea typeface="Times New Roman" panose="02020603050405020304" pitchFamily="18" charset="0"/>
                <a:cs typeface="Times New Roman" panose="02020603050405020304" pitchFamily="18" charset="0"/>
              </a:rPr>
              <a:t>ot inform employer it needs to reduce wage deduction(s) claimed on business' federal income tax return(s) by amount of ERC</a:t>
            </a:r>
          </a:p>
          <a:p>
            <a:pPr marL="457200" indent="-457200">
              <a:buAutoNum type="alphaLcPeriod"/>
            </a:pPr>
            <a:r>
              <a:rPr lang="en-US" sz="2000" dirty="0">
                <a:solidFill>
                  <a:srgbClr val="1B1B1B"/>
                </a:solidFill>
                <a:ea typeface="Times New Roman" panose="02020603050405020304" pitchFamily="18" charset="0"/>
                <a:cs typeface="Times New Roman" panose="02020603050405020304" pitchFamily="18" charset="0"/>
              </a:rPr>
              <a:t>F</a:t>
            </a:r>
            <a:r>
              <a:rPr lang="en-US" sz="2000" dirty="0">
                <a:solidFill>
                  <a:srgbClr val="1B1B1B"/>
                </a:solidFill>
                <a:effectLst/>
                <a:ea typeface="Times New Roman" panose="02020603050405020304" pitchFamily="18" charset="0"/>
              </a:rPr>
              <a:t>ailure to mention that can't claim ERC on wages that were reported as payroll costs if obtained PPP loan forgiveness</a:t>
            </a:r>
            <a:endParaRPr lang="en-US" sz="2000" dirty="0">
              <a:effectLst/>
              <a:ea typeface="Times New Roman" panose="02020603050405020304" pitchFamily="18" charset="0"/>
            </a:endParaRPr>
          </a:p>
          <a:p>
            <a:pPr marL="0" indent="0">
              <a:buNone/>
            </a:pPr>
            <a:endParaRPr lang="en-US" sz="2400" dirty="0"/>
          </a:p>
        </p:txBody>
      </p:sp>
      <p:sp>
        <p:nvSpPr>
          <p:cNvPr id="5" name="Slide Number Placeholder 4">
            <a:extLst>
              <a:ext uri="{FF2B5EF4-FFF2-40B4-BE49-F238E27FC236}">
                <a16:creationId xmlns:a16="http://schemas.microsoft.com/office/drawing/2014/main" id="{03745911-8847-CE4C-AE18-4FCAE8ABCE69}"/>
              </a:ext>
            </a:extLst>
          </p:cNvPr>
          <p:cNvSpPr>
            <a:spLocks noGrp="1"/>
          </p:cNvSpPr>
          <p:nvPr>
            <p:ph type="sldNum" sz="quarter" idx="12"/>
          </p:nvPr>
        </p:nvSpPr>
        <p:spPr/>
        <p:txBody>
          <a:bodyPr/>
          <a:lstStyle/>
          <a:p>
            <a:fld id="{54AAE21D-1E9D-1047-BD42-883DA1A9BFEE}" type="slidenum">
              <a:rPr lang="en-US" smtClean="0"/>
              <a:t>31</a:t>
            </a:fld>
            <a:endParaRPr lang="en-US"/>
          </a:p>
        </p:txBody>
      </p:sp>
      <p:pic>
        <p:nvPicPr>
          <p:cNvPr id="7" name="Picture 6">
            <a:extLst>
              <a:ext uri="{FF2B5EF4-FFF2-40B4-BE49-F238E27FC236}">
                <a16:creationId xmlns:a16="http://schemas.microsoft.com/office/drawing/2014/main" id="{15906365-8E3C-5AA4-3A98-D4B376866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2338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349C-1EB5-3D48-B4B8-CE618C0C1E50}"/>
              </a:ext>
            </a:extLst>
          </p:cNvPr>
          <p:cNvSpPr>
            <a:spLocks noGrp="1"/>
          </p:cNvSpPr>
          <p:nvPr>
            <p:ph type="title"/>
          </p:nvPr>
        </p:nvSpPr>
        <p:spPr/>
        <p:txBody>
          <a:bodyPr>
            <a:normAutofit/>
          </a:bodyPr>
          <a:lstStyle/>
          <a:p>
            <a:pPr algn="ctr"/>
            <a:r>
              <a:rPr lang="en-US" sz="2400" dirty="0"/>
              <a:t>Allocating Wages Between PPP and ERC</a:t>
            </a:r>
            <a:br>
              <a:rPr lang="en-US" sz="2400" dirty="0"/>
            </a:br>
            <a:r>
              <a:rPr lang="en-US" sz="2400" dirty="0"/>
              <a:t>Examples</a:t>
            </a:r>
          </a:p>
        </p:txBody>
      </p:sp>
      <p:sp>
        <p:nvSpPr>
          <p:cNvPr id="3" name="Content Placeholder 2">
            <a:extLst>
              <a:ext uri="{FF2B5EF4-FFF2-40B4-BE49-F238E27FC236}">
                <a16:creationId xmlns:a16="http://schemas.microsoft.com/office/drawing/2014/main" id="{B139C0EB-202E-3346-A1D3-74D05F6C452F}"/>
              </a:ext>
            </a:extLst>
          </p:cNvPr>
          <p:cNvSpPr>
            <a:spLocks noGrp="1"/>
          </p:cNvSpPr>
          <p:nvPr>
            <p:ph idx="1"/>
          </p:nvPr>
        </p:nvSpPr>
        <p:spPr>
          <a:xfrm>
            <a:off x="441025" y="1517073"/>
            <a:ext cx="8074325" cy="4582391"/>
          </a:xfrm>
        </p:spPr>
        <p:txBody>
          <a:bodyPr>
            <a:noAutofit/>
          </a:bodyPr>
          <a:lstStyle/>
          <a:p>
            <a:pPr marL="342900" lvl="1" indent="-342900">
              <a:spcBef>
                <a:spcPts val="563"/>
              </a:spcBef>
              <a:buAutoNum type="arabicPeriod" startAt="4"/>
            </a:pPr>
            <a:r>
              <a:rPr lang="en-US" sz="2000" dirty="0">
                <a:solidFill>
                  <a:srgbClr val="000000"/>
                </a:solidFill>
                <a:ea typeface="Times New Roman" panose="02020603050405020304" pitchFamily="18" charset="0"/>
                <a:cs typeface="Times New Roman" panose="02020603050405020304" pitchFamily="18" charset="0"/>
              </a:rPr>
              <a:t>For periods on timeline during which PPP covered period and ERC qualifying period do not overlap, allocate wages to PPP exclusive period and ERC exclusive period</a:t>
            </a:r>
          </a:p>
          <a:p>
            <a:pPr marL="342900" lvl="1" indent="-342900">
              <a:spcBef>
                <a:spcPts val="563"/>
              </a:spcBef>
              <a:buAutoNum type="arabicPeriod" startAt="4"/>
            </a:pPr>
            <a:r>
              <a:rPr lang="en-US" sz="2000" dirty="0">
                <a:solidFill>
                  <a:srgbClr val="000000"/>
                </a:solidFill>
                <a:ea typeface="Times New Roman" panose="02020603050405020304" pitchFamily="18" charset="0"/>
                <a:cs typeface="Times New Roman" panose="02020603050405020304" pitchFamily="18" charset="0"/>
              </a:rPr>
              <a:t>For time periods of PPP and ERC overlap, allocate (minimum needed) to PPP first, to ERC second  </a:t>
            </a:r>
          </a:p>
        </p:txBody>
      </p:sp>
      <p:sp>
        <p:nvSpPr>
          <p:cNvPr id="6" name="Slide Number Placeholder 5">
            <a:extLst>
              <a:ext uri="{FF2B5EF4-FFF2-40B4-BE49-F238E27FC236}">
                <a16:creationId xmlns:a16="http://schemas.microsoft.com/office/drawing/2014/main" id="{6EE454A8-95EC-ED41-B770-A0C3BD480201}"/>
              </a:ext>
            </a:extLst>
          </p:cNvPr>
          <p:cNvSpPr>
            <a:spLocks noGrp="1"/>
          </p:cNvSpPr>
          <p:nvPr>
            <p:ph type="sldNum" sz="quarter" idx="12"/>
          </p:nvPr>
        </p:nvSpPr>
        <p:spPr/>
        <p:txBody>
          <a:bodyPr/>
          <a:lstStyle/>
          <a:p>
            <a:fld id="{AC2F4551-78D6-D543-A22A-97E5D94F7029}" type="slidenum">
              <a:rPr lang="en-US" smtClean="0"/>
              <a:t>310</a:t>
            </a:fld>
            <a:endParaRPr lang="en-US"/>
          </a:p>
        </p:txBody>
      </p:sp>
      <p:pic>
        <p:nvPicPr>
          <p:cNvPr id="4" name="Picture 3">
            <a:extLst>
              <a:ext uri="{FF2B5EF4-FFF2-40B4-BE49-F238E27FC236}">
                <a16:creationId xmlns:a16="http://schemas.microsoft.com/office/drawing/2014/main" id="{399DC69D-AAAD-9EA0-78FC-B4D8ED2E8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127027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F9C5-8DEB-2A47-A6B4-470EC79CC3B6}"/>
              </a:ext>
            </a:extLst>
          </p:cNvPr>
          <p:cNvSpPr>
            <a:spLocks noGrp="1"/>
          </p:cNvSpPr>
          <p:nvPr>
            <p:ph type="title"/>
          </p:nvPr>
        </p:nvSpPr>
        <p:spPr/>
        <p:txBody>
          <a:bodyPr>
            <a:normAutofit/>
          </a:bodyPr>
          <a:lstStyle/>
          <a:p>
            <a:r>
              <a:rPr lang="en-US" sz="3200" dirty="0"/>
              <a:t>What if Someone Lied on PPP Forgiveness App?</a:t>
            </a:r>
            <a:br>
              <a:rPr lang="en-US" sz="3200" dirty="0"/>
            </a:br>
            <a:r>
              <a:rPr lang="en-US" sz="3200" dirty="0"/>
              <a:t>Did Not Qualify for Forgive, But Got It Anyway?</a:t>
            </a:r>
          </a:p>
        </p:txBody>
      </p:sp>
      <p:pic>
        <p:nvPicPr>
          <p:cNvPr id="8" name="Content Placeholder 7" descr="A couple of green birds on a wire&#10;&#10;Description automatically generated with low confidence">
            <a:extLst>
              <a:ext uri="{FF2B5EF4-FFF2-40B4-BE49-F238E27FC236}">
                <a16:creationId xmlns:a16="http://schemas.microsoft.com/office/drawing/2014/main" id="{84067982-5F4F-7A4A-A135-2CDAB8B9C981}"/>
              </a:ext>
            </a:extLst>
          </p:cNvPr>
          <p:cNvPicPr>
            <a:picLocks noGrp="1" noChangeAspect="1"/>
          </p:cNvPicPr>
          <p:nvPr>
            <p:ph idx="1"/>
          </p:nvPr>
        </p:nvPicPr>
        <p:blipFill>
          <a:blip r:embed="rId2"/>
          <a:stretch>
            <a:fillRect/>
          </a:stretch>
        </p:blipFill>
        <p:spPr>
          <a:xfrm>
            <a:off x="1177528" y="1600200"/>
            <a:ext cx="6788944" cy="4525963"/>
          </a:xfrm>
        </p:spPr>
      </p:pic>
      <p:sp>
        <p:nvSpPr>
          <p:cNvPr id="6" name="Slide Number Placeholder 5">
            <a:extLst>
              <a:ext uri="{FF2B5EF4-FFF2-40B4-BE49-F238E27FC236}">
                <a16:creationId xmlns:a16="http://schemas.microsoft.com/office/drawing/2014/main" id="{13BE259B-75DB-E745-AF2F-45B8A1803B16}"/>
              </a:ext>
            </a:extLst>
          </p:cNvPr>
          <p:cNvSpPr>
            <a:spLocks noGrp="1"/>
          </p:cNvSpPr>
          <p:nvPr>
            <p:ph type="sldNum" sz="quarter" idx="12"/>
          </p:nvPr>
        </p:nvSpPr>
        <p:spPr/>
        <p:txBody>
          <a:bodyPr/>
          <a:lstStyle/>
          <a:p>
            <a:fld id="{54AAE21D-1E9D-1047-BD42-883DA1A9BFEE}" type="slidenum">
              <a:rPr lang="en-US" smtClean="0"/>
              <a:t>311</a:t>
            </a:fld>
            <a:endParaRPr lang="en-US"/>
          </a:p>
        </p:txBody>
      </p:sp>
      <p:pic>
        <p:nvPicPr>
          <p:cNvPr id="4" name="Picture 3">
            <a:extLst>
              <a:ext uri="{FF2B5EF4-FFF2-40B4-BE49-F238E27FC236}">
                <a16:creationId xmlns:a16="http://schemas.microsoft.com/office/drawing/2014/main" id="{49A0C875-AB4C-1568-1F63-73AC7E3CE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223510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Loans, On Second Thought, Not Forgiven </a:t>
            </a:r>
            <a:br>
              <a:rPr lang="en-US" sz="3200" dirty="0"/>
            </a:br>
            <a:r>
              <a:rPr lang="en-US" sz="3200" dirty="0"/>
              <a:t>Taxable Income</a:t>
            </a:r>
          </a:p>
        </p:txBody>
      </p:sp>
      <p:sp>
        <p:nvSpPr>
          <p:cNvPr id="3" name="Content Placeholder 2"/>
          <p:cNvSpPr>
            <a:spLocks noGrp="1"/>
          </p:cNvSpPr>
          <p:nvPr>
            <p:ph idx="1"/>
          </p:nvPr>
        </p:nvSpPr>
        <p:spPr/>
        <p:txBody>
          <a:bodyPr>
            <a:normAutofit lnSpcReduction="10000"/>
          </a:bodyPr>
          <a:lstStyle/>
          <a:p>
            <a:r>
              <a:rPr lang="en-US" sz="2400" dirty="0"/>
              <a:t>PPP loan not forgiven is taxable income </a:t>
            </a:r>
            <a:r>
              <a:rPr lang="en-US" sz="1800" dirty="0"/>
              <a:t> (ILM 202237010 (09/16/22))</a:t>
            </a:r>
          </a:p>
          <a:p>
            <a:pPr marL="457200" indent="-457200">
              <a:buFont typeface="Arial"/>
              <a:buAutoNum type="arabicPeriod"/>
            </a:pPr>
            <a:r>
              <a:rPr lang="en-US" sz="2000" dirty="0">
                <a:solidFill>
                  <a:srgbClr val="0000FF"/>
                </a:solidFill>
              </a:rPr>
              <a:t>If attestations on PPP forgiveness application not truthful </a:t>
            </a:r>
            <a:r>
              <a:rPr lang="en-US" sz="2000" dirty="0"/>
              <a:t>(e.g., PPP loan forgive app represent all forgiveness requirements met, yet (in truth) not all requirements met (e.g., proceeds not exclusively spent on PPP qualifying covered expenses)), then </a:t>
            </a:r>
            <a:r>
              <a:rPr lang="en-US" sz="2000" dirty="0">
                <a:solidFill>
                  <a:srgbClr val="0000FF"/>
                </a:solidFill>
              </a:rPr>
              <a:t>PPP loan </a:t>
            </a:r>
            <a:r>
              <a:rPr lang="en-US" sz="2000" dirty="0"/>
              <a:t>is </a:t>
            </a:r>
            <a:r>
              <a:rPr lang="en-US" sz="2000" dirty="0">
                <a:solidFill>
                  <a:srgbClr val="0000FF"/>
                </a:solidFill>
              </a:rPr>
              <a:t>taxable income </a:t>
            </a:r>
            <a:r>
              <a:rPr lang="en-US" sz="2000" dirty="0"/>
              <a:t>in year PPP proceeds received and spent  </a:t>
            </a:r>
            <a:r>
              <a:rPr lang="en-US" sz="1800" dirty="0"/>
              <a:t>(S</a:t>
            </a:r>
            <a:r>
              <a:rPr lang="en-US" sz="1800" i="1" dirty="0"/>
              <a:t>pringfield Hosp., Inc.</a:t>
            </a:r>
            <a:r>
              <a:rPr lang="en-US" sz="1800" dirty="0"/>
              <a:t>, 28 F.4th 403, 424 (2nd Cir. 2022))</a:t>
            </a:r>
          </a:p>
          <a:p>
            <a:pPr marL="457200" indent="-457200">
              <a:buAutoNum type="arabicPeriod"/>
            </a:pPr>
            <a:r>
              <a:rPr lang="en-US" sz="2000" dirty="0"/>
              <a:t>Taxable income whether SBA audits and discovers the problem  </a:t>
            </a:r>
            <a:r>
              <a:rPr lang="en-US" sz="1800" dirty="0"/>
              <a:t>(</a:t>
            </a:r>
            <a:r>
              <a:rPr lang="en-US" sz="1800" i="1" dirty="0"/>
              <a:t>Comm. v. Glenshaw Glass Co.</a:t>
            </a:r>
            <a:r>
              <a:rPr lang="en-US" sz="1800" dirty="0"/>
              <a:t>, 348 U.S. 426, 431 (1955)*)</a:t>
            </a:r>
          </a:p>
          <a:p>
            <a:pPr marL="457200" indent="-457200">
              <a:buAutoNum type="arabicPeriod"/>
            </a:pPr>
            <a:r>
              <a:rPr lang="en-US" sz="2000" dirty="0"/>
              <a:t>Taxable income whether SBA pursues recovery of PPP funds or not</a:t>
            </a:r>
          </a:p>
          <a:p>
            <a:pPr marL="457200" indent="-457200">
              <a:buAutoNum type="arabicPeriod"/>
            </a:pPr>
            <a:r>
              <a:rPr lang="en-US" sz="2000" dirty="0"/>
              <a:t>Amended return must be filed by PPP recipient (who did not qualify for forgiveness) reporting income in year PPP loan received</a:t>
            </a:r>
          </a:p>
          <a:p>
            <a:pPr marL="457200" indent="-457200">
              <a:buAutoNum type="arabicPeriod"/>
            </a:pPr>
            <a:r>
              <a:rPr lang="en-US" sz="2000" dirty="0"/>
              <a:t>Silver lining: </a:t>
            </a:r>
            <a:r>
              <a:rPr lang="en-US" sz="2000" dirty="0">
                <a:solidFill>
                  <a:srgbClr val="008000"/>
                </a:solidFill>
              </a:rPr>
              <a:t>If PPP loan is income taxable, then more wages may be available for a retroactive ERC claim </a:t>
            </a:r>
          </a:p>
        </p:txBody>
      </p:sp>
      <p:sp>
        <p:nvSpPr>
          <p:cNvPr id="7" name="Slide Number Placeholder 6">
            <a:extLst>
              <a:ext uri="{FF2B5EF4-FFF2-40B4-BE49-F238E27FC236}">
                <a16:creationId xmlns:a16="http://schemas.microsoft.com/office/drawing/2014/main" id="{8C1F642A-7798-A34C-B4B3-CD3ADA70F09C}"/>
              </a:ext>
            </a:extLst>
          </p:cNvPr>
          <p:cNvSpPr>
            <a:spLocks noGrp="1"/>
          </p:cNvSpPr>
          <p:nvPr>
            <p:ph type="sldNum" sz="quarter" idx="12"/>
          </p:nvPr>
        </p:nvSpPr>
        <p:spPr/>
        <p:txBody>
          <a:bodyPr/>
          <a:lstStyle/>
          <a:p>
            <a:fld id="{54AAE21D-1E9D-1047-BD42-883DA1A9BFEE}" type="slidenum">
              <a:rPr lang="en-US" smtClean="0"/>
              <a:t>312</a:t>
            </a:fld>
            <a:endParaRPr lang="en-US"/>
          </a:p>
        </p:txBody>
      </p:sp>
      <p:pic>
        <p:nvPicPr>
          <p:cNvPr id="4" name="Picture 3">
            <a:extLst>
              <a:ext uri="{FF2B5EF4-FFF2-40B4-BE49-F238E27FC236}">
                <a16:creationId xmlns:a16="http://schemas.microsoft.com/office/drawing/2014/main" id="{BA65A034-4F78-28B5-BBAF-B0323ACEE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35754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Payroll Tax Returns</a:t>
            </a:r>
            <a:br>
              <a:rPr lang="en-US" sz="3200" dirty="0"/>
            </a:br>
            <a:r>
              <a:rPr lang="en-US" sz="3200" dirty="0"/>
              <a:t>Grand Central Station</a:t>
            </a:r>
          </a:p>
        </p:txBody>
      </p:sp>
      <p:pic>
        <p:nvPicPr>
          <p:cNvPr id="7" name="Content Placeholder 6" descr="GrandCentralStationOne.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6" name="Slide Number Placeholder 5">
            <a:extLst>
              <a:ext uri="{FF2B5EF4-FFF2-40B4-BE49-F238E27FC236}">
                <a16:creationId xmlns:a16="http://schemas.microsoft.com/office/drawing/2014/main" id="{601C66B5-3059-C540-B735-A5DE5C103CAE}"/>
              </a:ext>
            </a:extLst>
          </p:cNvPr>
          <p:cNvSpPr>
            <a:spLocks noGrp="1"/>
          </p:cNvSpPr>
          <p:nvPr>
            <p:ph type="sldNum" sz="quarter" idx="12"/>
          </p:nvPr>
        </p:nvSpPr>
        <p:spPr/>
        <p:txBody>
          <a:bodyPr/>
          <a:lstStyle/>
          <a:p>
            <a:fld id="{54AAE21D-1E9D-1047-BD42-883DA1A9BFEE}" type="slidenum">
              <a:rPr lang="en-US" smtClean="0"/>
              <a:t>313</a:t>
            </a:fld>
            <a:endParaRPr lang="en-US"/>
          </a:p>
        </p:txBody>
      </p:sp>
      <p:pic>
        <p:nvPicPr>
          <p:cNvPr id="3" name="Picture 2">
            <a:extLst>
              <a:ext uri="{FF2B5EF4-FFF2-40B4-BE49-F238E27FC236}">
                <a16:creationId xmlns:a16="http://schemas.microsoft.com/office/drawing/2014/main" id="{F1EEA1E5-7B34-5513-EC3E-BEAE20A25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22411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How to Claim ERC</a:t>
            </a:r>
            <a:br>
              <a:rPr lang="en-US" sz="3200" dirty="0"/>
            </a:br>
            <a:r>
              <a:rPr lang="en-US" sz="3200" dirty="0"/>
              <a:t>Form 941-X</a:t>
            </a:r>
          </a:p>
        </p:txBody>
      </p:sp>
      <p:sp>
        <p:nvSpPr>
          <p:cNvPr id="3" name="Content Placeholder 2"/>
          <p:cNvSpPr>
            <a:spLocks noGrp="1"/>
          </p:cNvSpPr>
          <p:nvPr>
            <p:ph idx="1"/>
          </p:nvPr>
        </p:nvSpPr>
        <p:spPr/>
        <p:txBody>
          <a:bodyPr>
            <a:normAutofit/>
          </a:bodyPr>
          <a:lstStyle/>
          <a:p>
            <a:r>
              <a:rPr lang="en-US" sz="2000" dirty="0"/>
              <a:t>(Notice 2021-20, Q A 50) </a:t>
            </a:r>
            <a:r>
              <a:rPr lang="en-US" sz="2400" dirty="0"/>
              <a:t>Example: Employer paid $10,000 in 3Q 2020 in ERC qualifying wages </a:t>
            </a:r>
            <a:r>
              <a:rPr lang="en-US" sz="2000" dirty="0"/>
              <a:t>(no qualifying health plan expenses paid) – </a:t>
            </a:r>
            <a:r>
              <a:rPr lang="en-US" sz="2400" dirty="0"/>
              <a:t>Thus, $5,000 in employee retention credit (ERC)</a:t>
            </a:r>
          </a:p>
          <a:p>
            <a:pPr marL="457200" indent="-457200">
              <a:buAutoNum type="arabicPeriod"/>
            </a:pPr>
            <a:r>
              <a:rPr lang="en-US" sz="2000" dirty="0"/>
              <a:t>After deferral of $2,000 of employer's share of social security tax, is otherwise required to deposit $8,000 (i.e., $10,000 less $2,000) in federal employment taxes for all of its employees for wage payments made during the same quarter as the $10,000 in qualified ERC wages </a:t>
            </a:r>
          </a:p>
          <a:p>
            <a:pPr marL="457200" indent="-457200">
              <a:buAutoNum type="arabicPeriod"/>
            </a:pPr>
            <a:r>
              <a:rPr lang="en-US" sz="2000" dirty="0"/>
              <a:t>No paid sick or family leave under FFCRA</a:t>
            </a:r>
          </a:p>
          <a:p>
            <a:pPr marL="457200" indent="-457200">
              <a:buAutoNum type="arabicPeriod"/>
            </a:pPr>
            <a:r>
              <a:rPr lang="en-US" sz="2000" dirty="0"/>
              <a:t>May keep up to $5,000 of the $8,000 of tax was going to deposit – No penalty for holding back the $5,000 </a:t>
            </a:r>
          </a:p>
          <a:p>
            <a:pPr marL="457200" indent="-457200">
              <a:buAutoNum type="arabicPeriod"/>
            </a:pPr>
            <a:r>
              <a:rPr lang="en-US" sz="2000" dirty="0"/>
              <a:t>Later account for the $5,000 it retained when it files 941 </a:t>
            </a:r>
          </a:p>
          <a:p>
            <a:pPr marL="457200" indent="-457200">
              <a:buAutoNum type="arabicPeriod"/>
            </a:pPr>
            <a:r>
              <a:rPr lang="en-US" sz="2000" dirty="0"/>
              <a:t>Deposits only $3,000 during quarter</a:t>
            </a:r>
          </a:p>
        </p:txBody>
      </p:sp>
      <p:sp>
        <p:nvSpPr>
          <p:cNvPr id="6" name="Slide Number Placeholder 5">
            <a:extLst>
              <a:ext uri="{FF2B5EF4-FFF2-40B4-BE49-F238E27FC236}">
                <a16:creationId xmlns:a16="http://schemas.microsoft.com/office/drawing/2014/main" id="{CC3B90F4-BD19-4E4C-8682-F756A0E463A4}"/>
              </a:ext>
            </a:extLst>
          </p:cNvPr>
          <p:cNvSpPr>
            <a:spLocks noGrp="1"/>
          </p:cNvSpPr>
          <p:nvPr>
            <p:ph type="sldNum" sz="quarter" idx="12"/>
          </p:nvPr>
        </p:nvSpPr>
        <p:spPr/>
        <p:txBody>
          <a:bodyPr/>
          <a:lstStyle/>
          <a:p>
            <a:fld id="{54AAE21D-1E9D-1047-BD42-883DA1A9BFEE}" type="slidenum">
              <a:rPr lang="en-US" smtClean="0"/>
              <a:t>314</a:t>
            </a:fld>
            <a:endParaRPr lang="en-US"/>
          </a:p>
        </p:txBody>
      </p:sp>
      <p:pic>
        <p:nvPicPr>
          <p:cNvPr id="4" name="Picture 3">
            <a:extLst>
              <a:ext uri="{FF2B5EF4-FFF2-40B4-BE49-F238E27FC236}">
                <a16:creationId xmlns:a16="http://schemas.microsoft.com/office/drawing/2014/main" id="{60EE1859-55B3-E976-6403-23BB7F8D4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94521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Payroll Tax Credits</a:t>
            </a:r>
            <a:br>
              <a:rPr lang="en-US" sz="3200" dirty="0"/>
            </a:br>
            <a:r>
              <a:rPr lang="en-US" sz="3200" dirty="0"/>
              <a:t>What if You Missed the Party?</a:t>
            </a:r>
          </a:p>
        </p:txBody>
      </p:sp>
      <p:pic>
        <p:nvPicPr>
          <p:cNvPr id="7" name="Content Placeholder 6" descr="WeddingOne.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5" name="Slide Number Placeholder 4">
            <a:extLst>
              <a:ext uri="{FF2B5EF4-FFF2-40B4-BE49-F238E27FC236}">
                <a16:creationId xmlns:a16="http://schemas.microsoft.com/office/drawing/2014/main" id="{7C581080-5CC3-B04A-AB34-78A96A0ADF05}"/>
              </a:ext>
            </a:extLst>
          </p:cNvPr>
          <p:cNvSpPr>
            <a:spLocks noGrp="1"/>
          </p:cNvSpPr>
          <p:nvPr>
            <p:ph type="sldNum" sz="quarter" idx="12"/>
          </p:nvPr>
        </p:nvSpPr>
        <p:spPr/>
        <p:txBody>
          <a:bodyPr/>
          <a:lstStyle/>
          <a:p>
            <a:fld id="{54AAE21D-1E9D-1047-BD42-883DA1A9BFEE}" type="slidenum">
              <a:rPr lang="en-US" smtClean="0"/>
              <a:t>315</a:t>
            </a:fld>
            <a:endParaRPr lang="en-US"/>
          </a:p>
        </p:txBody>
      </p:sp>
      <p:pic>
        <p:nvPicPr>
          <p:cNvPr id="4" name="Picture 3">
            <a:extLst>
              <a:ext uri="{FF2B5EF4-FFF2-40B4-BE49-F238E27FC236}">
                <a16:creationId xmlns:a16="http://schemas.microsoft.com/office/drawing/2014/main" id="{A9E17A20-5498-1AC6-F4E6-CC32D6ED9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55996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Retroactively </a:t>
            </a:r>
            <a:br>
              <a:rPr lang="en-US" sz="3200" dirty="0"/>
            </a:br>
            <a:r>
              <a:rPr lang="en-US" sz="3200" dirty="0"/>
              <a:t>Form 941-X </a:t>
            </a:r>
            <a:r>
              <a:rPr lang="en-US" sz="2400" dirty="0"/>
              <a:t>(Rev. Oct. 2020)</a:t>
            </a:r>
            <a:endParaRPr lang="en-US" sz="3200" dirty="0"/>
          </a:p>
        </p:txBody>
      </p:sp>
      <p:pic>
        <p:nvPicPr>
          <p:cNvPr id="7" name="Content Placeholder 6" descr="Screen Shot 2021-01-25 at 6.48.11 PM.png"/>
          <p:cNvPicPr>
            <a:picLocks noGrp="1" noChangeAspect="1"/>
          </p:cNvPicPr>
          <p:nvPr>
            <p:ph idx="1"/>
          </p:nvPr>
        </p:nvPicPr>
        <p:blipFill>
          <a:blip r:embed="rId3">
            <a:extLst>
              <a:ext uri="{28A0092B-C50C-407E-A947-70E740481C1C}">
                <a14:useLocalDpi xmlns:a14="http://schemas.microsoft.com/office/drawing/2010/main" val="0"/>
              </a:ext>
            </a:extLst>
          </a:blip>
          <a:srcRect l="-20410" r="-20410"/>
          <a:stretch>
            <a:fillRect/>
          </a:stretch>
        </p:blipFill>
        <p:spPr/>
      </p:pic>
      <p:sp>
        <p:nvSpPr>
          <p:cNvPr id="8" name="Right Arrow 7"/>
          <p:cNvSpPr/>
          <p:nvPr/>
        </p:nvSpPr>
        <p:spPr>
          <a:xfrm>
            <a:off x="809625" y="4929632"/>
            <a:ext cx="718566" cy="3091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57677" y="5293437"/>
            <a:ext cx="7030065" cy="923330"/>
          </a:xfrm>
          <a:prstGeom prst="rect">
            <a:avLst/>
          </a:prstGeom>
          <a:solidFill>
            <a:srgbClr val="FFFF00"/>
          </a:solidFill>
        </p:spPr>
        <p:txBody>
          <a:bodyPr wrap="none" rtlCol="0">
            <a:spAutoFit/>
          </a:bodyPr>
          <a:lstStyle/>
          <a:p>
            <a:pPr algn="ctr"/>
            <a:r>
              <a:rPr lang="en-US" dirty="0"/>
              <a:t>To claim ERC on Form 941, check the “Claim” box above. Since wages are </a:t>
            </a:r>
          </a:p>
          <a:p>
            <a:pPr algn="ctr"/>
            <a:r>
              <a:rPr lang="en-US" dirty="0"/>
              <a:t>not being adjusted (on page 1 of Form 941), do not check box for </a:t>
            </a:r>
          </a:p>
          <a:p>
            <a:pPr algn="ctr"/>
            <a:r>
              <a:rPr lang="en-US" dirty="0"/>
              <a:t>“Adjusted employment tax return” above.</a:t>
            </a:r>
          </a:p>
        </p:txBody>
      </p:sp>
      <p:sp>
        <p:nvSpPr>
          <p:cNvPr id="6" name="Slide Number Placeholder 5">
            <a:extLst>
              <a:ext uri="{FF2B5EF4-FFF2-40B4-BE49-F238E27FC236}">
                <a16:creationId xmlns:a16="http://schemas.microsoft.com/office/drawing/2014/main" id="{BAF2ACD9-6BB8-CB4B-B03B-F5EF259CEDC7}"/>
              </a:ext>
            </a:extLst>
          </p:cNvPr>
          <p:cNvSpPr>
            <a:spLocks noGrp="1"/>
          </p:cNvSpPr>
          <p:nvPr>
            <p:ph type="sldNum" sz="quarter" idx="12"/>
          </p:nvPr>
        </p:nvSpPr>
        <p:spPr/>
        <p:txBody>
          <a:bodyPr/>
          <a:lstStyle/>
          <a:p>
            <a:fld id="{54AAE21D-1E9D-1047-BD42-883DA1A9BFEE}" type="slidenum">
              <a:rPr lang="en-US" smtClean="0"/>
              <a:t>316</a:t>
            </a:fld>
            <a:endParaRPr lang="en-US"/>
          </a:p>
        </p:txBody>
      </p:sp>
      <p:pic>
        <p:nvPicPr>
          <p:cNvPr id="3" name="Picture 2">
            <a:extLst>
              <a:ext uri="{FF2B5EF4-FFF2-40B4-BE49-F238E27FC236}">
                <a16:creationId xmlns:a16="http://schemas.microsoft.com/office/drawing/2014/main" id="{5AAC8F88-A0D4-43C1-F926-E8AC62149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19470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818"/>
            <a:ext cx="8229600" cy="1143000"/>
          </a:xfrm>
        </p:spPr>
        <p:txBody>
          <a:bodyPr>
            <a:normAutofit/>
          </a:bodyPr>
          <a:lstStyle/>
          <a:p>
            <a:r>
              <a:rPr lang="en-US" sz="3200" dirty="0"/>
              <a:t>Form 941-X</a:t>
            </a:r>
            <a:br>
              <a:rPr lang="en-US" sz="3200" dirty="0"/>
            </a:br>
            <a:r>
              <a:rPr lang="en-US" sz="3200" dirty="0"/>
              <a:t>Example</a:t>
            </a:r>
          </a:p>
        </p:txBody>
      </p:sp>
      <p:pic>
        <p:nvPicPr>
          <p:cNvPr id="7" name="Content Placeholder 6" descr="Screen Shot 2021-04-28 at 9.32.25 AM.png"/>
          <p:cNvPicPr>
            <a:picLocks noGrp="1" noChangeAspect="1"/>
          </p:cNvPicPr>
          <p:nvPr>
            <p:ph idx="1"/>
          </p:nvPr>
        </p:nvPicPr>
        <p:blipFill>
          <a:blip r:embed="rId2">
            <a:extLst>
              <a:ext uri="{28A0092B-C50C-407E-A947-70E740481C1C}">
                <a14:useLocalDpi xmlns:a14="http://schemas.microsoft.com/office/drawing/2010/main" val="0"/>
              </a:ext>
            </a:extLst>
          </a:blip>
          <a:srcRect l="-16990" r="-16990"/>
          <a:stretch>
            <a:fillRect/>
          </a:stretch>
        </p:blipFill>
        <p:spPr>
          <a:xfrm>
            <a:off x="457200" y="1174169"/>
            <a:ext cx="8229600" cy="4525963"/>
          </a:xfrm>
        </p:spPr>
      </p:pic>
      <p:sp>
        <p:nvSpPr>
          <p:cNvPr id="4" name="Slide Number Placeholder 3">
            <a:extLst>
              <a:ext uri="{FF2B5EF4-FFF2-40B4-BE49-F238E27FC236}">
                <a16:creationId xmlns:a16="http://schemas.microsoft.com/office/drawing/2014/main" id="{A5F459EB-2AD8-7B4A-B9C8-2773DFB08957}"/>
              </a:ext>
            </a:extLst>
          </p:cNvPr>
          <p:cNvSpPr>
            <a:spLocks noGrp="1"/>
          </p:cNvSpPr>
          <p:nvPr>
            <p:ph type="sldNum" sz="quarter" idx="12"/>
          </p:nvPr>
        </p:nvSpPr>
        <p:spPr/>
        <p:txBody>
          <a:bodyPr/>
          <a:lstStyle/>
          <a:p>
            <a:fld id="{54AAE21D-1E9D-1047-BD42-883DA1A9BFEE}" type="slidenum">
              <a:rPr lang="en-US" smtClean="0"/>
              <a:t>317</a:t>
            </a:fld>
            <a:endParaRPr lang="en-US"/>
          </a:p>
        </p:txBody>
      </p:sp>
      <p:sp>
        <p:nvSpPr>
          <p:cNvPr id="6" name="TextBox 5">
            <a:extLst>
              <a:ext uri="{FF2B5EF4-FFF2-40B4-BE49-F238E27FC236}">
                <a16:creationId xmlns:a16="http://schemas.microsoft.com/office/drawing/2014/main" id="{8368CB57-7B90-4A44-B2AB-B5962E78B0A1}"/>
              </a:ext>
            </a:extLst>
          </p:cNvPr>
          <p:cNvSpPr txBox="1"/>
          <p:nvPr/>
        </p:nvSpPr>
        <p:spPr>
          <a:xfrm>
            <a:off x="554482" y="5725389"/>
            <a:ext cx="8098051" cy="646331"/>
          </a:xfrm>
          <a:prstGeom prst="rect">
            <a:avLst/>
          </a:prstGeom>
          <a:noFill/>
        </p:spPr>
        <p:txBody>
          <a:bodyPr wrap="none" rtlCol="0">
            <a:spAutoFit/>
          </a:bodyPr>
          <a:lstStyle/>
          <a:p>
            <a:pPr algn="ctr"/>
            <a:r>
              <a:rPr lang="en-US" dirty="0">
                <a:solidFill>
                  <a:srgbClr val="FF0000"/>
                </a:solidFill>
              </a:rPr>
              <a:t>Note: Though it seems contrary to the 941-X Instructions, we’re receiving increasing </a:t>
            </a:r>
          </a:p>
          <a:p>
            <a:pPr algn="ctr"/>
            <a:r>
              <a:rPr lang="en-US" dirty="0">
                <a:solidFill>
                  <a:srgbClr val="FF0000"/>
                </a:solidFill>
              </a:rPr>
              <a:t>reports that IRS is rejecting more and more claims if Part 2, Box 5d is not checked!!</a:t>
            </a:r>
            <a:endParaRPr lang="en-US" dirty="0"/>
          </a:p>
        </p:txBody>
      </p:sp>
      <p:pic>
        <p:nvPicPr>
          <p:cNvPr id="3" name="Picture 2">
            <a:extLst>
              <a:ext uri="{FF2B5EF4-FFF2-40B4-BE49-F238E27FC236}">
                <a16:creationId xmlns:a16="http://schemas.microsoft.com/office/drawing/2014/main" id="{4A05404E-9521-1F7D-041F-BC449166B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71536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dirty="0"/>
            </a:br>
            <a:r>
              <a:rPr lang="en-US" sz="3200" dirty="0"/>
              <a:t>Example</a:t>
            </a:r>
          </a:p>
        </p:txBody>
      </p:sp>
      <p:pic>
        <p:nvPicPr>
          <p:cNvPr id="4" name="Content Placeholder 3" descr="Screen Shot 2021-06-02 at 6.06.40 PM.png"/>
          <p:cNvPicPr>
            <a:picLocks noGrp="1" noChangeAspect="1"/>
          </p:cNvPicPr>
          <p:nvPr>
            <p:ph idx="1"/>
          </p:nvPr>
        </p:nvPicPr>
        <p:blipFill>
          <a:blip r:embed="rId2">
            <a:extLst>
              <a:ext uri="{28A0092B-C50C-407E-A947-70E740481C1C}">
                <a14:useLocalDpi xmlns:a14="http://schemas.microsoft.com/office/drawing/2010/main" val="0"/>
              </a:ext>
            </a:extLst>
          </a:blip>
          <a:srcRect l="-36618" r="-36618"/>
          <a:stretch>
            <a:fillRect/>
          </a:stretch>
        </p:blipFill>
        <p:spPr/>
      </p:pic>
      <p:sp>
        <p:nvSpPr>
          <p:cNvPr id="6" name="Slide Number Placeholder 5">
            <a:extLst>
              <a:ext uri="{FF2B5EF4-FFF2-40B4-BE49-F238E27FC236}">
                <a16:creationId xmlns:a16="http://schemas.microsoft.com/office/drawing/2014/main" id="{3CC2A486-9845-4C42-9027-7EDB78656146}"/>
              </a:ext>
            </a:extLst>
          </p:cNvPr>
          <p:cNvSpPr>
            <a:spLocks noGrp="1"/>
          </p:cNvSpPr>
          <p:nvPr>
            <p:ph type="sldNum" sz="quarter" idx="12"/>
          </p:nvPr>
        </p:nvSpPr>
        <p:spPr/>
        <p:txBody>
          <a:bodyPr/>
          <a:lstStyle/>
          <a:p>
            <a:fld id="{54AAE21D-1E9D-1047-BD42-883DA1A9BFEE}" type="slidenum">
              <a:rPr lang="en-US" smtClean="0"/>
              <a:t>318</a:t>
            </a:fld>
            <a:endParaRPr lang="en-US"/>
          </a:p>
        </p:txBody>
      </p:sp>
      <p:pic>
        <p:nvPicPr>
          <p:cNvPr id="3" name="Picture 2">
            <a:extLst>
              <a:ext uri="{FF2B5EF4-FFF2-40B4-BE49-F238E27FC236}">
                <a16:creationId xmlns:a16="http://schemas.microsoft.com/office/drawing/2014/main" id="{4D8129B9-ABC2-8294-DD23-4D0F88DFE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07745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dirty="0"/>
            </a:br>
            <a:r>
              <a:rPr lang="en-US" sz="3200" dirty="0"/>
              <a:t>Example (This page filled out wrong on purpose)</a:t>
            </a:r>
          </a:p>
        </p:txBody>
      </p:sp>
      <p:pic>
        <p:nvPicPr>
          <p:cNvPr id="7" name="Content Placeholder 6" descr="Screen Shot 2021-04-28 at 9.42.12 AM.png"/>
          <p:cNvPicPr>
            <a:picLocks noGrp="1" noChangeAspect="1"/>
          </p:cNvPicPr>
          <p:nvPr>
            <p:ph idx="1"/>
          </p:nvPr>
        </p:nvPicPr>
        <p:blipFill>
          <a:blip r:embed="rId2">
            <a:extLst>
              <a:ext uri="{28A0092B-C50C-407E-A947-70E740481C1C}">
                <a14:useLocalDpi xmlns:a14="http://schemas.microsoft.com/office/drawing/2010/main" val="0"/>
              </a:ext>
            </a:extLst>
          </a:blip>
          <a:srcRect l="-19594" r="-19594"/>
          <a:stretch>
            <a:fillRect/>
          </a:stretch>
        </p:blipFill>
        <p:spPr/>
      </p:pic>
      <p:sp>
        <p:nvSpPr>
          <p:cNvPr id="4" name="Slide Number Placeholder 3">
            <a:extLst>
              <a:ext uri="{FF2B5EF4-FFF2-40B4-BE49-F238E27FC236}">
                <a16:creationId xmlns:a16="http://schemas.microsoft.com/office/drawing/2014/main" id="{376D27A9-8DFD-0747-9F48-E3E19F90BBAB}"/>
              </a:ext>
            </a:extLst>
          </p:cNvPr>
          <p:cNvSpPr>
            <a:spLocks noGrp="1"/>
          </p:cNvSpPr>
          <p:nvPr>
            <p:ph type="sldNum" sz="quarter" idx="12"/>
          </p:nvPr>
        </p:nvSpPr>
        <p:spPr/>
        <p:txBody>
          <a:bodyPr/>
          <a:lstStyle/>
          <a:p>
            <a:fld id="{54AAE21D-1E9D-1047-BD42-883DA1A9BFEE}" type="slidenum">
              <a:rPr lang="en-US" smtClean="0"/>
              <a:t>319</a:t>
            </a:fld>
            <a:endParaRPr lang="en-US"/>
          </a:p>
        </p:txBody>
      </p:sp>
      <p:pic>
        <p:nvPicPr>
          <p:cNvPr id="3" name="Picture 2">
            <a:extLst>
              <a:ext uri="{FF2B5EF4-FFF2-40B4-BE49-F238E27FC236}">
                <a16:creationId xmlns:a16="http://schemas.microsoft.com/office/drawing/2014/main" id="{DDBC95D3-D320-A032-D4EE-FF70D3ED0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6435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32</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49660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a:br>
            <a:r>
              <a:rPr lang="en-US" sz="3200"/>
              <a:t>Example </a:t>
            </a:r>
            <a:endParaRPr lang="en-US" sz="3200" dirty="0"/>
          </a:p>
        </p:txBody>
      </p:sp>
      <p:pic>
        <p:nvPicPr>
          <p:cNvPr id="4" name="Content Placeholder 3" descr="Screen Shot 2021-06-02 at 6.08.39 PM.png"/>
          <p:cNvPicPr>
            <a:picLocks noGrp="1" noChangeAspect="1"/>
          </p:cNvPicPr>
          <p:nvPr>
            <p:ph idx="1"/>
          </p:nvPr>
        </p:nvPicPr>
        <p:blipFill>
          <a:blip r:embed="rId2">
            <a:extLst>
              <a:ext uri="{28A0092B-C50C-407E-A947-70E740481C1C}">
                <a14:useLocalDpi xmlns:a14="http://schemas.microsoft.com/office/drawing/2010/main" val="0"/>
              </a:ext>
            </a:extLst>
          </a:blip>
          <a:srcRect l="-36464" r="-36464"/>
          <a:stretch>
            <a:fillRect/>
          </a:stretch>
        </p:blipFill>
        <p:spPr/>
      </p:pic>
      <p:sp>
        <p:nvSpPr>
          <p:cNvPr id="6" name="Slide Number Placeholder 5">
            <a:extLst>
              <a:ext uri="{FF2B5EF4-FFF2-40B4-BE49-F238E27FC236}">
                <a16:creationId xmlns:a16="http://schemas.microsoft.com/office/drawing/2014/main" id="{B91EE7AF-E4AB-5A48-9C33-1DF625CFA25C}"/>
              </a:ext>
            </a:extLst>
          </p:cNvPr>
          <p:cNvSpPr>
            <a:spLocks noGrp="1"/>
          </p:cNvSpPr>
          <p:nvPr>
            <p:ph type="sldNum" sz="quarter" idx="12"/>
          </p:nvPr>
        </p:nvSpPr>
        <p:spPr/>
        <p:txBody>
          <a:bodyPr/>
          <a:lstStyle/>
          <a:p>
            <a:fld id="{54AAE21D-1E9D-1047-BD42-883DA1A9BFEE}" type="slidenum">
              <a:rPr lang="en-US" smtClean="0"/>
              <a:t>320</a:t>
            </a:fld>
            <a:endParaRPr lang="en-US"/>
          </a:p>
        </p:txBody>
      </p:sp>
      <p:pic>
        <p:nvPicPr>
          <p:cNvPr id="3" name="Picture 2">
            <a:extLst>
              <a:ext uri="{FF2B5EF4-FFF2-40B4-BE49-F238E27FC236}">
                <a16:creationId xmlns:a16="http://schemas.microsoft.com/office/drawing/2014/main" id="{3DBF6E5D-19DC-0852-79F8-4CD83EFB7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194250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a:br>
            <a:r>
              <a:rPr lang="en-US" sz="3200"/>
              <a:t>Example  </a:t>
            </a:r>
            <a:endParaRPr lang="en-US" sz="3200" dirty="0"/>
          </a:p>
        </p:txBody>
      </p:sp>
      <p:pic>
        <p:nvPicPr>
          <p:cNvPr id="7" name="Content Placeholder 6" descr="Screen Shot 2021-04-28 at 9.36.24 AM.png"/>
          <p:cNvPicPr>
            <a:picLocks noGrp="1" noChangeAspect="1"/>
          </p:cNvPicPr>
          <p:nvPr>
            <p:ph idx="1"/>
          </p:nvPr>
        </p:nvPicPr>
        <p:blipFill>
          <a:blip r:embed="rId2">
            <a:extLst>
              <a:ext uri="{28A0092B-C50C-407E-A947-70E740481C1C}">
                <a14:useLocalDpi xmlns:a14="http://schemas.microsoft.com/office/drawing/2010/main" val="0"/>
              </a:ext>
            </a:extLst>
          </a:blip>
          <a:srcRect l="-36841" r="-36841"/>
          <a:stretch>
            <a:fillRect/>
          </a:stretch>
        </p:blipFill>
        <p:spPr/>
      </p:pic>
      <p:sp>
        <p:nvSpPr>
          <p:cNvPr id="4" name="Slide Number Placeholder 3">
            <a:extLst>
              <a:ext uri="{FF2B5EF4-FFF2-40B4-BE49-F238E27FC236}">
                <a16:creationId xmlns:a16="http://schemas.microsoft.com/office/drawing/2014/main" id="{1FAEDE9F-03F2-1146-A278-A661142F86D9}"/>
              </a:ext>
            </a:extLst>
          </p:cNvPr>
          <p:cNvSpPr>
            <a:spLocks noGrp="1"/>
          </p:cNvSpPr>
          <p:nvPr>
            <p:ph type="sldNum" sz="quarter" idx="12"/>
          </p:nvPr>
        </p:nvSpPr>
        <p:spPr/>
        <p:txBody>
          <a:bodyPr/>
          <a:lstStyle/>
          <a:p>
            <a:fld id="{54AAE21D-1E9D-1047-BD42-883DA1A9BFEE}" type="slidenum">
              <a:rPr lang="en-US" smtClean="0"/>
              <a:t>321</a:t>
            </a:fld>
            <a:endParaRPr lang="en-US"/>
          </a:p>
        </p:txBody>
      </p:sp>
      <p:pic>
        <p:nvPicPr>
          <p:cNvPr id="3" name="Picture 2">
            <a:extLst>
              <a:ext uri="{FF2B5EF4-FFF2-40B4-BE49-F238E27FC236}">
                <a16:creationId xmlns:a16="http://schemas.microsoft.com/office/drawing/2014/main" id="{39F4134E-2307-88AD-465C-3616578CE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694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After 2021 </a:t>
            </a:r>
            <a:br>
              <a:rPr lang="en-US" sz="3200" dirty="0"/>
            </a:br>
            <a:r>
              <a:rPr lang="en-US" sz="3200" dirty="0"/>
              <a:t>The Home Stretch</a:t>
            </a:r>
          </a:p>
        </p:txBody>
      </p:sp>
      <p:pic>
        <p:nvPicPr>
          <p:cNvPr id="7" name="Content Placeholder 6" descr="RoadTreeLIned.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457200" y="1600201"/>
            <a:ext cx="8229600" cy="3632228"/>
          </a:xfrm>
        </p:spPr>
      </p:pic>
      <p:sp>
        <p:nvSpPr>
          <p:cNvPr id="8" name="TextBox 7"/>
          <p:cNvSpPr txBox="1"/>
          <p:nvPr/>
        </p:nvSpPr>
        <p:spPr>
          <a:xfrm>
            <a:off x="1224044" y="5339527"/>
            <a:ext cx="6518042" cy="954107"/>
          </a:xfrm>
          <a:prstGeom prst="rect">
            <a:avLst/>
          </a:prstGeom>
          <a:noFill/>
        </p:spPr>
        <p:txBody>
          <a:bodyPr wrap="square" rtlCol="0">
            <a:spAutoFit/>
          </a:bodyPr>
          <a:lstStyle/>
          <a:p>
            <a:r>
              <a:rPr lang="en-US" sz="2400" dirty="0"/>
              <a:t>For 2020, to file for ERC after 04/15/24 is too late</a:t>
            </a:r>
          </a:p>
          <a:p>
            <a:endParaRPr lang="en-US" sz="800" dirty="0"/>
          </a:p>
          <a:p>
            <a:r>
              <a:rPr lang="en-US" sz="2400" dirty="0"/>
              <a:t>For 2021, to file for ERC after 04/15/25 is too late</a:t>
            </a:r>
          </a:p>
        </p:txBody>
      </p:sp>
      <p:sp>
        <p:nvSpPr>
          <p:cNvPr id="3" name="Slide Number Placeholder 2">
            <a:extLst>
              <a:ext uri="{FF2B5EF4-FFF2-40B4-BE49-F238E27FC236}">
                <a16:creationId xmlns:a16="http://schemas.microsoft.com/office/drawing/2014/main" id="{85BECDF2-7D0D-A142-A591-0785744E8FC0}"/>
              </a:ext>
            </a:extLst>
          </p:cNvPr>
          <p:cNvSpPr>
            <a:spLocks noGrp="1"/>
          </p:cNvSpPr>
          <p:nvPr>
            <p:ph type="sldNum" sz="quarter" idx="12"/>
          </p:nvPr>
        </p:nvSpPr>
        <p:spPr/>
        <p:txBody>
          <a:bodyPr/>
          <a:lstStyle/>
          <a:p>
            <a:fld id="{54AAE21D-1E9D-1047-BD42-883DA1A9BFEE}" type="slidenum">
              <a:rPr lang="en-US" smtClean="0"/>
              <a:t>322</a:t>
            </a:fld>
            <a:endParaRPr lang="en-US"/>
          </a:p>
        </p:txBody>
      </p:sp>
      <p:pic>
        <p:nvPicPr>
          <p:cNvPr id="4" name="Picture 3">
            <a:extLst>
              <a:ext uri="{FF2B5EF4-FFF2-40B4-BE49-F238E27FC236}">
                <a16:creationId xmlns:a16="http://schemas.microsoft.com/office/drawing/2014/main" id="{089B2FAE-98CE-8C4E-4E67-4AFF7E7FD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3410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That’s All Folks</a:t>
            </a:r>
          </a:p>
        </p:txBody>
      </p:sp>
      <p:pic>
        <p:nvPicPr>
          <p:cNvPr id="9" name="Content Placeholder 8" descr="AlaskaDogSledJuneau080522.png"/>
          <p:cNvPicPr>
            <a:picLocks noGrp="1" noChangeAspect="1"/>
          </p:cNvPicPr>
          <p:nvPr>
            <p:ph idx="1"/>
          </p:nvPr>
        </p:nvPicPr>
        <p:blipFill>
          <a:blip r:embed="rId2">
            <a:extLst>
              <a:ext uri="{28A0092B-C50C-407E-A947-70E740481C1C}">
                <a14:useLocalDpi xmlns:a14="http://schemas.microsoft.com/office/drawing/2010/main" val="0"/>
              </a:ext>
            </a:extLst>
          </a:blip>
          <a:srcRect t="8780" b="8780"/>
          <a:stretch>
            <a:fillRect/>
          </a:stretch>
        </p:blipFill>
        <p:spPr/>
      </p:pic>
      <p:sp>
        <p:nvSpPr>
          <p:cNvPr id="5" name="Slide Number Placeholder 4">
            <a:extLst>
              <a:ext uri="{FF2B5EF4-FFF2-40B4-BE49-F238E27FC236}">
                <a16:creationId xmlns:a16="http://schemas.microsoft.com/office/drawing/2014/main" id="{4612837D-02B6-B141-A92D-E8A11EFB41B2}"/>
              </a:ext>
            </a:extLst>
          </p:cNvPr>
          <p:cNvSpPr>
            <a:spLocks noGrp="1"/>
          </p:cNvSpPr>
          <p:nvPr>
            <p:ph type="sldNum" sz="quarter" idx="12"/>
          </p:nvPr>
        </p:nvSpPr>
        <p:spPr/>
        <p:txBody>
          <a:bodyPr/>
          <a:lstStyle/>
          <a:p>
            <a:fld id="{54AAE21D-1E9D-1047-BD42-883DA1A9BFEE}" type="slidenum">
              <a:rPr lang="en-US" smtClean="0"/>
              <a:t>323</a:t>
            </a:fld>
            <a:endParaRPr lang="en-US"/>
          </a:p>
        </p:txBody>
      </p:sp>
      <p:pic>
        <p:nvPicPr>
          <p:cNvPr id="4" name="Picture 3">
            <a:extLst>
              <a:ext uri="{FF2B5EF4-FFF2-40B4-BE49-F238E27FC236}">
                <a16:creationId xmlns:a16="http://schemas.microsoft.com/office/drawing/2014/main" id="{DC4ADF80-8F58-F415-6EDB-522ED2350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363954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Diagonal Corners Snipped 5">
            <a:extLst>
              <a:ext uri="{FF2B5EF4-FFF2-40B4-BE49-F238E27FC236}">
                <a16:creationId xmlns:a16="http://schemas.microsoft.com/office/drawing/2014/main" id="{6B11298E-37BA-D109-8603-C56DA7C4EC63}"/>
              </a:ext>
            </a:extLst>
          </p:cNvPr>
          <p:cNvSpPr/>
          <p:nvPr/>
        </p:nvSpPr>
        <p:spPr>
          <a:xfrm>
            <a:off x="1143000" y="1115617"/>
            <a:ext cx="6858000" cy="1364455"/>
          </a:xfrm>
          <a:prstGeom prst="snip2DiagRect">
            <a:avLst>
              <a:gd name="adj1" fmla="val 0"/>
              <a:gd name="adj2"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sz="1013" dirty="0"/>
          </a:p>
        </p:txBody>
      </p:sp>
      <p:sp>
        <p:nvSpPr>
          <p:cNvPr id="73730" name="Title 1">
            <a:extLst>
              <a:ext uri="{FF2B5EF4-FFF2-40B4-BE49-F238E27FC236}">
                <a16:creationId xmlns:a16="http://schemas.microsoft.com/office/drawing/2014/main" id="{B9AAA634-D20D-F3EA-B972-B071860E1F52}"/>
              </a:ext>
            </a:extLst>
          </p:cNvPr>
          <p:cNvSpPr>
            <a:spLocks noGrp="1" noChangeArrowheads="1"/>
          </p:cNvSpPr>
          <p:nvPr>
            <p:ph type="title"/>
          </p:nvPr>
        </p:nvSpPr>
        <p:spPr>
          <a:xfrm>
            <a:off x="1378744" y="1410660"/>
            <a:ext cx="6354467" cy="582215"/>
          </a:xfrm>
        </p:spPr>
        <p:txBody>
          <a:bodyPr rtlCol="0">
            <a:noAutofit/>
          </a:bodyPr>
          <a:lstStyle/>
          <a:p>
            <a:pPr algn="ctr">
              <a:defRPr/>
            </a:pPr>
            <a:r>
              <a:rPr lang="en-US" altLang="en-US" sz="2400" b="1" dirty="0">
                <a:solidFill>
                  <a:schemeClr val="accent4">
                    <a:lumMod val="60000"/>
                    <a:lumOff val="40000"/>
                  </a:schemeClr>
                </a:solidFill>
                <a:effectLst>
                  <a:outerShdw blurRad="38100" dist="38100" dir="2700000" algn="tl">
                    <a:srgbClr val="000000">
                      <a:alpha val="43137"/>
                    </a:srgbClr>
                  </a:outerShdw>
                </a:effectLst>
                <a:latin typeface="+mn-lt"/>
              </a:rPr>
              <a:t>UPCOMING EVENT: </a:t>
            </a:r>
            <a:br>
              <a:rPr lang="en-US" altLang="en-US" sz="2400" b="1" dirty="0">
                <a:solidFill>
                  <a:schemeClr val="accent4">
                    <a:lumMod val="60000"/>
                    <a:lumOff val="40000"/>
                  </a:schemeClr>
                </a:solidFill>
                <a:effectLst>
                  <a:outerShdw blurRad="38100" dist="38100" dir="2700000" algn="tl">
                    <a:srgbClr val="000000">
                      <a:alpha val="43137"/>
                    </a:srgbClr>
                  </a:outerShdw>
                </a:effectLst>
                <a:latin typeface="+mn-lt"/>
              </a:rPr>
            </a:br>
            <a:r>
              <a:rPr lang="en-US" altLang="en-US" sz="2400" b="1" dirty="0">
                <a:solidFill>
                  <a:schemeClr val="bg1"/>
                </a:solidFill>
                <a:effectLst>
                  <a:outerShdw blurRad="38100" dist="38100" dir="2700000" algn="tl">
                    <a:srgbClr val="000000">
                      <a:alpha val="43137"/>
                    </a:srgbClr>
                  </a:outerShdw>
                </a:effectLst>
                <a:latin typeface="+mn-lt"/>
              </a:rPr>
              <a:t>FORM 1065 SCHEDULES K-1,K-2 AND K-3</a:t>
            </a:r>
            <a:br>
              <a:rPr lang="en-US" altLang="en-US" sz="2400" b="1" dirty="0">
                <a:solidFill>
                  <a:schemeClr val="bg1"/>
                </a:solidFill>
                <a:effectLst>
                  <a:outerShdw blurRad="38100" dist="38100" dir="2700000" algn="tl">
                    <a:srgbClr val="000000">
                      <a:alpha val="43137"/>
                    </a:srgbClr>
                  </a:outerShdw>
                </a:effectLst>
                <a:latin typeface="+mn-lt"/>
              </a:rPr>
            </a:br>
            <a:r>
              <a:rPr lang="en-US" altLang="en-US" sz="2400" b="1" dirty="0">
                <a:solidFill>
                  <a:schemeClr val="bg1"/>
                </a:solidFill>
                <a:effectLst>
                  <a:outerShdw blurRad="38100" dist="38100" dir="2700000" algn="tl">
                    <a:srgbClr val="000000">
                      <a:alpha val="43137"/>
                    </a:srgbClr>
                  </a:outerShdw>
                </a:effectLst>
                <a:latin typeface="+mn-lt"/>
              </a:rPr>
              <a:t>IRS THROWS ROCKS AT A HORNETS’ NEST  </a:t>
            </a:r>
            <a:endParaRPr lang="en-US" altLang="en-US" sz="2100" dirty="0">
              <a:solidFill>
                <a:schemeClr val="bg1"/>
              </a:solidFill>
              <a:effectLst>
                <a:outerShdw blurRad="38100" dist="38100" dir="2700000" algn="tl">
                  <a:srgbClr val="000000">
                    <a:alpha val="43137"/>
                  </a:srgbClr>
                </a:outerShdw>
              </a:effectLst>
              <a:latin typeface="+mn-lt"/>
            </a:endParaRPr>
          </a:p>
        </p:txBody>
      </p:sp>
      <p:sp>
        <p:nvSpPr>
          <p:cNvPr id="73731" name="Content Placeholder 2">
            <a:extLst>
              <a:ext uri="{FF2B5EF4-FFF2-40B4-BE49-F238E27FC236}">
                <a16:creationId xmlns:a16="http://schemas.microsoft.com/office/drawing/2014/main" id="{76B91421-9215-B072-BC34-BCE9D327213D}"/>
              </a:ext>
            </a:extLst>
          </p:cNvPr>
          <p:cNvSpPr>
            <a:spLocks noGrp="1" noChangeArrowheads="1"/>
          </p:cNvSpPr>
          <p:nvPr>
            <p:ph idx="1"/>
          </p:nvPr>
        </p:nvSpPr>
        <p:spPr>
          <a:xfrm>
            <a:off x="2520555" y="4402931"/>
            <a:ext cx="4102894" cy="657225"/>
          </a:xfrm>
        </p:spPr>
        <p:txBody>
          <a:bodyPr anchor="ctr">
            <a:noAutofit/>
          </a:bodyPr>
          <a:lstStyle/>
          <a:p>
            <a:pPr marL="0" indent="0" algn="ctr">
              <a:buNone/>
              <a:defRPr/>
            </a:pPr>
            <a:endParaRPr lang="en-US" sz="900" b="1" dirty="0"/>
          </a:p>
          <a:p>
            <a:pPr marL="0" indent="0" algn="ctr">
              <a:buNone/>
              <a:defRPr/>
            </a:pPr>
            <a:r>
              <a:rPr lang="en-US" sz="1400" b="1" dirty="0"/>
              <a:t>Registration Link: </a:t>
            </a:r>
          </a:p>
          <a:p>
            <a:pPr marL="0" indent="0" algn="ctr">
              <a:buNone/>
              <a:defRPr/>
            </a:pPr>
            <a:endParaRPr lang="en-US" sz="900" b="1" dirty="0"/>
          </a:p>
          <a:p>
            <a:pPr marL="0" indent="0" algn="ctr">
              <a:buNone/>
              <a:defRPr/>
            </a:pPr>
            <a:r>
              <a:rPr lang="en-US" sz="1000" dirty="0">
                <a:solidFill>
                  <a:schemeClr val="tx1">
                    <a:lumMod val="95000"/>
                    <a:lumOff val="5000"/>
                  </a:schemeClr>
                </a:solidFill>
                <a:hlinkClick r:id="rId3"/>
              </a:rPr>
              <a:t>https://cpewarehouse.com/course/course-detail/form-1065-schedules-k-1-k-2-and-k-3-irs-throws-rocks-at-a-hornets-nest</a:t>
            </a:r>
            <a:endParaRPr lang="en-US" sz="1800" b="1" dirty="0">
              <a:solidFill>
                <a:schemeClr val="tx1">
                  <a:lumMod val="95000"/>
                  <a:lumOff val="5000"/>
                </a:schemeClr>
              </a:solidFill>
            </a:endParaRPr>
          </a:p>
          <a:p>
            <a:pPr marL="0" indent="0" algn="ctr">
              <a:buNone/>
              <a:defRPr/>
            </a:pPr>
            <a:endParaRPr lang="en-US" sz="900" dirty="0">
              <a:cs typeface="Calibri"/>
            </a:endParaRPr>
          </a:p>
          <a:p>
            <a:pPr marL="0" indent="0" algn="ctr">
              <a:buNone/>
              <a:defRPr/>
            </a:pPr>
            <a:r>
              <a:rPr lang="en-US" sz="900" b="1" dirty="0"/>
              <a:t>OR</a:t>
            </a:r>
          </a:p>
          <a:p>
            <a:pPr marL="0" indent="0" algn="ctr">
              <a:buNone/>
              <a:defRPr/>
            </a:pPr>
            <a:endParaRPr lang="en-US" sz="900" b="1" dirty="0"/>
          </a:p>
          <a:p>
            <a:pPr marL="0" indent="0" algn="ctr">
              <a:buNone/>
              <a:defRPr/>
            </a:pPr>
            <a:r>
              <a:rPr lang="en-US" sz="1200" b="1" dirty="0"/>
              <a:t>Email us: </a:t>
            </a:r>
            <a:r>
              <a:rPr lang="en-US" sz="1200" b="1" dirty="0">
                <a:solidFill>
                  <a:schemeClr val="tx1">
                    <a:lumMod val="95000"/>
                    <a:lumOff val="5000"/>
                  </a:schemeClr>
                </a:solidFill>
                <a:hlinkClick r:id="rId4"/>
              </a:rPr>
              <a:t>cpe@cpewarehouse.com</a:t>
            </a:r>
            <a:r>
              <a:rPr lang="en-US" sz="1200" b="1" dirty="0">
                <a:solidFill>
                  <a:schemeClr val="tx1">
                    <a:lumMod val="95000"/>
                    <a:lumOff val="5000"/>
                  </a:schemeClr>
                </a:solidFill>
              </a:rPr>
              <a:t> </a:t>
            </a:r>
          </a:p>
          <a:p>
            <a:pPr marL="0" indent="0" algn="ctr">
              <a:buNone/>
              <a:defRPr/>
            </a:pPr>
            <a:endParaRPr lang="en-US" sz="900" b="1" dirty="0"/>
          </a:p>
          <a:p>
            <a:pPr marL="0" indent="0" algn="ctr">
              <a:buNone/>
              <a:defRPr/>
            </a:pPr>
            <a:endParaRPr lang="en-US" sz="900" b="1" dirty="0"/>
          </a:p>
          <a:p>
            <a:pPr marL="0" indent="0">
              <a:buNone/>
              <a:defRPr/>
            </a:pPr>
            <a:endParaRPr lang="en-US" sz="900" b="1" dirty="0"/>
          </a:p>
          <a:p>
            <a:pPr marL="0" indent="0">
              <a:buNone/>
              <a:defRPr/>
            </a:pPr>
            <a:endParaRPr lang="en-US" sz="900" b="1" dirty="0"/>
          </a:p>
          <a:p>
            <a:pPr marL="0" indent="0">
              <a:buNone/>
              <a:defRPr/>
            </a:pPr>
            <a:endParaRPr lang="en-US" sz="900" b="1" dirty="0"/>
          </a:p>
          <a:p>
            <a:pPr marL="0" indent="0">
              <a:buNone/>
              <a:defRPr/>
            </a:pPr>
            <a:endParaRPr lang="en-US" sz="900" b="1" dirty="0"/>
          </a:p>
          <a:p>
            <a:pPr marL="0" indent="0">
              <a:buNone/>
              <a:defRPr/>
            </a:pPr>
            <a:endParaRPr lang="en-US" sz="900" b="1" dirty="0"/>
          </a:p>
          <a:p>
            <a:pPr marL="0" indent="0">
              <a:spcBef>
                <a:spcPts val="675"/>
              </a:spcBef>
              <a:buNone/>
              <a:defRPr/>
            </a:pPr>
            <a:endParaRPr lang="en-US" sz="1069" b="1" dirty="0">
              <a:solidFill>
                <a:srgbClr val="FF0000"/>
              </a:solidFill>
              <a:ea typeface="Times New Roman" panose="02020603050405020304" pitchFamily="18" charset="0"/>
            </a:endParaRPr>
          </a:p>
        </p:txBody>
      </p:sp>
      <p:sp>
        <p:nvSpPr>
          <p:cNvPr id="119813" name="Slide Number Placeholder 2">
            <a:extLst>
              <a:ext uri="{FF2B5EF4-FFF2-40B4-BE49-F238E27FC236}">
                <a16:creationId xmlns:a16="http://schemas.microsoft.com/office/drawing/2014/main" id="{30704125-8209-FB18-3518-707E19B8EED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557213" indent="-214313">
              <a:defRPr>
                <a:solidFill>
                  <a:schemeClr val="tx1"/>
                </a:solidFill>
                <a:latin typeface="Calibri" panose="020F0502020204030204" pitchFamily="34" charset="0"/>
              </a:defRPr>
            </a:lvl2pPr>
            <a:lvl3pPr marL="857250" indent="-171450">
              <a:defRPr>
                <a:solidFill>
                  <a:schemeClr val="tx1"/>
                </a:solidFill>
                <a:latin typeface="Calibri" panose="020F0502020204030204" pitchFamily="34" charset="0"/>
              </a:defRPr>
            </a:lvl3pPr>
            <a:lvl4pPr marL="1200150" indent="-171450">
              <a:defRPr>
                <a:solidFill>
                  <a:schemeClr val="tx1"/>
                </a:solidFill>
                <a:latin typeface="Calibri" panose="020F0502020204030204" pitchFamily="34" charset="0"/>
              </a:defRPr>
            </a:lvl4pPr>
            <a:lvl5pPr marL="1543050" indent="-171450">
              <a:defRPr>
                <a:solidFill>
                  <a:schemeClr val="tx1"/>
                </a:solidFill>
                <a:latin typeface="Calibri" panose="020F0502020204030204" pitchFamily="34" charset="0"/>
              </a:defRPr>
            </a:lvl5pPr>
            <a:lvl6pPr marL="1885950" indent="-171450" fontAlgn="base">
              <a:spcBef>
                <a:spcPct val="0"/>
              </a:spcBef>
              <a:spcAft>
                <a:spcPct val="0"/>
              </a:spcAft>
              <a:defRPr>
                <a:solidFill>
                  <a:schemeClr val="tx1"/>
                </a:solidFill>
                <a:latin typeface="Calibri" panose="020F0502020204030204" pitchFamily="34" charset="0"/>
              </a:defRPr>
            </a:lvl6pPr>
            <a:lvl7pPr marL="2228850" indent="-171450" fontAlgn="base">
              <a:spcBef>
                <a:spcPct val="0"/>
              </a:spcBef>
              <a:spcAft>
                <a:spcPct val="0"/>
              </a:spcAft>
              <a:defRPr>
                <a:solidFill>
                  <a:schemeClr val="tx1"/>
                </a:solidFill>
                <a:latin typeface="Calibri" panose="020F0502020204030204" pitchFamily="34" charset="0"/>
              </a:defRPr>
            </a:lvl7pPr>
            <a:lvl8pPr marL="2571750" indent="-171450" fontAlgn="base">
              <a:spcBef>
                <a:spcPct val="0"/>
              </a:spcBef>
              <a:spcAft>
                <a:spcPct val="0"/>
              </a:spcAft>
              <a:defRPr>
                <a:solidFill>
                  <a:schemeClr val="tx1"/>
                </a:solidFill>
                <a:latin typeface="Calibri" panose="020F0502020204030204" pitchFamily="34" charset="0"/>
              </a:defRPr>
            </a:lvl8pPr>
            <a:lvl9pPr marL="2914650" indent="-17145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5FCD06-54DD-4CF3-8F49-7A96BDCC8E8B}" type="slidenum">
              <a:rPr lang="en-US" altLang="en-US">
                <a:solidFill>
                  <a:srgbClr val="045C75"/>
                </a:solidFill>
                <a:latin typeface="Constantia" panose="02030602050306030303" pitchFamily="18" charset="0"/>
              </a:rPr>
              <a:pPr fontAlgn="base">
                <a:spcBef>
                  <a:spcPct val="0"/>
                </a:spcBef>
                <a:spcAft>
                  <a:spcPct val="0"/>
                </a:spcAft>
              </a:pPr>
              <a:t>324</a:t>
            </a:fld>
            <a:endParaRPr lang="en-US" altLang="en-US" dirty="0">
              <a:solidFill>
                <a:srgbClr val="045C75"/>
              </a:solidFill>
              <a:latin typeface="Constantia" panose="02030602050306030303" pitchFamily="18" charset="0"/>
            </a:endParaRPr>
          </a:p>
        </p:txBody>
      </p:sp>
      <p:sp>
        <p:nvSpPr>
          <p:cNvPr id="119815" name="Rectangle 1">
            <a:extLst>
              <a:ext uri="{FF2B5EF4-FFF2-40B4-BE49-F238E27FC236}">
                <a16:creationId xmlns:a16="http://schemas.microsoft.com/office/drawing/2014/main" id="{CEBA8435-CF7C-E5B0-5A2A-5D396CC052C7}"/>
              </a:ext>
            </a:extLst>
          </p:cNvPr>
          <p:cNvSpPr>
            <a:spLocks noChangeArrowheads="1"/>
          </p:cNvSpPr>
          <p:nvPr/>
        </p:nvSpPr>
        <p:spPr bwMode="auto">
          <a:xfrm>
            <a:off x="1900510" y="2634350"/>
            <a:ext cx="5342980" cy="29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1435" tIns="25718" rIns="51435" bIns="2571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latin typeface="Arial" panose="020B0604020202020204" pitchFamily="34" charset="0"/>
                <a:cs typeface="Arial" panose="020B0604020202020204" pitchFamily="34" charset="0"/>
              </a:rPr>
              <a:t>FRIDAY, AUGUST 11, 2023     01:00 PM - 4:00 PM ET</a:t>
            </a:r>
          </a:p>
        </p:txBody>
      </p:sp>
      <p:pic>
        <p:nvPicPr>
          <p:cNvPr id="2" name="Picture 3">
            <a:extLst>
              <a:ext uri="{FF2B5EF4-FFF2-40B4-BE49-F238E27FC236}">
                <a16:creationId xmlns:a16="http://schemas.microsoft.com/office/drawing/2014/main" id="{91090FD7-FAB5-22B8-3342-CBA25C199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2526" y="461931"/>
            <a:ext cx="3886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98696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6" descr="A picture containing text, screenshot, font, electric blue&#10;&#10;Description automatically generated">
            <a:extLst>
              <a:ext uri="{FF2B5EF4-FFF2-40B4-BE49-F238E27FC236}">
                <a16:creationId xmlns:a16="http://schemas.microsoft.com/office/drawing/2014/main" id="{7207750B-AE06-D68E-2771-4D41C055D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93" y="942974"/>
            <a:ext cx="6602522" cy="425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Slide Number Placeholder 4">
            <a:extLst>
              <a:ext uri="{FF2B5EF4-FFF2-40B4-BE49-F238E27FC236}">
                <a16:creationId xmlns:a16="http://schemas.microsoft.com/office/drawing/2014/main" id="{60BC62D2-33E3-8BE2-1F64-BDBC7B020724}"/>
              </a:ext>
            </a:extLst>
          </p:cNvPr>
          <p:cNvSpPr>
            <a:spLocks noGrp="1" noChangeArrowheads="1"/>
          </p:cNvSpPr>
          <p:nvPr>
            <p:ph type="sldNum" sz="quarter" idx="12"/>
          </p:nvPr>
        </p:nvSpPr>
        <p:spPr bwMode="auto">
          <a:xfrm>
            <a:off x="7303294" y="4810125"/>
            <a:ext cx="309563" cy="204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rtlCol="0" anchor="ctr" anchorCtr="0" compatLnSpc="1">
            <a:prstTxWarp prst="textNoShape">
              <a:avLst/>
            </a:prstTxWarp>
          </a:bodyPr>
          <a:lstStyle>
            <a:lvl1pPr>
              <a:defRPr>
                <a:solidFill>
                  <a:schemeClr val="tx1"/>
                </a:solidFill>
                <a:latin typeface="Calibri" panose="020F0502020204030204" pitchFamily="34" charset="0"/>
              </a:defRPr>
            </a:lvl1pPr>
            <a:lvl2pPr marL="557213" indent="-214313">
              <a:defRPr>
                <a:solidFill>
                  <a:schemeClr val="tx1"/>
                </a:solidFill>
                <a:latin typeface="Calibri" panose="020F0502020204030204" pitchFamily="34" charset="0"/>
              </a:defRPr>
            </a:lvl2pPr>
            <a:lvl3pPr marL="857250" indent="-171450">
              <a:defRPr>
                <a:solidFill>
                  <a:schemeClr val="tx1"/>
                </a:solidFill>
                <a:latin typeface="Calibri" panose="020F0502020204030204" pitchFamily="34" charset="0"/>
              </a:defRPr>
            </a:lvl3pPr>
            <a:lvl4pPr marL="1200150" indent="-171450">
              <a:defRPr>
                <a:solidFill>
                  <a:schemeClr val="tx1"/>
                </a:solidFill>
                <a:latin typeface="Calibri" panose="020F0502020204030204" pitchFamily="34" charset="0"/>
              </a:defRPr>
            </a:lvl4pPr>
            <a:lvl5pPr marL="1543050" indent="-171450">
              <a:defRPr>
                <a:solidFill>
                  <a:schemeClr val="tx1"/>
                </a:solidFill>
                <a:latin typeface="Calibri" panose="020F0502020204030204" pitchFamily="34" charset="0"/>
              </a:defRPr>
            </a:lvl5pPr>
            <a:lvl6pPr marL="1885950" indent="-171450" fontAlgn="base">
              <a:spcBef>
                <a:spcPct val="0"/>
              </a:spcBef>
              <a:spcAft>
                <a:spcPct val="0"/>
              </a:spcAft>
              <a:defRPr>
                <a:solidFill>
                  <a:schemeClr val="tx1"/>
                </a:solidFill>
                <a:latin typeface="Calibri" panose="020F0502020204030204" pitchFamily="34" charset="0"/>
              </a:defRPr>
            </a:lvl6pPr>
            <a:lvl7pPr marL="2228850" indent="-171450" fontAlgn="base">
              <a:spcBef>
                <a:spcPct val="0"/>
              </a:spcBef>
              <a:spcAft>
                <a:spcPct val="0"/>
              </a:spcAft>
              <a:defRPr>
                <a:solidFill>
                  <a:schemeClr val="tx1"/>
                </a:solidFill>
                <a:latin typeface="Calibri" panose="020F0502020204030204" pitchFamily="34" charset="0"/>
              </a:defRPr>
            </a:lvl7pPr>
            <a:lvl8pPr marL="2571750" indent="-171450" fontAlgn="base">
              <a:spcBef>
                <a:spcPct val="0"/>
              </a:spcBef>
              <a:spcAft>
                <a:spcPct val="0"/>
              </a:spcAft>
              <a:defRPr>
                <a:solidFill>
                  <a:schemeClr val="tx1"/>
                </a:solidFill>
                <a:latin typeface="Calibri" panose="020F0502020204030204" pitchFamily="34" charset="0"/>
              </a:defRPr>
            </a:lvl8pPr>
            <a:lvl9pPr marL="2914650" indent="-17145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ts val="338"/>
              </a:spcAft>
            </a:pPr>
            <a:fld id="{3FBF199A-5C1F-4E53-85A5-ECD9202F1239}" type="slidenum">
              <a:rPr lang="en-US" altLang="en-US">
                <a:solidFill>
                  <a:srgbClr val="D1EAEE"/>
                </a:solidFill>
                <a:latin typeface="Constantia" panose="02030602050306030303" pitchFamily="18" charset="0"/>
              </a:rPr>
              <a:pPr fontAlgn="base">
                <a:spcBef>
                  <a:spcPct val="0"/>
                </a:spcBef>
                <a:spcAft>
                  <a:spcPts val="338"/>
                </a:spcAft>
              </a:pPr>
              <a:t>325</a:t>
            </a:fld>
            <a:endParaRPr lang="en-US" altLang="en-US">
              <a:solidFill>
                <a:srgbClr val="D1EAEE"/>
              </a:solidFill>
              <a:latin typeface="Constantia" panose="02030602050306030303" pitchFamily="18" charset="0"/>
            </a:endParaRPr>
          </a:p>
        </p:txBody>
      </p:sp>
      <p:pic>
        <p:nvPicPr>
          <p:cNvPr id="121860" name="Picture 1">
            <a:extLst>
              <a:ext uri="{FF2B5EF4-FFF2-40B4-BE49-F238E27FC236}">
                <a16:creationId xmlns:a16="http://schemas.microsoft.com/office/drawing/2014/main" id="{7C511B8B-D2E2-EE32-BC69-D3C68AC4B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472" y="6059375"/>
            <a:ext cx="1269206"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Slide Number Placeholder 2">
            <a:extLst>
              <a:ext uri="{FF2B5EF4-FFF2-40B4-BE49-F238E27FC236}">
                <a16:creationId xmlns:a16="http://schemas.microsoft.com/office/drawing/2014/main" id="{B169FBA1-6C10-3F90-C448-A81BDC9D1071}"/>
              </a:ext>
            </a:extLst>
          </p:cNvPr>
          <p:cNvSpPr txBox="1">
            <a:spLocks noChangeArrowheads="1"/>
          </p:cNvSpPr>
          <p:nvPr/>
        </p:nvSpPr>
        <p:spPr bwMode="auto">
          <a:xfrm>
            <a:off x="7194319" y="5989128"/>
            <a:ext cx="15430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r" eaLnBrk="1" hangingPunct="1">
              <a:lnSpc>
                <a:spcPct val="100000"/>
              </a:lnSpc>
              <a:spcBef>
                <a:spcPct val="0"/>
              </a:spcBef>
              <a:buFontTx/>
              <a:buNone/>
            </a:pPr>
            <a:fld id="{A7A94B20-2303-4EED-9B94-962849BB39CC}" type="slidenum">
              <a:rPr lang="en-US" altLang="en-US" sz="675">
                <a:solidFill>
                  <a:srgbClr val="045C75"/>
                </a:solidFill>
                <a:latin typeface="Constantia" panose="02030602050306030303" pitchFamily="18" charset="0"/>
              </a:rPr>
              <a:pPr algn="r" eaLnBrk="1" hangingPunct="1">
                <a:lnSpc>
                  <a:spcPct val="100000"/>
                </a:lnSpc>
                <a:spcBef>
                  <a:spcPct val="0"/>
                </a:spcBef>
                <a:buFontTx/>
                <a:buNone/>
              </a:pPr>
              <a:t>325</a:t>
            </a:fld>
            <a:endParaRPr lang="en-US" altLang="en-US" sz="675">
              <a:solidFill>
                <a:srgbClr val="045C75"/>
              </a:solidFill>
              <a:latin typeface="Constantia" panose="02030602050306030303" pitchFamily="18" charset="0"/>
            </a:endParaRPr>
          </a:p>
        </p:txBody>
      </p:sp>
    </p:spTree>
    <p:extLst>
      <p:ext uri="{BB962C8B-B14F-4D97-AF65-F5344CB8AC3E}">
        <p14:creationId xmlns:p14="http://schemas.microsoft.com/office/powerpoint/2010/main" val="39113988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C9742-DE3A-CED5-8E54-2F060F143764}"/>
              </a:ext>
            </a:extLst>
          </p:cNvPr>
          <p:cNvSpPr>
            <a:spLocks noGrp="1"/>
          </p:cNvSpPr>
          <p:nvPr>
            <p:ph type="ctrTitle"/>
          </p:nvPr>
        </p:nvSpPr>
        <p:spPr>
          <a:xfrm>
            <a:off x="2384822" y="124383"/>
            <a:ext cx="4374356" cy="1458728"/>
          </a:xfrm>
        </p:spPr>
        <p:txBody>
          <a:bodyPr vert="horz" lIns="51435" tIns="25718" rIns="51435" bIns="25718" rtlCol="0" anchor="ctr">
            <a:normAutofit/>
          </a:bodyPr>
          <a:lstStyle/>
          <a:p>
            <a:pPr>
              <a:defRPr/>
            </a:pPr>
            <a:r>
              <a:rPr lang="en-US" dirty="0">
                <a:solidFill>
                  <a:schemeClr val="accent1">
                    <a:lumMod val="75000"/>
                  </a:schemeClr>
                </a:solidFill>
              </a:rPr>
              <a:t>Questions? </a:t>
            </a:r>
          </a:p>
        </p:txBody>
      </p:sp>
      <p:sp>
        <p:nvSpPr>
          <p:cNvPr id="7" name="TextBox 6">
            <a:extLst>
              <a:ext uri="{FF2B5EF4-FFF2-40B4-BE49-F238E27FC236}">
                <a16:creationId xmlns:a16="http://schemas.microsoft.com/office/drawing/2014/main" id="{190559EF-3E8F-A561-CFB6-9CD949E7B27C}"/>
              </a:ext>
            </a:extLst>
          </p:cNvPr>
          <p:cNvSpPr txBox="1"/>
          <p:nvPr/>
        </p:nvSpPr>
        <p:spPr>
          <a:xfrm>
            <a:off x="1624014" y="1981200"/>
            <a:ext cx="3252788" cy="2586038"/>
          </a:xfrm>
          <a:prstGeom prst="rect">
            <a:avLst/>
          </a:prstGeom>
        </p:spPr>
        <p:txBody>
          <a:bodyPr lIns="51435" tIns="25718" rIns="51435" bIns="25718" anchor="ctr">
            <a:normAutofit/>
          </a:bodyPr>
          <a:lstStyle/>
          <a:p>
            <a:pPr marL="120551" indent="-120551">
              <a:spcBef>
                <a:spcPct val="20000"/>
              </a:spcBef>
              <a:spcAft>
                <a:spcPts val="338"/>
              </a:spcAft>
              <a:buClr>
                <a:schemeClr val="accent1">
                  <a:lumMod val="75000"/>
                </a:schemeClr>
              </a:buClr>
              <a:buSzPct val="145000"/>
              <a:buFont typeface="Arial"/>
              <a:buChar char="•"/>
              <a:defRPr/>
            </a:pPr>
            <a:r>
              <a:rPr lang="en-US" sz="2400" dirty="0">
                <a:solidFill>
                  <a:schemeClr val="accent1">
                    <a:lumMod val="75000"/>
                  </a:schemeClr>
                </a:solidFill>
              </a:rPr>
              <a:t>Click the box with the arrow above the questions box to expand </a:t>
            </a:r>
          </a:p>
          <a:p>
            <a:pPr marL="120551" indent="-120551">
              <a:spcBef>
                <a:spcPct val="20000"/>
              </a:spcBef>
              <a:spcAft>
                <a:spcPts val="338"/>
              </a:spcAft>
              <a:buClr>
                <a:schemeClr val="accent1">
                  <a:lumMod val="75000"/>
                </a:schemeClr>
              </a:buClr>
              <a:buSzPct val="145000"/>
              <a:buFont typeface="Arial"/>
              <a:buChar char="•"/>
              <a:defRPr/>
            </a:pPr>
            <a:r>
              <a:rPr lang="en-US" sz="2400" dirty="0">
                <a:solidFill>
                  <a:schemeClr val="accent1">
                    <a:lumMod val="75000"/>
                  </a:schemeClr>
                </a:solidFill>
              </a:rPr>
              <a:t>Type question in box and submit answer by pressing send </a:t>
            </a:r>
          </a:p>
        </p:txBody>
      </p:sp>
      <p:sp>
        <p:nvSpPr>
          <p:cNvPr id="122884" name="Slide Number Placeholder 4">
            <a:extLst>
              <a:ext uri="{FF2B5EF4-FFF2-40B4-BE49-F238E27FC236}">
                <a16:creationId xmlns:a16="http://schemas.microsoft.com/office/drawing/2014/main" id="{BF9C2C3B-0B92-1FEA-D8F3-6F0C3FA1A57E}"/>
              </a:ext>
            </a:extLst>
          </p:cNvPr>
          <p:cNvSpPr>
            <a:spLocks noGrp="1" noChangeArrowheads="1"/>
          </p:cNvSpPr>
          <p:nvPr>
            <p:ph type="sldNum" sz="quarter" idx="12"/>
          </p:nvPr>
        </p:nvSpPr>
        <p:spPr bwMode="auto">
          <a:xfrm>
            <a:off x="7303294" y="4800600"/>
            <a:ext cx="309563" cy="204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rtlCol="0" anchor="ctr" anchorCtr="0" compatLnSpc="1">
            <a:prstTxWarp prst="textNoShape">
              <a:avLst/>
            </a:prstTxWarp>
          </a:bodyPr>
          <a:lstStyle>
            <a:lvl1pPr defTabSz="514350">
              <a:lnSpc>
                <a:spcPct val="90000"/>
              </a:lnSpc>
              <a:spcBef>
                <a:spcPts val="563"/>
              </a:spcBef>
              <a:buFont typeface="Arial" panose="020B0604020202020204" pitchFamily="34" charset="0"/>
              <a:buChar char="•"/>
              <a:defRPr sz="1575">
                <a:solidFill>
                  <a:schemeClr val="tx1"/>
                </a:solidFill>
                <a:latin typeface="Calibri" panose="020F0502020204030204" pitchFamily="34" charset="0"/>
              </a:defRPr>
            </a:lvl1pPr>
            <a:lvl2pPr marL="557213" indent="-214313" defTabSz="514350">
              <a:lnSpc>
                <a:spcPct val="90000"/>
              </a:lnSpc>
              <a:spcBef>
                <a:spcPts val="281"/>
              </a:spcBef>
              <a:buFont typeface="Arial" panose="020B0604020202020204" pitchFamily="34" charset="0"/>
              <a:buChar char="•"/>
              <a:defRPr>
                <a:solidFill>
                  <a:schemeClr val="tx1"/>
                </a:solidFill>
                <a:latin typeface="Calibri" panose="020F0502020204030204" pitchFamily="34" charset="0"/>
              </a:defRPr>
            </a:lvl2pPr>
            <a:lvl3pPr marL="857250" indent="-171450" defTabSz="514350">
              <a:lnSpc>
                <a:spcPct val="90000"/>
              </a:lnSpc>
              <a:spcBef>
                <a:spcPts val="281"/>
              </a:spcBef>
              <a:buFont typeface="Arial" panose="020B0604020202020204" pitchFamily="34" charset="0"/>
              <a:buChar char="•"/>
              <a:defRPr sz="1125">
                <a:solidFill>
                  <a:schemeClr val="tx1"/>
                </a:solidFill>
                <a:latin typeface="Calibri" panose="020F0502020204030204" pitchFamily="34" charset="0"/>
              </a:defRPr>
            </a:lvl3pPr>
            <a:lvl4pPr marL="1200150" indent="-171450" defTabSz="514350">
              <a:lnSpc>
                <a:spcPct val="90000"/>
              </a:lnSpc>
              <a:spcBef>
                <a:spcPts val="281"/>
              </a:spcBef>
              <a:buFont typeface="Arial" panose="020B0604020202020204" pitchFamily="34" charset="0"/>
              <a:buChar char="•"/>
              <a:defRPr sz="975">
                <a:solidFill>
                  <a:schemeClr val="tx1"/>
                </a:solidFill>
                <a:latin typeface="Calibri" panose="020F0502020204030204" pitchFamily="34" charset="0"/>
              </a:defRPr>
            </a:lvl4pPr>
            <a:lvl5pPr marL="1543050" indent="-171450" defTabSz="514350">
              <a:lnSpc>
                <a:spcPct val="90000"/>
              </a:lnSpc>
              <a:spcBef>
                <a:spcPts val="281"/>
              </a:spcBef>
              <a:buFont typeface="Arial" panose="020B0604020202020204" pitchFamily="34" charset="0"/>
              <a:buChar char="•"/>
              <a:defRPr sz="975">
                <a:solidFill>
                  <a:schemeClr val="tx1"/>
                </a:solidFill>
                <a:latin typeface="Calibri" panose="020F0502020204030204" pitchFamily="34" charset="0"/>
              </a:defRPr>
            </a:lvl5pPr>
            <a:lvl6pPr marL="1885950" indent="-171450" defTabSz="514350" fontAlgn="base">
              <a:lnSpc>
                <a:spcPct val="90000"/>
              </a:lnSpc>
              <a:spcBef>
                <a:spcPts val="281"/>
              </a:spcBef>
              <a:spcAft>
                <a:spcPct val="0"/>
              </a:spcAft>
              <a:buFont typeface="Arial" panose="020B0604020202020204" pitchFamily="34" charset="0"/>
              <a:buChar char="•"/>
              <a:defRPr sz="975">
                <a:solidFill>
                  <a:schemeClr val="tx1"/>
                </a:solidFill>
                <a:latin typeface="Calibri" panose="020F0502020204030204" pitchFamily="34" charset="0"/>
              </a:defRPr>
            </a:lvl6pPr>
            <a:lvl7pPr marL="2228850" indent="-171450" defTabSz="514350" fontAlgn="base">
              <a:lnSpc>
                <a:spcPct val="90000"/>
              </a:lnSpc>
              <a:spcBef>
                <a:spcPts val="281"/>
              </a:spcBef>
              <a:spcAft>
                <a:spcPct val="0"/>
              </a:spcAft>
              <a:buFont typeface="Arial" panose="020B0604020202020204" pitchFamily="34" charset="0"/>
              <a:buChar char="•"/>
              <a:defRPr sz="975">
                <a:solidFill>
                  <a:schemeClr val="tx1"/>
                </a:solidFill>
                <a:latin typeface="Calibri" panose="020F0502020204030204" pitchFamily="34" charset="0"/>
              </a:defRPr>
            </a:lvl7pPr>
            <a:lvl8pPr marL="2571750" indent="-171450" defTabSz="514350" fontAlgn="base">
              <a:lnSpc>
                <a:spcPct val="90000"/>
              </a:lnSpc>
              <a:spcBef>
                <a:spcPts val="281"/>
              </a:spcBef>
              <a:spcAft>
                <a:spcPct val="0"/>
              </a:spcAft>
              <a:buFont typeface="Arial" panose="020B0604020202020204" pitchFamily="34" charset="0"/>
              <a:buChar char="•"/>
              <a:defRPr sz="975">
                <a:solidFill>
                  <a:schemeClr val="tx1"/>
                </a:solidFill>
                <a:latin typeface="Calibri" panose="020F0502020204030204" pitchFamily="34" charset="0"/>
              </a:defRPr>
            </a:lvl8pPr>
            <a:lvl9pPr marL="2914650" indent="-171450" defTabSz="514350" fontAlgn="base">
              <a:lnSpc>
                <a:spcPct val="90000"/>
              </a:lnSpc>
              <a:spcBef>
                <a:spcPts val="281"/>
              </a:spcBef>
              <a:spcAft>
                <a:spcPct val="0"/>
              </a:spcAft>
              <a:buFont typeface="Arial" panose="020B0604020202020204" pitchFamily="34" charset="0"/>
              <a:buChar char="•"/>
              <a:defRPr sz="975">
                <a:solidFill>
                  <a:schemeClr val="tx1"/>
                </a:solidFill>
                <a:latin typeface="Calibri" panose="020F0502020204030204" pitchFamily="34" charset="0"/>
              </a:defRPr>
            </a:lvl9pPr>
          </a:lstStyle>
          <a:p>
            <a:pPr fontAlgn="base">
              <a:lnSpc>
                <a:spcPct val="100000"/>
              </a:lnSpc>
              <a:spcBef>
                <a:spcPct val="0"/>
              </a:spcBef>
              <a:spcAft>
                <a:spcPts val="338"/>
              </a:spcAft>
              <a:buNone/>
            </a:pPr>
            <a:fld id="{E62DA504-2365-4948-9641-92C535A7BC27}" type="slidenum">
              <a:rPr lang="en-US" altLang="en-US" sz="675">
                <a:solidFill>
                  <a:schemeClr val="bg1"/>
                </a:solidFill>
                <a:latin typeface="Constantia" panose="02030602050306030303" pitchFamily="18" charset="0"/>
              </a:rPr>
              <a:pPr fontAlgn="base">
                <a:lnSpc>
                  <a:spcPct val="100000"/>
                </a:lnSpc>
                <a:spcBef>
                  <a:spcPct val="0"/>
                </a:spcBef>
                <a:spcAft>
                  <a:spcPts val="338"/>
                </a:spcAft>
                <a:buNone/>
              </a:pPr>
              <a:t>326</a:t>
            </a:fld>
            <a:endParaRPr lang="en-US" altLang="en-US" sz="675">
              <a:solidFill>
                <a:schemeClr val="bg1"/>
              </a:solidFill>
              <a:latin typeface="Constantia" panose="02030602050306030303" pitchFamily="18" charset="0"/>
            </a:endParaRPr>
          </a:p>
        </p:txBody>
      </p:sp>
      <p:pic>
        <p:nvPicPr>
          <p:cNvPr id="122885" name="Picture 5">
            <a:extLst>
              <a:ext uri="{FF2B5EF4-FFF2-40B4-BE49-F238E27FC236}">
                <a16:creationId xmlns:a16="http://schemas.microsoft.com/office/drawing/2014/main" id="{5248BE19-FEC9-102E-1AC1-37BD0EC98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4613" t="21663" r="12073" b="24191"/>
          <a:stretch>
            <a:fillRect/>
          </a:stretch>
        </p:blipFill>
        <p:spPr bwMode="auto">
          <a:xfrm>
            <a:off x="5713810" y="1583111"/>
            <a:ext cx="2316956"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6" name="Picture 3">
            <a:extLst>
              <a:ext uri="{FF2B5EF4-FFF2-40B4-BE49-F238E27FC236}">
                <a16:creationId xmlns:a16="http://schemas.microsoft.com/office/drawing/2014/main" id="{E4332435-F469-066D-75AF-2A0AF854B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50" y="5657851"/>
            <a:ext cx="985838" cy="10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7" name="Slide Number Placeholder 2">
            <a:extLst>
              <a:ext uri="{FF2B5EF4-FFF2-40B4-BE49-F238E27FC236}">
                <a16:creationId xmlns:a16="http://schemas.microsoft.com/office/drawing/2014/main" id="{C7EDAAA7-4791-420B-224B-82052F86086C}"/>
              </a:ext>
            </a:extLst>
          </p:cNvPr>
          <p:cNvSpPr txBox="1">
            <a:spLocks noChangeArrowheads="1"/>
          </p:cNvSpPr>
          <p:nvPr/>
        </p:nvSpPr>
        <p:spPr bwMode="auto">
          <a:xfrm>
            <a:off x="5986463" y="5624514"/>
            <a:ext cx="15430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r" eaLnBrk="1" hangingPunct="1">
              <a:lnSpc>
                <a:spcPct val="100000"/>
              </a:lnSpc>
              <a:spcBef>
                <a:spcPct val="0"/>
              </a:spcBef>
              <a:buFontTx/>
              <a:buNone/>
            </a:pPr>
            <a:fld id="{A84E15BD-1B39-459F-AE5D-DBCE4C7E1B38}" type="slidenum">
              <a:rPr lang="en-US" altLang="en-US" sz="675">
                <a:solidFill>
                  <a:srgbClr val="045C75"/>
                </a:solidFill>
                <a:latin typeface="Constantia" panose="02030602050306030303" pitchFamily="18" charset="0"/>
              </a:rPr>
              <a:pPr algn="r" eaLnBrk="1" hangingPunct="1">
                <a:lnSpc>
                  <a:spcPct val="100000"/>
                </a:lnSpc>
                <a:spcBef>
                  <a:spcPct val="0"/>
                </a:spcBef>
                <a:buFontTx/>
                <a:buNone/>
              </a:pPr>
              <a:t>326</a:t>
            </a:fld>
            <a:endParaRPr lang="en-US" altLang="en-US" sz="675">
              <a:solidFill>
                <a:srgbClr val="045C75"/>
              </a:solidFill>
              <a:latin typeface="Constantia" panose="02030602050306030303" pitchFamily="18" charset="0"/>
            </a:endParaRPr>
          </a:p>
        </p:txBody>
      </p:sp>
    </p:spTree>
    <p:extLst>
      <p:ext uri="{BB962C8B-B14F-4D97-AF65-F5344CB8AC3E}">
        <p14:creationId xmlns:p14="http://schemas.microsoft.com/office/powerpoint/2010/main" val="39441924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Parallelogram">
            <a:extLst>
              <a:ext uri="{FF2B5EF4-FFF2-40B4-BE49-F238E27FC236}">
                <a16:creationId xmlns:a16="http://schemas.microsoft.com/office/drawing/2014/main" id="{5CC21A70-AE69-4A3A-CB09-7C8E753F6709}"/>
              </a:ext>
            </a:extLst>
          </p:cNvPr>
          <p:cNvSpPr>
            <a:spLocks/>
          </p:cNvSpPr>
          <p:nvPr/>
        </p:nvSpPr>
        <p:spPr bwMode="auto">
          <a:xfrm>
            <a:off x="2185291" y="2247676"/>
            <a:ext cx="5173818" cy="249530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4639" y="0"/>
                </a:moveTo>
                <a:lnTo>
                  <a:pt x="0" y="21600"/>
                </a:lnTo>
                <a:lnTo>
                  <a:pt x="16961" y="21600"/>
                </a:lnTo>
                <a:lnTo>
                  <a:pt x="21600" y="0"/>
                </a:lnTo>
                <a:lnTo>
                  <a:pt x="4639" y="0"/>
                </a:lnTo>
                <a:close/>
              </a:path>
            </a:pathLst>
          </a:custGeom>
          <a:solidFill>
            <a:srgbClr val="39497A"/>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0716" tIns="10716" rIns="10716" bIns="10716" anchor="ctr"/>
          <a:lstStyle/>
          <a:p>
            <a:endParaRPr lang="en-US" sz="1013" dirty="0"/>
          </a:p>
        </p:txBody>
      </p:sp>
      <p:sp>
        <p:nvSpPr>
          <p:cNvPr id="180" name="Thank You">
            <a:extLst>
              <a:ext uri="{FF2B5EF4-FFF2-40B4-BE49-F238E27FC236}">
                <a16:creationId xmlns:a16="http://schemas.microsoft.com/office/drawing/2014/main" id="{36A836EB-7114-574F-A6FD-1BFC624AC60D}"/>
              </a:ext>
            </a:extLst>
          </p:cNvPr>
          <p:cNvSpPr txBox="1"/>
          <p:nvPr/>
        </p:nvSpPr>
        <p:spPr>
          <a:xfrm>
            <a:off x="3775226" y="2939891"/>
            <a:ext cx="2440439" cy="489142"/>
          </a:xfrm>
          <a:prstGeom prst="rect">
            <a:avLst/>
          </a:prstGeom>
          <a:ln w="12700">
            <a:miter lim="400000"/>
          </a:ln>
        </p:spPr>
        <p:txBody>
          <a:bodyPr wrap="square" lIns="10716" tIns="10716" rIns="10716" bIns="10716" anchor="ctr">
            <a:spAutoFit/>
          </a:bodyPr>
          <a:lstStyle>
            <a:lvl1pPr>
              <a:defRPr sz="8300">
                <a:solidFill>
                  <a:srgbClr val="FFFFFF"/>
                </a:solidFill>
                <a:latin typeface="Helvetica"/>
                <a:ea typeface="Helvetica"/>
                <a:cs typeface="Helvetica"/>
                <a:sym typeface="Helvetica"/>
              </a:defRPr>
            </a:lvl1pPr>
          </a:lstStyle>
          <a:p>
            <a:pPr>
              <a:defRPr/>
            </a:pPr>
            <a:r>
              <a:rPr sz="3038" b="1" dirty="0"/>
              <a:t>T</a:t>
            </a:r>
            <a:r>
              <a:rPr lang="en-CA" sz="3038" b="1" dirty="0"/>
              <a:t>HANK YOU</a:t>
            </a:r>
            <a:endParaRPr sz="3038" b="1" dirty="0"/>
          </a:p>
        </p:txBody>
      </p:sp>
      <p:pic>
        <p:nvPicPr>
          <p:cNvPr id="176131" name="Untitled-1.png" descr="Untitled-1.png">
            <a:extLst>
              <a:ext uri="{FF2B5EF4-FFF2-40B4-BE49-F238E27FC236}">
                <a16:creationId xmlns:a16="http://schemas.microsoft.com/office/drawing/2014/main" id="{46F8CE1D-392F-68A5-BFB3-494DFFFAC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657" y="1604826"/>
            <a:ext cx="3300413" cy="34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6132" name="TextBox 4">
            <a:extLst>
              <a:ext uri="{FF2B5EF4-FFF2-40B4-BE49-F238E27FC236}">
                <a16:creationId xmlns:a16="http://schemas.microsoft.com/office/drawing/2014/main" id="{32C7F7E6-E285-31CC-D165-46D18EAFC31D}"/>
              </a:ext>
            </a:extLst>
          </p:cNvPr>
          <p:cNvSpPr txBox="1">
            <a:spLocks noChangeArrowheads="1"/>
          </p:cNvSpPr>
          <p:nvPr/>
        </p:nvSpPr>
        <p:spPr bwMode="auto">
          <a:xfrm>
            <a:off x="3085655" y="4059300"/>
            <a:ext cx="2972690" cy="44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br>
              <a:rPr lang="en-US" altLang="en-US" sz="788" dirty="0">
                <a:solidFill>
                  <a:schemeClr val="bg1"/>
                </a:solidFill>
                <a:latin typeface="Lato" panose="020F0502020204030203" pitchFamily="34" charset="0"/>
              </a:rPr>
            </a:br>
            <a:r>
              <a:rPr lang="en-US" altLang="en-US" sz="1500" dirty="0">
                <a:solidFill>
                  <a:schemeClr val="bg1"/>
                </a:solidFill>
                <a:latin typeface="Lato" panose="020F0502020204030203" pitchFamily="34" charset="0"/>
              </a:rPr>
              <a:t>CPE@CPEWAREHOUSE.COM</a:t>
            </a:r>
            <a:endParaRPr lang="en-US" altLang="en-US" sz="788" dirty="0">
              <a:solidFill>
                <a:schemeClr val="bg1"/>
              </a:solidFill>
              <a:latin typeface="Lato" panose="020F0502020204030203" pitchFamily="34" charset="0"/>
            </a:endParaRPr>
          </a:p>
        </p:txBody>
      </p:sp>
      <p:sp>
        <p:nvSpPr>
          <p:cNvPr id="6" name="Thank You">
            <a:extLst>
              <a:ext uri="{FF2B5EF4-FFF2-40B4-BE49-F238E27FC236}">
                <a16:creationId xmlns:a16="http://schemas.microsoft.com/office/drawing/2014/main" id="{03B7797F-044F-0F29-360C-17906800703C}"/>
              </a:ext>
            </a:extLst>
          </p:cNvPr>
          <p:cNvSpPr txBox="1"/>
          <p:nvPr/>
        </p:nvSpPr>
        <p:spPr>
          <a:xfrm>
            <a:off x="3645340" y="3602124"/>
            <a:ext cx="2440439" cy="194766"/>
          </a:xfrm>
          <a:prstGeom prst="rect">
            <a:avLst/>
          </a:prstGeom>
          <a:ln w="12700">
            <a:miter lim="400000"/>
          </a:ln>
        </p:spPr>
        <p:txBody>
          <a:bodyPr wrap="square" lIns="10716" tIns="10716" rIns="10716" bIns="10716" anchor="ctr">
            <a:spAutoFit/>
          </a:bodyPr>
          <a:lstStyle>
            <a:lvl1pPr>
              <a:defRPr sz="8300">
                <a:solidFill>
                  <a:srgbClr val="FFFFFF"/>
                </a:solidFill>
                <a:latin typeface="Helvetica"/>
                <a:ea typeface="Helvetica"/>
                <a:cs typeface="Helvetica"/>
                <a:sym typeface="Helvetica"/>
              </a:defRPr>
            </a:lvl1pPr>
          </a:lstStyle>
          <a:p>
            <a:pPr>
              <a:defRPr/>
            </a:pPr>
            <a:endParaRPr sz="1125"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4DCAC5C3-AD01-4160-3BB1-00B9531150B4}"/>
              </a:ext>
            </a:extLst>
          </p:cNvPr>
          <p:cNvSpPr>
            <a:spLocks noGrp="1"/>
          </p:cNvSpPr>
          <p:nvPr>
            <p:ph type="sldNum" sz="quarter" idx="10"/>
          </p:nvPr>
        </p:nvSpPr>
        <p:spPr/>
        <p:txBody>
          <a:bodyPr/>
          <a:lstStyle/>
          <a:p>
            <a:pPr>
              <a:defRPr/>
            </a:pPr>
            <a:fld id="{CB99BC7C-8998-F748-9F0F-FC2346B8635A}" type="slidenum">
              <a:rPr lang="en-CA" smtClean="0">
                <a:solidFill>
                  <a:schemeClr val="bg1"/>
                </a:solidFill>
              </a:rPr>
              <a:pPr>
                <a:defRPr/>
              </a:pPr>
              <a:t>327</a:t>
            </a:fld>
            <a:endParaRPr lang="en-CA" dirty="0">
              <a:solidFill>
                <a:schemeClr val="bg1"/>
              </a:solidFill>
            </a:endParaRPr>
          </a:p>
        </p:txBody>
      </p:sp>
    </p:spTree>
    <p:extLst>
      <p:ext uri="{BB962C8B-B14F-4D97-AF65-F5344CB8AC3E}">
        <p14:creationId xmlns:p14="http://schemas.microsoft.com/office/powerpoint/2010/main" val="629215850"/>
      </p:ext>
    </p:extLst>
  </p:cSld>
  <p:clrMapOvr>
    <a:masterClrMapping/>
  </p:clrMapOvr>
  <p:transition spd="med"/>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Index of</a:t>
            </a:r>
            <a:br>
              <a:rPr lang="en-US" sz="3200"/>
            </a:br>
            <a:r>
              <a:rPr lang="en-US" sz="3200"/>
              <a:t>Appendices</a:t>
            </a:r>
            <a:endParaRPr lang="en-US" sz="3200" dirty="0"/>
          </a:p>
        </p:txBody>
      </p:sp>
      <p:sp>
        <p:nvSpPr>
          <p:cNvPr id="6" name="Content Placeholder 5"/>
          <p:cNvSpPr>
            <a:spLocks noGrp="1"/>
          </p:cNvSpPr>
          <p:nvPr>
            <p:ph idx="1"/>
          </p:nvPr>
        </p:nvSpPr>
        <p:spPr/>
        <p:txBody>
          <a:bodyPr>
            <a:normAutofit/>
          </a:bodyPr>
          <a:lstStyle/>
          <a:p>
            <a:pPr marL="514350" indent="-514350">
              <a:buAutoNum type="arabicPeriod"/>
            </a:pPr>
            <a:r>
              <a:rPr lang="en-US" sz="2400" dirty="0"/>
              <a:t>Appendix 1   Wage Chart: PPP vs. ERC</a:t>
            </a:r>
          </a:p>
          <a:p>
            <a:pPr marL="514350" indent="-514350">
              <a:buFont typeface="Arial"/>
              <a:buAutoNum type="arabicPeriod"/>
            </a:pPr>
            <a:r>
              <a:rPr lang="en-US" sz="2400" dirty="0"/>
              <a:t>Appendix 2   ERC Majority C and S Corp Owner Wages</a:t>
            </a:r>
          </a:p>
          <a:p>
            <a:pPr marL="514350" indent="-514350">
              <a:buAutoNum type="arabicPeriod"/>
            </a:pPr>
            <a:r>
              <a:rPr lang="en-US" sz="2400" dirty="0"/>
              <a:t>Appendix 3   </a:t>
            </a:r>
            <a:r>
              <a:rPr lang="en-US" sz="2400" dirty="0" err="1"/>
              <a:t>Covid</a:t>
            </a:r>
            <a:r>
              <a:rPr lang="en-US" sz="2400" dirty="0"/>
              <a:t> ERC/PPP/EIDL Fraud</a:t>
            </a:r>
          </a:p>
          <a:p>
            <a:pPr marL="514350" indent="-514350">
              <a:buFont typeface="Arial"/>
              <a:buAutoNum type="arabicPeriod"/>
            </a:pPr>
            <a:r>
              <a:rPr lang="en-US" sz="2400" dirty="0"/>
              <a:t>Appendix 4   Payroll Tax Returns (Original and Amended)</a:t>
            </a:r>
          </a:p>
          <a:p>
            <a:pPr marL="514350" indent="-514350">
              <a:buFont typeface="Arial"/>
              <a:buAutoNum type="arabicPeriod"/>
            </a:pPr>
            <a:r>
              <a:rPr lang="en-US" sz="2400" dirty="0"/>
              <a:t>Appendix 5   Harry Truman Decision Model </a:t>
            </a:r>
          </a:p>
          <a:p>
            <a:pPr marL="514350" indent="-514350">
              <a:buFont typeface="Arial"/>
              <a:buAutoNum type="arabicPeriod"/>
            </a:pPr>
            <a:r>
              <a:rPr lang="en-US" sz="2400" dirty="0"/>
              <a:t>Appendix 6   Covid ERC vs. Natural Disaster Related ERC     </a:t>
            </a:r>
          </a:p>
        </p:txBody>
      </p:sp>
      <p:sp>
        <p:nvSpPr>
          <p:cNvPr id="5" name="Slide Number Placeholder 4">
            <a:extLst>
              <a:ext uri="{FF2B5EF4-FFF2-40B4-BE49-F238E27FC236}">
                <a16:creationId xmlns:a16="http://schemas.microsoft.com/office/drawing/2014/main" id="{5AF4D610-2CB9-3148-9591-A3CF2F2B62A3}"/>
              </a:ext>
            </a:extLst>
          </p:cNvPr>
          <p:cNvSpPr>
            <a:spLocks noGrp="1"/>
          </p:cNvSpPr>
          <p:nvPr>
            <p:ph type="sldNum" sz="quarter" idx="12"/>
          </p:nvPr>
        </p:nvSpPr>
        <p:spPr/>
        <p:txBody>
          <a:bodyPr/>
          <a:lstStyle/>
          <a:p>
            <a:fld id="{54AAE21D-1E9D-1047-BD42-883DA1A9BFEE}" type="slidenum">
              <a:rPr lang="en-US" smtClean="0"/>
              <a:t>328</a:t>
            </a:fld>
            <a:endParaRPr lang="en-US"/>
          </a:p>
        </p:txBody>
      </p:sp>
      <p:pic>
        <p:nvPicPr>
          <p:cNvPr id="4" name="Picture 3">
            <a:extLst>
              <a:ext uri="{FF2B5EF4-FFF2-40B4-BE49-F238E27FC236}">
                <a16:creationId xmlns:a16="http://schemas.microsoft.com/office/drawing/2014/main" id="{2DA72D1D-90C3-DDD7-35B7-437090D92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00846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Appendix 1</a:t>
            </a:r>
            <a:br>
              <a:rPr lang="en-US" sz="3200" dirty="0"/>
            </a:br>
            <a:r>
              <a:rPr lang="en-US" sz="3200" dirty="0"/>
              <a:t>Wage Chart: PPP vs. ERC</a:t>
            </a:r>
          </a:p>
        </p:txBody>
      </p:sp>
      <p:sp>
        <p:nvSpPr>
          <p:cNvPr id="6" name="Content Placeholder 5"/>
          <p:cNvSpPr>
            <a:spLocks noGrp="1"/>
          </p:cNvSpPr>
          <p:nvPr>
            <p:ph idx="1"/>
          </p:nvPr>
        </p:nvSpPr>
        <p:spPr/>
        <p:txBody>
          <a:bodyPr/>
          <a:lstStyle/>
          <a:p>
            <a:pPr marL="0" indent="0">
              <a:buNone/>
            </a:pPr>
            <a:r>
              <a:rPr lang="en-US" dirty="0"/>
              <a:t>   </a:t>
            </a:r>
          </a:p>
        </p:txBody>
      </p:sp>
      <p:sp>
        <p:nvSpPr>
          <p:cNvPr id="5" name="Slide Number Placeholder 4">
            <a:extLst>
              <a:ext uri="{FF2B5EF4-FFF2-40B4-BE49-F238E27FC236}">
                <a16:creationId xmlns:a16="http://schemas.microsoft.com/office/drawing/2014/main" id="{2BB20471-DB73-ED4D-B32E-74EC36258885}"/>
              </a:ext>
            </a:extLst>
          </p:cNvPr>
          <p:cNvSpPr>
            <a:spLocks noGrp="1"/>
          </p:cNvSpPr>
          <p:nvPr>
            <p:ph type="sldNum" sz="quarter" idx="12"/>
          </p:nvPr>
        </p:nvSpPr>
        <p:spPr/>
        <p:txBody>
          <a:bodyPr/>
          <a:lstStyle/>
          <a:p>
            <a:fld id="{54AAE21D-1E9D-1047-BD42-883DA1A9BFEE}" type="slidenum">
              <a:rPr lang="en-US" smtClean="0"/>
              <a:t>329</a:t>
            </a:fld>
            <a:endParaRPr lang="en-US"/>
          </a:p>
        </p:txBody>
      </p:sp>
      <p:pic>
        <p:nvPicPr>
          <p:cNvPr id="4" name="Picture 3">
            <a:extLst>
              <a:ext uri="{FF2B5EF4-FFF2-40B4-BE49-F238E27FC236}">
                <a16:creationId xmlns:a16="http://schemas.microsoft.com/office/drawing/2014/main" id="{AFE9622F-7081-8635-E006-E3C9F7D5A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3963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Put the Truth (BS) Meter on</a:t>
            </a:r>
            <a:br>
              <a:rPr lang="en-US" sz="3200" dirty="0"/>
            </a:br>
            <a:r>
              <a:rPr lang="en-US" sz="3200" dirty="0"/>
              <a:t>Outside ERC Solicitor Sales Pitches</a:t>
            </a:r>
          </a:p>
        </p:txBody>
      </p:sp>
      <p:pic>
        <p:nvPicPr>
          <p:cNvPr id="7" name="Content Placeholder 6" descr="BSMeter.png"/>
          <p:cNvPicPr>
            <a:picLocks noGrp="1" noChangeAspect="1"/>
          </p:cNvPicPr>
          <p:nvPr>
            <p:ph idx="1"/>
          </p:nvPr>
        </p:nvPicPr>
        <p:blipFill>
          <a:blip r:embed="rId2">
            <a:extLst>
              <a:ext uri="{28A0092B-C50C-407E-A947-70E740481C1C}">
                <a14:useLocalDpi xmlns:a14="http://schemas.microsoft.com/office/drawing/2010/main" val="0"/>
              </a:ext>
            </a:extLst>
          </a:blip>
          <a:srcRect t="21932" b="21932"/>
          <a:stretch>
            <a:fillRect/>
          </a:stretch>
        </p:blipFill>
        <p:spPr/>
      </p:pic>
      <p:sp>
        <p:nvSpPr>
          <p:cNvPr id="3" name="Slide Number Placeholder 2">
            <a:extLst>
              <a:ext uri="{FF2B5EF4-FFF2-40B4-BE49-F238E27FC236}">
                <a16:creationId xmlns:a16="http://schemas.microsoft.com/office/drawing/2014/main" id="{A69BA033-DE2F-6546-AD31-1716C9C896B1}"/>
              </a:ext>
            </a:extLst>
          </p:cNvPr>
          <p:cNvSpPr>
            <a:spLocks noGrp="1"/>
          </p:cNvSpPr>
          <p:nvPr>
            <p:ph type="sldNum" sz="quarter" idx="12"/>
          </p:nvPr>
        </p:nvSpPr>
        <p:spPr/>
        <p:txBody>
          <a:bodyPr/>
          <a:lstStyle/>
          <a:p>
            <a:fld id="{54AAE21D-1E9D-1047-BD42-883DA1A9BFEE}" type="slidenum">
              <a:rPr lang="en-US" smtClean="0"/>
              <a:t>33</a:t>
            </a:fld>
            <a:endParaRPr lang="en-US"/>
          </a:p>
        </p:txBody>
      </p:sp>
      <p:pic>
        <p:nvPicPr>
          <p:cNvPr id="4" name="Picture 3">
            <a:extLst>
              <a:ext uri="{FF2B5EF4-FFF2-40B4-BE49-F238E27FC236}">
                <a16:creationId xmlns:a16="http://schemas.microsoft.com/office/drawing/2014/main" id="{05CAB127-B6FA-E5DC-2E1C-19F58C21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04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Threading the Needle</a:t>
            </a:r>
            <a:br>
              <a:rPr lang="en-US" sz="3200" dirty="0"/>
            </a:br>
            <a:r>
              <a:rPr lang="en-US" sz="3200" dirty="0"/>
              <a:t>Between ERC and PPP Forgiveness</a:t>
            </a:r>
          </a:p>
        </p:txBody>
      </p:sp>
      <p:pic>
        <p:nvPicPr>
          <p:cNvPr id="7" name="Content Placeholder 6" descr="NeedleThread1.jpg"/>
          <p:cNvPicPr>
            <a:picLocks noGrp="1" noChangeAspect="1"/>
          </p:cNvPicPr>
          <p:nvPr>
            <p:ph idx="1"/>
          </p:nvPr>
        </p:nvPicPr>
        <p:blipFill>
          <a:blip r:embed="rId2">
            <a:extLst>
              <a:ext uri="{28A0092B-C50C-407E-A947-70E740481C1C}">
                <a14:useLocalDpi xmlns:a14="http://schemas.microsoft.com/office/drawing/2010/main" val="0"/>
              </a:ext>
            </a:extLst>
          </a:blip>
          <a:srcRect t="11631" b="11631"/>
          <a:stretch>
            <a:fillRect/>
          </a:stretch>
        </p:blipFill>
        <p:spPr/>
      </p:pic>
      <p:sp>
        <p:nvSpPr>
          <p:cNvPr id="6" name="Slide Number Placeholder 5">
            <a:extLst>
              <a:ext uri="{FF2B5EF4-FFF2-40B4-BE49-F238E27FC236}">
                <a16:creationId xmlns:a16="http://schemas.microsoft.com/office/drawing/2014/main" id="{9BAFD66B-DB30-0744-B615-F7EDA9F29E22}"/>
              </a:ext>
            </a:extLst>
          </p:cNvPr>
          <p:cNvSpPr>
            <a:spLocks noGrp="1"/>
          </p:cNvSpPr>
          <p:nvPr>
            <p:ph type="sldNum" sz="quarter" idx="12"/>
          </p:nvPr>
        </p:nvSpPr>
        <p:spPr/>
        <p:txBody>
          <a:bodyPr/>
          <a:lstStyle/>
          <a:p>
            <a:fld id="{54AAE21D-1E9D-1047-BD42-883DA1A9BFEE}" type="slidenum">
              <a:rPr lang="en-US" smtClean="0"/>
              <a:t>330</a:t>
            </a:fld>
            <a:endParaRPr lang="en-US"/>
          </a:p>
        </p:txBody>
      </p:sp>
      <p:pic>
        <p:nvPicPr>
          <p:cNvPr id="3" name="Picture 2">
            <a:extLst>
              <a:ext uri="{FF2B5EF4-FFF2-40B4-BE49-F238E27FC236}">
                <a16:creationId xmlns:a16="http://schemas.microsoft.com/office/drawing/2014/main" id="{AF0D2034-0210-55E6-794D-7855B1209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030128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Forgive or ERC Credit</a:t>
            </a:r>
            <a:br>
              <a:rPr lang="en-US" sz="3200" dirty="0"/>
            </a:br>
            <a:r>
              <a:rPr lang="en-US" sz="3200" dirty="0"/>
              <a:t>Cardinal Rules</a:t>
            </a:r>
          </a:p>
        </p:txBody>
      </p:sp>
      <p:pic>
        <p:nvPicPr>
          <p:cNvPr id="9" name="Content Placeholder 8" descr="Cardinal.jpg"/>
          <p:cNvPicPr>
            <a:picLocks noGrp="1" noChangeAspect="1"/>
          </p:cNvPicPr>
          <p:nvPr>
            <p:ph idx="1"/>
          </p:nvPr>
        </p:nvPicPr>
        <p:blipFill>
          <a:blip r:embed="rId3">
            <a:extLst>
              <a:ext uri="{28A0092B-C50C-407E-A947-70E740481C1C}">
                <a14:useLocalDpi xmlns:a14="http://schemas.microsoft.com/office/drawing/2010/main" val="0"/>
              </a:ext>
            </a:extLst>
          </a:blip>
          <a:srcRect t="17669" b="17669"/>
          <a:stretch>
            <a:fillRect/>
          </a:stretch>
        </p:blipFill>
        <p:spPr/>
      </p:pic>
      <p:sp>
        <p:nvSpPr>
          <p:cNvPr id="6" name="Slide Number Placeholder 5">
            <a:extLst>
              <a:ext uri="{FF2B5EF4-FFF2-40B4-BE49-F238E27FC236}">
                <a16:creationId xmlns:a16="http://schemas.microsoft.com/office/drawing/2014/main" id="{CF584255-5FDE-8A47-A905-77EBA8BD81E3}"/>
              </a:ext>
            </a:extLst>
          </p:cNvPr>
          <p:cNvSpPr>
            <a:spLocks noGrp="1"/>
          </p:cNvSpPr>
          <p:nvPr>
            <p:ph type="sldNum" sz="quarter" idx="12"/>
          </p:nvPr>
        </p:nvSpPr>
        <p:spPr/>
        <p:txBody>
          <a:bodyPr/>
          <a:lstStyle/>
          <a:p>
            <a:fld id="{54AAE21D-1E9D-1047-BD42-883DA1A9BFEE}" type="slidenum">
              <a:rPr lang="en-US" smtClean="0"/>
              <a:t>331</a:t>
            </a:fld>
            <a:endParaRPr lang="en-US"/>
          </a:p>
        </p:txBody>
      </p:sp>
      <p:pic>
        <p:nvPicPr>
          <p:cNvPr id="3" name="Picture 2">
            <a:extLst>
              <a:ext uri="{FF2B5EF4-FFF2-40B4-BE49-F238E27FC236}">
                <a16:creationId xmlns:a16="http://schemas.microsoft.com/office/drawing/2014/main" id="{4B7A07D6-7AD6-06FE-6151-977EE5DEE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32786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Forgive or ERC Credit</a:t>
            </a:r>
            <a:br>
              <a:rPr lang="en-US" sz="3200" dirty="0"/>
            </a:br>
            <a:r>
              <a:rPr lang="en-US" sz="3200" dirty="0"/>
              <a:t>Cardinal Rules </a:t>
            </a:r>
          </a:p>
        </p:txBody>
      </p:sp>
      <p:sp>
        <p:nvSpPr>
          <p:cNvPr id="3" name="Content Placeholder 2"/>
          <p:cNvSpPr>
            <a:spLocks noGrp="1"/>
          </p:cNvSpPr>
          <p:nvPr>
            <p:ph idx="1"/>
          </p:nvPr>
        </p:nvSpPr>
        <p:spPr/>
        <p:txBody>
          <a:bodyPr>
            <a:normAutofit/>
          </a:bodyPr>
          <a:lstStyle/>
          <a:p>
            <a:pPr marL="457200" indent="-457200">
              <a:buFont typeface="Arial"/>
              <a:buAutoNum type="arabicPeriod"/>
            </a:pPr>
            <a:r>
              <a:rPr lang="en-US" sz="2000" dirty="0"/>
              <a:t>You can utilize a dollar of wage for either covered PPP forgiveness or ERC, but not for both</a:t>
            </a:r>
          </a:p>
          <a:p>
            <a:pPr marL="457200" indent="-457200">
              <a:buFont typeface="Arial"/>
              <a:buAutoNum type="arabicPeriod"/>
            </a:pPr>
            <a:r>
              <a:rPr lang="en-US" sz="2000" dirty="0"/>
              <a:t>Any qualifying dollar of wage not used for one purpose (PPP or ERC), can be used (in any order) for the other purpose</a:t>
            </a:r>
          </a:p>
          <a:p>
            <a:pPr marL="457200" indent="-457200">
              <a:buAutoNum type="arabicPeriod"/>
            </a:pPr>
            <a:r>
              <a:rPr lang="en-US" sz="2000" dirty="0"/>
              <a:t>A broader batch of comp costs qualify for PPP forgiveness than for ERC </a:t>
            </a:r>
          </a:p>
          <a:p>
            <a:pPr marL="457200" indent="-457200">
              <a:buAutoNum type="arabicPeriod"/>
            </a:pPr>
            <a:r>
              <a:rPr lang="en-US" sz="2000" dirty="0"/>
              <a:t>Non-wage (and non-health insurance) PPP comp costs may be used first (prior to wage and health insurance) for PPP forgiveness purposes</a:t>
            </a:r>
          </a:p>
          <a:p>
            <a:pPr marL="457200" indent="-457200">
              <a:buAutoNum type="arabicPeriod"/>
            </a:pPr>
            <a:r>
              <a:rPr lang="en-US" sz="2000" dirty="0"/>
              <a:t>If you don’t list PPP covered non-payroll costs on PPP forgive app (accepted by SBA), then IRS says PPP wages (covered comp costs) get wasted (used for PPP forgive instead of covered non-payroll costs) </a:t>
            </a:r>
          </a:p>
          <a:p>
            <a:pPr marL="457200" indent="-457200">
              <a:buAutoNum type="arabicPeriod"/>
            </a:pPr>
            <a:endParaRPr lang="en-US" sz="2000" dirty="0"/>
          </a:p>
        </p:txBody>
      </p:sp>
      <p:sp>
        <p:nvSpPr>
          <p:cNvPr id="6" name="Slide Number Placeholder 5">
            <a:extLst>
              <a:ext uri="{FF2B5EF4-FFF2-40B4-BE49-F238E27FC236}">
                <a16:creationId xmlns:a16="http://schemas.microsoft.com/office/drawing/2014/main" id="{F94D4F7F-1734-8C44-9041-3F9EDA8D31D8}"/>
              </a:ext>
            </a:extLst>
          </p:cNvPr>
          <p:cNvSpPr>
            <a:spLocks noGrp="1"/>
          </p:cNvSpPr>
          <p:nvPr>
            <p:ph type="sldNum" sz="quarter" idx="12"/>
          </p:nvPr>
        </p:nvSpPr>
        <p:spPr/>
        <p:txBody>
          <a:bodyPr/>
          <a:lstStyle/>
          <a:p>
            <a:fld id="{54AAE21D-1E9D-1047-BD42-883DA1A9BFEE}" type="slidenum">
              <a:rPr lang="en-US" smtClean="0"/>
              <a:t>332</a:t>
            </a:fld>
            <a:endParaRPr lang="en-US"/>
          </a:p>
        </p:txBody>
      </p:sp>
      <p:pic>
        <p:nvPicPr>
          <p:cNvPr id="4" name="Picture 3">
            <a:extLst>
              <a:ext uri="{FF2B5EF4-FFF2-40B4-BE49-F238E27FC236}">
                <a16:creationId xmlns:a16="http://schemas.microsoft.com/office/drawing/2014/main" id="{2E9BB71B-CB97-D5B5-D50C-FA5E9EF9A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5605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a:t>
            </a:r>
            <a:r>
              <a:rPr lang="en-US" sz="3200" dirty="0" err="1"/>
              <a:t>Cov</a:t>
            </a:r>
            <a:r>
              <a:rPr lang="en-US" sz="3200" dirty="0"/>
              <a:t>. Payroll vs. ERC Qual. Wages</a:t>
            </a:r>
            <a:br>
              <a:rPr lang="en-US" sz="3200" dirty="0"/>
            </a:br>
            <a:r>
              <a:rPr lang="en-US" sz="3200" dirty="0"/>
              <a:t>Administrative Law</a:t>
            </a:r>
          </a:p>
        </p:txBody>
      </p:sp>
      <p:sp>
        <p:nvSpPr>
          <p:cNvPr id="3" name="Content Placeholder 2"/>
          <p:cNvSpPr>
            <a:spLocks noGrp="1"/>
          </p:cNvSpPr>
          <p:nvPr>
            <p:ph idx="1"/>
          </p:nvPr>
        </p:nvSpPr>
        <p:spPr/>
        <p:txBody>
          <a:bodyPr>
            <a:normAutofit lnSpcReduction="10000"/>
          </a:bodyPr>
          <a:lstStyle/>
          <a:p>
            <a:pPr marL="457200" indent="-457200">
              <a:buAutoNum type="arabicPeriod"/>
            </a:pPr>
            <a:r>
              <a:rPr lang="en-US" sz="1800" dirty="0"/>
              <a:t>Paycheck Protection Program as Amended by Economic Aid Act, SBA IFR, Fed. Reg. Vol. 86, No. 9 (01/14/21), §III, B., 4. g. and h.  </a:t>
            </a:r>
          </a:p>
          <a:p>
            <a:pPr marL="0" indent="0">
              <a:buNone/>
            </a:pPr>
            <a:r>
              <a:rPr lang="en-US" sz="1800" dirty="0">
                <a:hlinkClick r:id="rId2"/>
              </a:rPr>
              <a:t>https://home.treasury.gov/system/files/136/Interim-Final-Rule-Paycheck-Protection-Program-as-Amended-by-Economic-Aid-Act.pdf</a:t>
            </a:r>
            <a:endParaRPr lang="en-US" sz="1800" dirty="0"/>
          </a:p>
          <a:p>
            <a:pPr marL="457200" indent="-457200">
              <a:buAutoNum type="arabicPeriod" startAt="2"/>
            </a:pPr>
            <a:r>
              <a:rPr lang="en-US" sz="1800" dirty="0"/>
              <a:t>Paycheck Protection Program—Revisions to Loan Amount Calculation and Eligibility, SBA IFR, Fed. Reg. Vol. 86, No. 43 (03/08/21)</a:t>
            </a:r>
          </a:p>
          <a:p>
            <a:pPr marL="0" indent="0">
              <a:buNone/>
            </a:pPr>
            <a:r>
              <a:rPr lang="en-US" sz="1800" dirty="0">
                <a:hlinkClick r:id="rId3"/>
              </a:rPr>
              <a:t>https://home.treasury.gov/system/files/136/PPP-IFR-Loan-Amount-Calculation-and-Eligibility.pdf</a:t>
            </a:r>
            <a:r>
              <a:rPr lang="en-US" sz="1800" dirty="0"/>
              <a:t> </a:t>
            </a:r>
          </a:p>
          <a:p>
            <a:pPr marL="457200" indent="-457200">
              <a:buAutoNum type="arabicPeriod" startAt="3"/>
            </a:pPr>
            <a:r>
              <a:rPr lang="en-US" sz="1800" dirty="0"/>
              <a:t>Guidance on ERC under §2301 of CARES Act for 2020 (Notice 2021-20)   </a:t>
            </a:r>
          </a:p>
          <a:p>
            <a:pPr marL="0" indent="0">
              <a:buNone/>
            </a:pPr>
            <a:r>
              <a:rPr lang="en-US" sz="1800" dirty="0">
                <a:hlinkClick r:id="rId4"/>
              </a:rPr>
              <a:t>https://www.irs.gov/pub/irs-drop/n-21-20.pdf</a:t>
            </a:r>
            <a:r>
              <a:rPr lang="en-US" sz="1800" dirty="0"/>
              <a:t> </a:t>
            </a:r>
          </a:p>
          <a:p>
            <a:pPr>
              <a:buAutoNum type="arabicPeriod" startAt="4"/>
            </a:pPr>
            <a:r>
              <a:rPr lang="en-US" sz="1800" dirty="0"/>
              <a:t>Guidance on ERC under Con App 2021 (Relief Act) for First and Second Calendar Quarters of 2021 (Notice 2021-23)</a:t>
            </a:r>
          </a:p>
          <a:p>
            <a:pPr marL="0" indent="0">
              <a:buNone/>
            </a:pPr>
            <a:r>
              <a:rPr lang="en-US" sz="1800" dirty="0">
                <a:hlinkClick r:id="rId5"/>
              </a:rPr>
              <a:t>https://www.irs.gov/pub/irs-drop/n-21-23.pdf</a:t>
            </a:r>
            <a:r>
              <a:rPr lang="en-US" sz="1800" dirty="0"/>
              <a:t> </a:t>
            </a:r>
          </a:p>
          <a:p>
            <a:pPr>
              <a:buAutoNum type="arabicPeriod" startAt="5"/>
            </a:pPr>
            <a:r>
              <a:rPr lang="en-US" sz="1800" dirty="0"/>
              <a:t>SBA PPP Payroll Costs FAQs</a:t>
            </a:r>
          </a:p>
          <a:p>
            <a:pPr marL="0" indent="0">
              <a:buNone/>
            </a:pPr>
            <a:r>
              <a:rPr lang="en-US" sz="1800" dirty="0">
                <a:hlinkClick r:id="rId6"/>
              </a:rPr>
              <a:t>https://home.treasury.gov/system/files/136/PPP--Loan-Forgiveness-FAQs.pdf</a:t>
            </a:r>
            <a:r>
              <a:rPr lang="en-US" sz="1800" dirty="0"/>
              <a:t>  </a:t>
            </a:r>
          </a:p>
          <a:p>
            <a:pPr marL="0" indent="0">
              <a:buNone/>
            </a:pPr>
            <a:endParaRPr lang="en-US" sz="1800" dirty="0"/>
          </a:p>
          <a:p>
            <a:pPr marL="0" indent="0">
              <a:buNone/>
            </a:pPr>
            <a:endParaRPr lang="en-US" sz="2000" dirty="0"/>
          </a:p>
        </p:txBody>
      </p:sp>
      <p:sp>
        <p:nvSpPr>
          <p:cNvPr id="6" name="Slide Number Placeholder 5">
            <a:extLst>
              <a:ext uri="{FF2B5EF4-FFF2-40B4-BE49-F238E27FC236}">
                <a16:creationId xmlns:a16="http://schemas.microsoft.com/office/drawing/2014/main" id="{E3C21658-E39B-EC4D-A88B-A021935433F2}"/>
              </a:ext>
            </a:extLst>
          </p:cNvPr>
          <p:cNvSpPr>
            <a:spLocks noGrp="1"/>
          </p:cNvSpPr>
          <p:nvPr>
            <p:ph type="sldNum" sz="quarter" idx="12"/>
          </p:nvPr>
        </p:nvSpPr>
        <p:spPr/>
        <p:txBody>
          <a:bodyPr/>
          <a:lstStyle/>
          <a:p>
            <a:fld id="{54AAE21D-1E9D-1047-BD42-883DA1A9BFEE}" type="slidenum">
              <a:rPr lang="en-US" smtClean="0"/>
              <a:t>333</a:t>
            </a:fld>
            <a:endParaRPr lang="en-US"/>
          </a:p>
        </p:txBody>
      </p:sp>
      <p:pic>
        <p:nvPicPr>
          <p:cNvPr id="4" name="Picture 3">
            <a:extLst>
              <a:ext uri="{FF2B5EF4-FFF2-40B4-BE49-F238E27FC236}">
                <a16:creationId xmlns:a16="http://schemas.microsoft.com/office/drawing/2014/main" id="{F3EC7339-B8AF-C895-21EA-8C093E8F7E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94206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Which Employees Qualify?</a:t>
            </a:r>
          </a:p>
        </p:txBody>
      </p:sp>
      <p:pic>
        <p:nvPicPr>
          <p:cNvPr id="7" name="Content Placeholder 6" descr="Mattie18thGrade071221.jpg"/>
          <p:cNvPicPr>
            <a:picLocks noGrp="1" noChangeAspect="1"/>
          </p:cNvPicPr>
          <p:nvPr>
            <p:ph idx="1"/>
          </p:nvPr>
        </p:nvPicPr>
        <p:blipFill>
          <a:blip r:embed="rId2">
            <a:extLst>
              <a:ext uri="{28A0092B-C50C-407E-A947-70E740481C1C}">
                <a14:useLocalDpi xmlns:a14="http://schemas.microsoft.com/office/drawing/2010/main" val="0"/>
              </a:ext>
            </a:extLst>
          </a:blip>
          <a:srcRect l="-37882" r="-37882"/>
          <a:stretch>
            <a:fillRect/>
          </a:stretch>
        </p:blipFill>
        <p:spPr/>
      </p:pic>
      <p:sp>
        <p:nvSpPr>
          <p:cNvPr id="6" name="Slide Number Placeholder 5">
            <a:extLst>
              <a:ext uri="{FF2B5EF4-FFF2-40B4-BE49-F238E27FC236}">
                <a16:creationId xmlns:a16="http://schemas.microsoft.com/office/drawing/2014/main" id="{0CD4B5A9-11D3-AF4F-BCCE-7F0145786CE9}"/>
              </a:ext>
            </a:extLst>
          </p:cNvPr>
          <p:cNvSpPr>
            <a:spLocks noGrp="1"/>
          </p:cNvSpPr>
          <p:nvPr>
            <p:ph type="sldNum" sz="quarter" idx="12"/>
          </p:nvPr>
        </p:nvSpPr>
        <p:spPr/>
        <p:txBody>
          <a:bodyPr/>
          <a:lstStyle/>
          <a:p>
            <a:fld id="{54AAE21D-1E9D-1047-BD42-883DA1A9BFEE}" type="slidenum">
              <a:rPr lang="en-US" smtClean="0"/>
              <a:t>334</a:t>
            </a:fld>
            <a:endParaRPr lang="en-US"/>
          </a:p>
        </p:txBody>
      </p:sp>
      <p:pic>
        <p:nvPicPr>
          <p:cNvPr id="3" name="Picture 2">
            <a:extLst>
              <a:ext uri="{FF2B5EF4-FFF2-40B4-BE49-F238E27FC236}">
                <a16:creationId xmlns:a16="http://schemas.microsoft.com/office/drawing/2014/main" id="{66B71221-9C93-DA4F-016C-CA7B13A84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44491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Eligible vs. Excluded Employees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49892847"/>
              </p:ext>
            </p:extLst>
          </p:nvPr>
        </p:nvGraphicFramePr>
        <p:xfrm>
          <a:off x="457200" y="1600200"/>
          <a:ext cx="8229600" cy="3180080"/>
        </p:xfrm>
        <a:graphic>
          <a:graphicData uri="http://schemas.openxmlformats.org/drawingml/2006/table">
            <a:tbl>
              <a:tblPr firstRow="1" bandRow="1">
                <a:tableStyleId>{5C22544A-7EE6-4342-B048-85BDC9FD1C3A}</a:tableStyleId>
              </a:tblPr>
              <a:tblGrid>
                <a:gridCol w="2549558">
                  <a:extLst>
                    <a:ext uri="{9D8B030D-6E8A-4147-A177-3AD203B41FA5}">
                      <a16:colId xmlns:a16="http://schemas.microsoft.com/office/drawing/2014/main" val="20000"/>
                    </a:ext>
                  </a:extLst>
                </a:gridCol>
                <a:gridCol w="2936842">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Eligible</a:t>
                      </a:r>
                      <a:r>
                        <a:rPr lang="en-US" baseline="0" dirty="0"/>
                        <a:t> employees</a:t>
                      </a:r>
                      <a:endParaRPr lang="en-US" dirty="0"/>
                    </a:p>
                  </a:txBody>
                  <a:tcPr/>
                </a:tc>
                <a:tc>
                  <a:txBody>
                    <a:bodyPr/>
                    <a:lstStyle/>
                    <a:p>
                      <a:pPr algn="ctr"/>
                      <a:r>
                        <a:rPr lang="en-US" dirty="0"/>
                        <a:t>Employee w/ principal place of residence is in U.S.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ERC </a:t>
                      </a:r>
                      <a:r>
                        <a:rPr lang="en-US" sz="1800" kern="1200" dirty="0">
                          <a:solidFill>
                            <a:schemeClr val="dk1"/>
                          </a:solidFill>
                          <a:effectLst/>
                          <a:latin typeface="+mn-lt"/>
                          <a:ea typeface="+mn-ea"/>
                          <a:cs typeface="+mn-cs"/>
                        </a:rPr>
                        <a:t>qualified wages = IRC §3121(a) FICA wages </a:t>
                      </a:r>
                      <a:r>
                        <a:rPr lang="en-US" sz="1600" kern="1200" dirty="0">
                          <a:solidFill>
                            <a:schemeClr val="dk1"/>
                          </a:solidFill>
                          <a:effectLst/>
                          <a:latin typeface="+mn-lt"/>
                          <a:ea typeface="+mn-ea"/>
                          <a:cs typeface="+mn-cs"/>
                        </a:rPr>
                        <a:t>(CARES §2301(c)(5)(A))</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Excluded</a:t>
                      </a:r>
                      <a:r>
                        <a:rPr lang="en-US" baseline="0" dirty="0"/>
                        <a:t> employees</a:t>
                      </a:r>
                      <a:endParaRPr lang="en-US" dirty="0"/>
                    </a:p>
                  </a:txBody>
                  <a:tcPr/>
                </a:tc>
                <a:tc>
                  <a:txBody>
                    <a:bodyPr/>
                    <a:lstStyle/>
                    <a:p>
                      <a:pPr algn="ctr"/>
                      <a:r>
                        <a:rPr lang="en-US" dirty="0"/>
                        <a:t>Employee</a:t>
                      </a:r>
                      <a:r>
                        <a:rPr lang="en-US" baseline="0" dirty="0"/>
                        <a:t> w/ principal place of residence outside of U.S.</a:t>
                      </a:r>
                      <a:endParaRPr lang="en-US" dirty="0"/>
                    </a:p>
                  </a:txBody>
                  <a:tcPr/>
                </a:tc>
                <a:tc>
                  <a:txBody>
                    <a:bodyPr/>
                    <a:lstStyle/>
                    <a:p>
                      <a:pPr algn="ctr"/>
                      <a:r>
                        <a:rPr lang="en-US" dirty="0"/>
                        <a:t>Employees not earning </a:t>
                      </a:r>
                      <a:r>
                        <a:rPr lang="en-US" sz="1800" kern="1200" dirty="0">
                          <a:solidFill>
                            <a:schemeClr val="dk1"/>
                          </a:solidFill>
                          <a:effectLst/>
                          <a:latin typeface="+mn-lt"/>
                          <a:ea typeface="+mn-ea"/>
                          <a:cs typeface="+mn-cs"/>
                        </a:rPr>
                        <a:t>§3121(a) FICA wages</a:t>
                      </a:r>
                      <a:endParaRPr lang="en-US" dirty="0"/>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3"/>
                  </a:ext>
                </a:extLst>
              </a:tr>
              <a:tr h="370840">
                <a:tc>
                  <a:txBody>
                    <a:bodyPr/>
                    <a:lstStyle/>
                    <a:p>
                      <a:pPr algn="ctr"/>
                      <a:r>
                        <a:rPr lang="en-US" dirty="0"/>
                        <a:t>Employers in U.S. Territories</a:t>
                      </a:r>
                    </a:p>
                  </a:txBody>
                  <a:tcPr/>
                </a:tc>
                <a:tc>
                  <a:txBody>
                    <a:bodyPr/>
                    <a:lstStyle/>
                    <a:p>
                      <a:pPr algn="ctr"/>
                      <a:r>
                        <a:rPr lang="en-US" dirty="0"/>
                        <a:t>Yes  (employers</a:t>
                      </a:r>
                      <a:r>
                        <a:rPr lang="en-US" baseline="0" dirty="0"/>
                        <a:t> in U.S. Territories not excluded from PPP loan eligibility)</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a:t>
                      </a:r>
                      <a:r>
                        <a:rPr lang="en-US" baseline="0" dirty="0"/>
                        <a:t> </a:t>
                      </a:r>
                      <a:r>
                        <a:rPr lang="en-US" dirty="0"/>
                        <a:t>ERC </a:t>
                      </a:r>
                      <a:r>
                        <a:rPr lang="en-US" sz="1800" kern="1200" dirty="0">
                          <a:solidFill>
                            <a:schemeClr val="dk1"/>
                          </a:solidFill>
                          <a:effectLst/>
                          <a:latin typeface="+mn-lt"/>
                          <a:ea typeface="+mn-ea"/>
                          <a:cs typeface="+mn-cs"/>
                        </a:rPr>
                        <a:t>qualified wages = IRC §3121(a) FICA wages </a:t>
                      </a:r>
                      <a:r>
                        <a:rPr lang="en-US" sz="1600" kern="1200" dirty="0">
                          <a:solidFill>
                            <a:schemeClr val="dk1"/>
                          </a:solidFill>
                          <a:effectLst/>
                          <a:latin typeface="+mn-lt"/>
                          <a:ea typeface="+mn-ea"/>
                          <a:cs typeface="+mn-cs"/>
                        </a:rPr>
                        <a:t>(CARES §2301(c)(5)(A))</a:t>
                      </a: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424356" y="4895474"/>
            <a:ext cx="8494633" cy="830997"/>
          </a:xfrm>
          <a:prstGeom prst="rect">
            <a:avLst/>
          </a:prstGeom>
          <a:noFill/>
        </p:spPr>
        <p:txBody>
          <a:bodyPr wrap="none" rtlCol="0">
            <a:spAutoFit/>
          </a:bodyPr>
          <a:lstStyle/>
          <a:p>
            <a:r>
              <a:rPr lang="en-US" sz="1600" dirty="0"/>
              <a:t>*  Paycheck Protection Program as Amended by Economic Aid Act, SBA IFR, Fed. Reg. Vol. 86, No. 9 </a:t>
            </a:r>
          </a:p>
          <a:p>
            <a:r>
              <a:rPr lang="en-US" sz="1600" dirty="0"/>
              <a:t>(01/14/21), §III, B., 4. g. and h. </a:t>
            </a:r>
          </a:p>
          <a:p>
            <a:r>
              <a:rPr lang="en-US" sz="1600" dirty="0"/>
              <a:t>**  CARES Act §2301 and progeny        </a:t>
            </a:r>
          </a:p>
        </p:txBody>
      </p:sp>
      <p:sp>
        <p:nvSpPr>
          <p:cNvPr id="6" name="Slide Number Placeholder 5">
            <a:extLst>
              <a:ext uri="{FF2B5EF4-FFF2-40B4-BE49-F238E27FC236}">
                <a16:creationId xmlns:a16="http://schemas.microsoft.com/office/drawing/2014/main" id="{AF234169-45D0-074C-BD0B-B9A6BEC7791F}"/>
              </a:ext>
            </a:extLst>
          </p:cNvPr>
          <p:cNvSpPr>
            <a:spLocks noGrp="1"/>
          </p:cNvSpPr>
          <p:nvPr>
            <p:ph type="sldNum" sz="quarter" idx="12"/>
          </p:nvPr>
        </p:nvSpPr>
        <p:spPr/>
        <p:txBody>
          <a:bodyPr/>
          <a:lstStyle/>
          <a:p>
            <a:fld id="{54AAE21D-1E9D-1047-BD42-883DA1A9BFEE}" type="slidenum">
              <a:rPr lang="en-US" smtClean="0"/>
              <a:t>335</a:t>
            </a:fld>
            <a:endParaRPr lang="en-US"/>
          </a:p>
        </p:txBody>
      </p:sp>
      <p:pic>
        <p:nvPicPr>
          <p:cNvPr id="4" name="Picture 3">
            <a:extLst>
              <a:ext uri="{FF2B5EF4-FFF2-40B4-BE49-F238E27FC236}">
                <a16:creationId xmlns:a16="http://schemas.microsoft.com/office/drawing/2014/main" id="{7E846DC6-7C1A-DC20-C12E-A4AD5F6ED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4714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Eligible vs. Excluded Employees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89177695"/>
              </p:ext>
            </p:extLst>
          </p:nvPr>
        </p:nvGraphicFramePr>
        <p:xfrm>
          <a:off x="457200" y="1600200"/>
          <a:ext cx="8229600" cy="2763520"/>
        </p:xfrm>
        <a:graphic>
          <a:graphicData uri="http://schemas.openxmlformats.org/drawingml/2006/table">
            <a:tbl>
              <a:tblPr firstRow="1" bandRow="1">
                <a:tableStyleId>{5C22544A-7EE6-4342-B048-85BDC9FD1C3A}</a:tableStyleId>
              </a:tblPr>
              <a:tblGrid>
                <a:gridCol w="2549558">
                  <a:extLst>
                    <a:ext uri="{9D8B030D-6E8A-4147-A177-3AD203B41FA5}">
                      <a16:colId xmlns:a16="http://schemas.microsoft.com/office/drawing/2014/main" val="20000"/>
                    </a:ext>
                  </a:extLst>
                </a:gridCol>
                <a:gridCol w="2936842">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dirty="0"/>
                        <a:t>Full-time</a:t>
                      </a:r>
                      <a:r>
                        <a:rPr lang="en-US" baseline="0" dirty="0"/>
                        <a:t> employees</a:t>
                      </a:r>
                      <a:endParaRPr lang="en-US" dirty="0"/>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0001"/>
                  </a:ext>
                </a:extLst>
              </a:tr>
              <a:tr h="370840">
                <a:tc>
                  <a:txBody>
                    <a:bodyPr/>
                    <a:lstStyle/>
                    <a:p>
                      <a:pPr algn="ctr"/>
                      <a:r>
                        <a:rPr lang="en-US" dirty="0"/>
                        <a:t>Part-time employees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r h="370840">
                <a:tc>
                  <a:txBody>
                    <a:bodyPr/>
                    <a:lstStyle/>
                    <a:p>
                      <a:pPr algn="ctr"/>
                      <a:r>
                        <a:rPr lang="en-US" dirty="0"/>
                        <a:t>Student employees</a:t>
                      </a:r>
                    </a:p>
                  </a:txBody>
                  <a:tcPr/>
                </a:tc>
                <a:tc>
                  <a:txBody>
                    <a:bodyPr/>
                    <a:lstStyle/>
                    <a:p>
                      <a:pPr algn="ctr"/>
                      <a:r>
                        <a:rPr lang="en-US" dirty="0"/>
                        <a:t>Yes, unless work</a:t>
                      </a:r>
                      <a:r>
                        <a:rPr lang="en-US" baseline="0" dirty="0"/>
                        <a:t> study (or similar) in higher education  </a:t>
                      </a:r>
                      <a:endParaRPr lang="en-US" dirty="0"/>
                    </a:p>
                  </a:txBody>
                  <a:tcPr/>
                </a:tc>
                <a:tc>
                  <a:txBody>
                    <a:bodyPr/>
                    <a:lstStyle/>
                    <a:p>
                      <a:pPr algn="ctr"/>
                      <a:r>
                        <a:rPr lang="en-US" dirty="0"/>
                        <a:t>Yes</a:t>
                      </a:r>
                    </a:p>
                  </a:txBody>
                  <a:tcPr/>
                </a:tc>
                <a:extLst>
                  <a:ext uri="{0D108BD9-81ED-4DB2-BD59-A6C34878D82A}">
                    <a16:rowId xmlns:a16="http://schemas.microsoft.com/office/drawing/2014/main" val="10004"/>
                  </a:ext>
                </a:extLst>
              </a:tr>
              <a:tr h="370840">
                <a:tc>
                  <a:txBody>
                    <a:bodyPr/>
                    <a:lstStyle/>
                    <a:p>
                      <a:pPr algn="ctr"/>
                      <a:r>
                        <a:rPr lang="en-US" dirty="0"/>
                        <a:t>Household</a:t>
                      </a:r>
                      <a:r>
                        <a:rPr lang="en-US" baseline="0" dirty="0"/>
                        <a:t> employees</a:t>
                      </a:r>
                      <a:endParaRPr lang="en-US" dirty="0"/>
                    </a:p>
                  </a:txBody>
                  <a:tcPr/>
                </a:tc>
                <a:tc>
                  <a:txBody>
                    <a:bodyPr/>
                    <a:lstStyle/>
                    <a:p>
                      <a:pPr algn="ctr"/>
                      <a:r>
                        <a:rPr lang="en-US" dirty="0"/>
                        <a:t>No  </a:t>
                      </a:r>
                    </a:p>
                  </a:txBody>
                  <a:tcPr/>
                </a:tc>
                <a:tc>
                  <a:txBody>
                    <a:bodyPr/>
                    <a:lstStyle/>
                    <a:p>
                      <a:pPr algn="ctr"/>
                      <a:r>
                        <a:rPr lang="en-US" dirty="0"/>
                        <a:t>No  (Notice</a:t>
                      </a:r>
                      <a:r>
                        <a:rPr lang="en-US" baseline="0" dirty="0"/>
                        <a:t> 2021-20, </a:t>
                      </a:r>
                    </a:p>
                    <a:p>
                      <a:pPr algn="ctr"/>
                      <a:r>
                        <a:rPr lang="en-US" dirty="0"/>
                        <a:t>§A. </a:t>
                      </a:r>
                      <a:r>
                        <a:rPr lang="en-US" baseline="0" dirty="0"/>
                        <a:t>QA 6)</a:t>
                      </a:r>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405116" y="4464365"/>
            <a:ext cx="8494633" cy="830997"/>
          </a:xfrm>
          <a:prstGeom prst="rect">
            <a:avLst/>
          </a:prstGeom>
          <a:noFill/>
        </p:spPr>
        <p:txBody>
          <a:bodyPr wrap="none" rtlCol="0">
            <a:spAutoFit/>
          </a:bodyPr>
          <a:lstStyle/>
          <a:p>
            <a:r>
              <a:rPr lang="en-US" sz="1600" dirty="0"/>
              <a:t>*  Paycheck Protection Program as Amended by Economic Aid Act, SBA IFR, Fed. Reg. Vol. 86, No. 9 </a:t>
            </a:r>
          </a:p>
          <a:p>
            <a:r>
              <a:rPr lang="en-US" sz="1600" dirty="0"/>
              <a:t>(01/14/21), §III, B. 1. g. and 4. a., g., h. and k.</a:t>
            </a:r>
          </a:p>
          <a:p>
            <a:r>
              <a:rPr lang="en-US" sz="1600" dirty="0"/>
              <a:t>**  CARES Act §2301 and progeny        </a:t>
            </a:r>
          </a:p>
        </p:txBody>
      </p:sp>
      <p:sp>
        <p:nvSpPr>
          <p:cNvPr id="6" name="Slide Number Placeholder 5">
            <a:extLst>
              <a:ext uri="{FF2B5EF4-FFF2-40B4-BE49-F238E27FC236}">
                <a16:creationId xmlns:a16="http://schemas.microsoft.com/office/drawing/2014/main" id="{36E4476E-56B6-DE4D-BEE3-D9C0E2BE5355}"/>
              </a:ext>
            </a:extLst>
          </p:cNvPr>
          <p:cNvSpPr>
            <a:spLocks noGrp="1"/>
          </p:cNvSpPr>
          <p:nvPr>
            <p:ph type="sldNum" sz="quarter" idx="12"/>
          </p:nvPr>
        </p:nvSpPr>
        <p:spPr/>
        <p:txBody>
          <a:bodyPr/>
          <a:lstStyle/>
          <a:p>
            <a:fld id="{54AAE21D-1E9D-1047-BD42-883DA1A9BFEE}" type="slidenum">
              <a:rPr lang="en-US" smtClean="0"/>
              <a:t>336</a:t>
            </a:fld>
            <a:endParaRPr lang="en-US"/>
          </a:p>
        </p:txBody>
      </p:sp>
      <p:pic>
        <p:nvPicPr>
          <p:cNvPr id="4" name="Picture 3">
            <a:extLst>
              <a:ext uri="{FF2B5EF4-FFF2-40B4-BE49-F238E27FC236}">
                <a16:creationId xmlns:a16="http://schemas.microsoft.com/office/drawing/2014/main" id="{859866FB-564F-78FC-9382-80BD9F777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52415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Eligible vs. Excluded Owner Employees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15397716"/>
              </p:ext>
            </p:extLst>
          </p:nvPr>
        </p:nvGraphicFramePr>
        <p:xfrm>
          <a:off x="457200" y="1503980"/>
          <a:ext cx="8229600" cy="3302000"/>
        </p:xfrm>
        <a:graphic>
          <a:graphicData uri="http://schemas.openxmlformats.org/drawingml/2006/table">
            <a:tbl>
              <a:tblPr firstRow="1" bandRow="1">
                <a:tableStyleId>{5C22544A-7EE6-4342-B048-85BDC9FD1C3A}</a:tableStyleId>
              </a:tblPr>
              <a:tblGrid>
                <a:gridCol w="2885718">
                  <a:extLst>
                    <a:ext uri="{9D8B030D-6E8A-4147-A177-3AD203B41FA5}">
                      <a16:colId xmlns:a16="http://schemas.microsoft.com/office/drawing/2014/main" val="20000"/>
                    </a:ext>
                  </a:extLst>
                </a:gridCol>
                <a:gridCol w="2820003">
                  <a:extLst>
                    <a:ext uri="{9D8B030D-6E8A-4147-A177-3AD203B41FA5}">
                      <a16:colId xmlns:a16="http://schemas.microsoft.com/office/drawing/2014/main" val="20001"/>
                    </a:ext>
                  </a:extLst>
                </a:gridCol>
                <a:gridCol w="2523879">
                  <a:extLst>
                    <a:ext uri="{9D8B030D-6E8A-4147-A177-3AD203B41FA5}">
                      <a16:colId xmlns:a16="http://schemas.microsoft.com/office/drawing/2014/main" val="20002"/>
                    </a:ext>
                  </a:extLst>
                </a:gridCol>
              </a:tblGrid>
              <a:tr h="370840">
                <a:tc>
                  <a:txBody>
                    <a:bodyPr/>
                    <a:lstStyle/>
                    <a:p>
                      <a:pPr algn="ctr"/>
                      <a:r>
                        <a:rPr lang="en-US" sz="1800" dirty="0"/>
                        <a:t>Wages</a:t>
                      </a:r>
                      <a:r>
                        <a:rPr lang="en-US" sz="1800" baseline="0" dirty="0"/>
                        <a:t> Paid To</a:t>
                      </a:r>
                      <a:endParaRPr lang="en-US" sz="1800" dirty="0"/>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C Corp owner (regardless of ownership</a:t>
                      </a:r>
                      <a:r>
                        <a:rPr lang="en-US" baseline="0" dirty="0"/>
                        <a:t> %)</a:t>
                      </a:r>
                      <a:endParaRPr lang="en-US" dirty="0"/>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S Corp owner (regardless of ownership</a:t>
                      </a:r>
                      <a:r>
                        <a:rPr lang="en-US" baseline="0" dirty="0"/>
                        <a:t> %)</a:t>
                      </a:r>
                      <a:endParaRPr lang="en-US" dirty="0"/>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0002"/>
                  </a:ext>
                </a:extLst>
              </a:tr>
              <a:tr h="370840">
                <a:tc>
                  <a:txBody>
                    <a:bodyPr/>
                    <a:lstStyle/>
                    <a:p>
                      <a:pPr algn="ctr"/>
                      <a:r>
                        <a:rPr lang="en-US" dirty="0"/>
                        <a:t>Spouse of C or S Corp owner</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0003"/>
                  </a:ext>
                </a:extLst>
              </a:tr>
              <a:tr h="370840">
                <a:tc>
                  <a:txBody>
                    <a:bodyPr/>
                    <a:lstStyle/>
                    <a:p>
                      <a:pPr algn="ctr"/>
                      <a:r>
                        <a:rPr lang="en-US" dirty="0"/>
                        <a:t>Relative of &gt; 50% </a:t>
                      </a:r>
                    </a:p>
                    <a:p>
                      <a:pPr algn="ctr"/>
                      <a:r>
                        <a:rPr lang="en-US" dirty="0"/>
                        <a:t>C or S Corp owner</a:t>
                      </a:r>
                    </a:p>
                  </a:txBody>
                  <a:tcPr/>
                </a:tc>
                <a:tc>
                  <a:txBody>
                    <a:bodyPr/>
                    <a:lstStyle/>
                    <a:p>
                      <a:pPr algn="ctr"/>
                      <a:r>
                        <a:rPr lang="en-US" dirty="0"/>
                        <a:t>Yes</a:t>
                      </a:r>
                    </a:p>
                  </a:txBody>
                  <a:tcPr/>
                </a:tc>
                <a:tc>
                  <a:txBody>
                    <a:bodyPr/>
                    <a:lstStyle/>
                    <a:p>
                      <a:pPr algn="ctr"/>
                      <a:r>
                        <a:rPr lang="en-US" dirty="0"/>
                        <a:t>No</a:t>
                      </a:r>
                    </a:p>
                  </a:txBody>
                  <a:tcPr/>
                </a:tc>
                <a:extLst>
                  <a:ext uri="{0D108BD9-81ED-4DB2-BD59-A6C34878D82A}">
                    <a16:rowId xmlns:a16="http://schemas.microsoft.com/office/drawing/2014/main" val="10004"/>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Relative of 50% or less </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C or S Corp owner</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323670" y="4951646"/>
            <a:ext cx="8653727" cy="1077218"/>
          </a:xfrm>
          <a:prstGeom prst="rect">
            <a:avLst/>
          </a:prstGeom>
          <a:noFill/>
        </p:spPr>
        <p:txBody>
          <a:bodyPr wrap="square" rtlCol="0">
            <a:spAutoFit/>
          </a:bodyPr>
          <a:lstStyle/>
          <a:p>
            <a:r>
              <a:rPr lang="en-US" sz="1600" dirty="0"/>
              <a:t>* In the author’s opinion, C or S Corp owner (and spouse’s) wage qualifies for ERC (regardless of ownership % or whether actual or deemed owner). (CARES §2301, IRC §51(</a:t>
            </a:r>
            <a:r>
              <a:rPr lang="en-US" sz="1600" dirty="0" err="1"/>
              <a:t>i</a:t>
            </a:r>
            <a:r>
              <a:rPr lang="en-US" sz="1600" dirty="0"/>
              <a:t>), §267). There’s disagree-</a:t>
            </a:r>
            <a:r>
              <a:rPr lang="en-US" sz="1600" dirty="0" err="1"/>
              <a:t>ment</a:t>
            </a:r>
            <a:r>
              <a:rPr lang="en-US" sz="1600" dirty="0"/>
              <a:t> among intelligent members of tax profession as to whether wages of a &gt; 50% owner qualify </a:t>
            </a:r>
          </a:p>
          <a:p>
            <a:r>
              <a:rPr lang="en-US" sz="1600" dirty="0"/>
              <a:t>for ERC (if his (her) ownership is triggered by “backwards” attribution (from a relative)). </a:t>
            </a:r>
          </a:p>
        </p:txBody>
      </p:sp>
      <p:sp>
        <p:nvSpPr>
          <p:cNvPr id="6" name="Slide Number Placeholder 5">
            <a:extLst>
              <a:ext uri="{FF2B5EF4-FFF2-40B4-BE49-F238E27FC236}">
                <a16:creationId xmlns:a16="http://schemas.microsoft.com/office/drawing/2014/main" id="{2FC7BBC8-E5A3-234F-A914-8415A15BA6B1}"/>
              </a:ext>
            </a:extLst>
          </p:cNvPr>
          <p:cNvSpPr>
            <a:spLocks noGrp="1"/>
          </p:cNvSpPr>
          <p:nvPr>
            <p:ph type="sldNum" sz="quarter" idx="12"/>
          </p:nvPr>
        </p:nvSpPr>
        <p:spPr/>
        <p:txBody>
          <a:bodyPr/>
          <a:lstStyle/>
          <a:p>
            <a:fld id="{54AAE21D-1E9D-1047-BD42-883DA1A9BFEE}" type="slidenum">
              <a:rPr lang="en-US" smtClean="0"/>
              <a:t>337</a:t>
            </a:fld>
            <a:endParaRPr lang="en-US"/>
          </a:p>
        </p:txBody>
      </p:sp>
      <p:pic>
        <p:nvPicPr>
          <p:cNvPr id="4" name="Picture 3">
            <a:extLst>
              <a:ext uri="{FF2B5EF4-FFF2-40B4-BE49-F238E27FC236}">
                <a16:creationId xmlns:a16="http://schemas.microsoft.com/office/drawing/2014/main" id="{35DB8C2C-BF4C-38B0-A3FA-2BF2E4192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65074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Eligible vs. Excluded Owners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68208650"/>
              </p:ext>
            </p:extLst>
          </p:nvPr>
        </p:nvGraphicFramePr>
        <p:xfrm>
          <a:off x="457200" y="1600200"/>
          <a:ext cx="8229600" cy="3388360"/>
        </p:xfrm>
        <a:graphic>
          <a:graphicData uri="http://schemas.openxmlformats.org/drawingml/2006/table">
            <a:tbl>
              <a:tblPr firstRow="1" bandRow="1">
                <a:tableStyleId>{5C22544A-7EE6-4342-B048-85BDC9FD1C3A}</a:tableStyleId>
              </a:tblPr>
              <a:tblGrid>
                <a:gridCol w="2661611">
                  <a:extLst>
                    <a:ext uri="{9D8B030D-6E8A-4147-A177-3AD203B41FA5}">
                      <a16:colId xmlns:a16="http://schemas.microsoft.com/office/drawing/2014/main" val="20000"/>
                    </a:ext>
                  </a:extLst>
                </a:gridCol>
                <a:gridCol w="2824789">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Net earnings</a:t>
                      </a:r>
                      <a:r>
                        <a:rPr lang="en-US" baseline="0" dirty="0"/>
                        <a:t> from self-employment of general partner (in </a:t>
                      </a:r>
                      <a:r>
                        <a:rPr lang="en-US" baseline="0" dirty="0" err="1"/>
                        <a:t>pshp</a:t>
                      </a:r>
                      <a:r>
                        <a:rPr lang="en-US" baseline="0" dirty="0"/>
                        <a:t>)</a:t>
                      </a:r>
                      <a:endParaRPr lang="en-US" dirty="0"/>
                    </a:p>
                  </a:txBody>
                  <a:tcPr/>
                </a:tc>
                <a:tc>
                  <a:txBody>
                    <a:bodyPr/>
                    <a:lstStyle/>
                    <a:p>
                      <a:pPr algn="ctr"/>
                      <a:r>
                        <a:rPr lang="en-US" dirty="0"/>
                        <a:t>Yes</a:t>
                      </a:r>
                    </a:p>
                  </a:txBody>
                  <a:tcPr/>
                </a:tc>
                <a:tc>
                  <a:txBody>
                    <a:bodyPr/>
                    <a:lstStyle/>
                    <a:p>
                      <a:pPr algn="ctr"/>
                      <a:r>
                        <a:rPr lang="en-US" dirty="0"/>
                        <a:t>No  (there’s no legitimate employer/employee</a:t>
                      </a:r>
                      <a:r>
                        <a:rPr lang="en-US" baseline="0" dirty="0"/>
                        <a:t> relationship (no W-2))</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Net earnings</a:t>
                      </a:r>
                      <a:r>
                        <a:rPr lang="en-US" baseline="0" dirty="0"/>
                        <a:t> from self-employment of sole proprietor (SP)</a:t>
                      </a:r>
                      <a:endParaRPr lang="en-US" dirty="0"/>
                    </a:p>
                  </a:txBody>
                  <a:tcPr/>
                </a:tc>
                <a:tc>
                  <a:txBody>
                    <a:bodyPr/>
                    <a:lstStyle/>
                    <a:p>
                      <a:pPr algn="ctr"/>
                      <a:r>
                        <a:rPr lang="en-US" dirty="0"/>
                        <a:t>Yes</a:t>
                      </a:r>
                    </a:p>
                  </a:txBody>
                  <a:tcPr/>
                </a:tc>
                <a:tc>
                  <a:txBody>
                    <a:bodyPr/>
                    <a:lstStyle/>
                    <a:p>
                      <a:pPr algn="ctr"/>
                      <a:r>
                        <a:rPr lang="en-US" dirty="0"/>
                        <a:t>No  (there’s no legitimate employer/employee</a:t>
                      </a:r>
                      <a:r>
                        <a:rPr lang="en-US" baseline="0" dirty="0"/>
                        <a:t> relationship (no W-2))</a:t>
                      </a:r>
                      <a:endParaRPr lang="en-US" dirty="0"/>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W-2 earnings paid by  partnership or SP to its non-owner ‘</a:t>
                      </a:r>
                      <a:r>
                        <a:rPr lang="en-US" dirty="0" err="1"/>
                        <a:t>ee</a:t>
                      </a:r>
                      <a:endParaRPr lang="en-US" dirty="0"/>
                    </a:p>
                  </a:txBody>
                  <a:tcPr/>
                </a:tc>
                <a:tc>
                  <a:txBody>
                    <a:bodyPr/>
                    <a:lstStyle/>
                    <a:p>
                      <a:pPr algn="ctr"/>
                      <a:r>
                        <a:rPr lang="en-US" dirty="0"/>
                        <a:t>Yes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(if</a:t>
                      </a:r>
                      <a:r>
                        <a:rPr lang="en-US" baseline="0" dirty="0"/>
                        <a:t> ‘</a:t>
                      </a:r>
                      <a:r>
                        <a:rPr lang="en-US" baseline="0" dirty="0" err="1"/>
                        <a:t>ee</a:t>
                      </a:r>
                      <a:r>
                        <a:rPr lang="en-US" baseline="0" dirty="0"/>
                        <a:t> related to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50% or less owner)</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No  (if</a:t>
                      </a:r>
                      <a:r>
                        <a:rPr lang="en-US" baseline="0" dirty="0"/>
                        <a:t> ‘</a:t>
                      </a:r>
                      <a:r>
                        <a:rPr lang="en-US" baseline="0" dirty="0" err="1"/>
                        <a:t>ee</a:t>
                      </a:r>
                      <a:r>
                        <a:rPr lang="en-US" baseline="0" dirty="0"/>
                        <a:t> related to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&gt; 50% owner)</a:t>
                      </a:r>
                      <a:endParaRPr lang="en-US" dirty="0"/>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379410" y="5097094"/>
            <a:ext cx="8494633" cy="584776"/>
          </a:xfrm>
          <a:prstGeom prst="rect">
            <a:avLst/>
          </a:prstGeom>
          <a:noFill/>
        </p:spPr>
        <p:txBody>
          <a:bodyPr wrap="none" rtlCol="0">
            <a:spAutoFit/>
          </a:bodyPr>
          <a:lstStyle/>
          <a:p>
            <a:r>
              <a:rPr lang="en-US" sz="1600" dirty="0"/>
              <a:t>*  Paycheck Protection Program as Amended by Economic Aid Act, SBA IFR, Fed. Reg. Vol. 86, No. 9 </a:t>
            </a:r>
          </a:p>
          <a:p>
            <a:r>
              <a:rPr lang="en-US" sz="1600" dirty="0"/>
              <a:t>(01/14/21), §III, B., 4. b. (sole prop), d. (farmer, rancher) and 3. (partnership)</a:t>
            </a:r>
          </a:p>
        </p:txBody>
      </p:sp>
      <p:sp>
        <p:nvSpPr>
          <p:cNvPr id="6" name="Slide Number Placeholder 5">
            <a:extLst>
              <a:ext uri="{FF2B5EF4-FFF2-40B4-BE49-F238E27FC236}">
                <a16:creationId xmlns:a16="http://schemas.microsoft.com/office/drawing/2014/main" id="{E831511C-E4B2-7447-9AEB-1F01FC0553FA}"/>
              </a:ext>
            </a:extLst>
          </p:cNvPr>
          <p:cNvSpPr>
            <a:spLocks noGrp="1"/>
          </p:cNvSpPr>
          <p:nvPr>
            <p:ph type="sldNum" sz="quarter" idx="12"/>
          </p:nvPr>
        </p:nvSpPr>
        <p:spPr/>
        <p:txBody>
          <a:bodyPr/>
          <a:lstStyle/>
          <a:p>
            <a:fld id="{54AAE21D-1E9D-1047-BD42-883DA1A9BFEE}" type="slidenum">
              <a:rPr lang="en-US" smtClean="0"/>
              <a:t>338</a:t>
            </a:fld>
            <a:endParaRPr lang="en-US"/>
          </a:p>
        </p:txBody>
      </p:sp>
      <p:pic>
        <p:nvPicPr>
          <p:cNvPr id="4" name="Picture 3">
            <a:extLst>
              <a:ext uri="{FF2B5EF4-FFF2-40B4-BE49-F238E27FC236}">
                <a16:creationId xmlns:a16="http://schemas.microsoft.com/office/drawing/2014/main" id="{1900BAE7-DDE3-EA2A-B99E-83AE59A42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9068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Spending Within a Time Period</a:t>
            </a:r>
          </a:p>
        </p:txBody>
      </p:sp>
      <p:pic>
        <p:nvPicPr>
          <p:cNvPr id="7" name="Content Placeholder 6" descr="Screen Shot 2021-07-12 at 4.05.40 PM.png"/>
          <p:cNvPicPr>
            <a:picLocks noGrp="1" noChangeAspect="1"/>
          </p:cNvPicPr>
          <p:nvPr>
            <p:ph idx="1"/>
          </p:nvPr>
        </p:nvPicPr>
        <p:blipFill>
          <a:blip r:embed="rId2">
            <a:extLst>
              <a:ext uri="{28A0092B-C50C-407E-A947-70E740481C1C}">
                <a14:useLocalDpi xmlns:a14="http://schemas.microsoft.com/office/drawing/2010/main" val="0"/>
              </a:ext>
            </a:extLst>
          </a:blip>
          <a:srcRect l="-49895" r="-49895"/>
          <a:stretch>
            <a:fillRect/>
          </a:stretch>
        </p:blipFill>
        <p:spPr/>
      </p:pic>
      <p:sp>
        <p:nvSpPr>
          <p:cNvPr id="6" name="Slide Number Placeholder 5">
            <a:extLst>
              <a:ext uri="{FF2B5EF4-FFF2-40B4-BE49-F238E27FC236}">
                <a16:creationId xmlns:a16="http://schemas.microsoft.com/office/drawing/2014/main" id="{6517DE6B-C748-4E42-ABC7-B55EA3A50F83}"/>
              </a:ext>
            </a:extLst>
          </p:cNvPr>
          <p:cNvSpPr>
            <a:spLocks noGrp="1"/>
          </p:cNvSpPr>
          <p:nvPr>
            <p:ph type="sldNum" sz="quarter" idx="12"/>
          </p:nvPr>
        </p:nvSpPr>
        <p:spPr/>
        <p:txBody>
          <a:bodyPr/>
          <a:lstStyle/>
          <a:p>
            <a:fld id="{54AAE21D-1E9D-1047-BD42-883DA1A9BFEE}" type="slidenum">
              <a:rPr lang="en-US" smtClean="0"/>
              <a:t>339</a:t>
            </a:fld>
            <a:endParaRPr lang="en-US"/>
          </a:p>
        </p:txBody>
      </p:sp>
      <p:pic>
        <p:nvPicPr>
          <p:cNvPr id="3" name="Picture 2">
            <a:extLst>
              <a:ext uri="{FF2B5EF4-FFF2-40B4-BE49-F238E27FC236}">
                <a16:creationId xmlns:a16="http://schemas.microsoft.com/office/drawing/2014/main" id="{E232533E-680E-B63B-6824-7E12C01B5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2957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66950930"/>
              </p:ext>
            </p:extLst>
          </p:nvPr>
        </p:nvGraphicFramePr>
        <p:xfrm>
          <a:off x="457200" y="1600200"/>
          <a:ext cx="8229600" cy="4511040"/>
        </p:xfrm>
        <a:graphic>
          <a:graphicData uri="http://schemas.openxmlformats.org/drawingml/2006/table">
            <a:tbl>
              <a:tblPr firstRow="1" bandRow="1">
                <a:tableStyleId>{5C22544A-7EE6-4342-B048-85BDC9FD1C3A}</a:tableStyleId>
              </a:tblPr>
              <a:tblGrid>
                <a:gridCol w="1669578">
                  <a:extLst>
                    <a:ext uri="{9D8B030D-6E8A-4147-A177-3AD203B41FA5}">
                      <a16:colId xmlns:a16="http://schemas.microsoft.com/office/drawing/2014/main" val="20000"/>
                    </a:ext>
                  </a:extLst>
                </a:gridCol>
                <a:gridCol w="2445222">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rowSpan="4">
                  <a:txBody>
                    <a:bodyPr/>
                    <a:lstStyle/>
                    <a:p>
                      <a:pPr algn="ctr"/>
                      <a:r>
                        <a:rPr lang="en-US" dirty="0"/>
                        <a:t>Who best to apply</a:t>
                      </a:r>
                      <a:r>
                        <a:rPr lang="en-US" baseline="0" dirty="0"/>
                        <a:t> for</a:t>
                      </a:r>
                      <a:r>
                        <a:rPr lang="en-US" dirty="0"/>
                        <a:t> ERC?</a:t>
                      </a:r>
                    </a:p>
                  </a:txBody>
                  <a:tcPr/>
                </a:tc>
                <a:tc>
                  <a:txBody>
                    <a:bodyPr/>
                    <a:lstStyle/>
                    <a:p>
                      <a:pPr algn="ctr"/>
                      <a:r>
                        <a:rPr lang="en-US" sz="1800" dirty="0"/>
                        <a:t>Why can’t my CPA pursue ERC for me? </a:t>
                      </a:r>
                    </a:p>
                    <a:p>
                      <a:pPr algn="ctr"/>
                      <a:r>
                        <a:rPr lang="en-US" sz="1800" dirty="0"/>
                        <a:t>CPA not</a:t>
                      </a:r>
                      <a:r>
                        <a:rPr lang="en-US" sz="1800" baseline="0" dirty="0"/>
                        <a:t> expert, we are.</a:t>
                      </a:r>
                      <a:endParaRPr lang="en-US" dirty="0"/>
                    </a:p>
                  </a:txBody>
                  <a:tcPr/>
                </a:tc>
                <a:tc>
                  <a:txBody>
                    <a:bodyPr/>
                    <a:lstStyle/>
                    <a:p>
                      <a:pPr algn="ctr"/>
                      <a:r>
                        <a:rPr lang="en-US" dirty="0"/>
                        <a:t>Fail / Maybe</a:t>
                      </a:r>
                    </a:p>
                  </a:txBody>
                  <a:tcPr/>
                </a:tc>
                <a:tc>
                  <a:txBody>
                    <a:bodyPr/>
                    <a:lstStyle/>
                    <a:p>
                      <a:pPr algn="ctr"/>
                      <a:r>
                        <a:rPr lang="en-US" dirty="0"/>
                        <a:t>No generalization holds</a:t>
                      </a:r>
                      <a:r>
                        <a:rPr lang="en-US" baseline="0" dirty="0"/>
                        <a:t> up well. Each case stands on own. Many ERC</a:t>
                      </a:r>
                      <a:r>
                        <a:rPr lang="en-US" sz="1600" baseline="0" dirty="0"/>
                        <a:t> solicitors </a:t>
                      </a:r>
                      <a:r>
                        <a:rPr lang="en-US" baseline="0" dirty="0"/>
                        <a:t>not experts</a:t>
                      </a:r>
                      <a:endParaRPr lang="en-US" dirty="0"/>
                    </a:p>
                  </a:txBody>
                  <a:tcPr/>
                </a:tc>
                <a:extLst>
                  <a:ext uri="{0D108BD9-81ED-4DB2-BD59-A6C34878D82A}">
                    <a16:rowId xmlns:a16="http://schemas.microsoft.com/office/drawing/2014/main" val="10001"/>
                  </a:ext>
                </a:extLst>
              </a:tr>
              <a:tr h="370840">
                <a:tc vMerge="1">
                  <a:txBody>
                    <a:bodyPr/>
                    <a:lstStyle/>
                    <a:p>
                      <a:pPr algn="ctr"/>
                      <a:endParaRPr lang="en-US" dirty="0"/>
                    </a:p>
                  </a:txBody>
                  <a:tcPr/>
                </a:tc>
                <a:tc>
                  <a:txBody>
                    <a:bodyPr/>
                    <a:lstStyle/>
                    <a:p>
                      <a:pPr algn="ctr"/>
                      <a:r>
                        <a:rPr lang="en-US" dirty="0"/>
                        <a:t> Why be the</a:t>
                      </a:r>
                      <a:r>
                        <a:rPr lang="en-US" baseline="0" dirty="0"/>
                        <a:t> guinea pig for your CPA? We generate 10-20% more in ERC than a CPA unfamiliar w/ ERC</a:t>
                      </a:r>
                      <a:endParaRPr lang="en-US" dirty="0"/>
                    </a:p>
                  </a:txBody>
                  <a:tcPr/>
                </a:tc>
                <a:tc>
                  <a:txBody>
                    <a:bodyPr/>
                    <a:lstStyle/>
                    <a:p>
                      <a:pPr algn="ctr"/>
                      <a:r>
                        <a:rPr lang="en-US" dirty="0"/>
                        <a:t>Maybe</a:t>
                      </a:r>
                    </a:p>
                  </a:txBody>
                  <a:tcPr/>
                </a:tc>
                <a:tc>
                  <a:txBody>
                    <a:bodyPr/>
                    <a:lstStyle/>
                    <a:p>
                      <a:pPr algn="ctr"/>
                      <a:r>
                        <a:rPr lang="en-US" dirty="0"/>
                        <a:t>How s</a:t>
                      </a:r>
                      <a:r>
                        <a:rPr lang="en-US" baseline="0" dirty="0"/>
                        <a:t>cientifically and exactly was the estimate of 10-20% more arrived at? Who conducted the study? Did you amend returns </a:t>
                      </a:r>
                      <a:r>
                        <a:rPr lang="en-US" baseline="0" dirty="0" err="1"/>
                        <a:t>prep’d</a:t>
                      </a:r>
                      <a:r>
                        <a:rPr lang="en-US" baseline="0" dirty="0"/>
                        <a:t> by CPA?</a:t>
                      </a:r>
                      <a:endParaRPr lang="en-US" dirty="0"/>
                    </a:p>
                  </a:txBody>
                  <a:tcPr/>
                </a:tc>
                <a:extLst>
                  <a:ext uri="{0D108BD9-81ED-4DB2-BD59-A6C34878D82A}">
                    <a16:rowId xmlns:a16="http://schemas.microsoft.com/office/drawing/2014/main" val="10002"/>
                  </a:ext>
                </a:extLst>
              </a:tr>
              <a:tr h="370840">
                <a:tc vMerge="1">
                  <a:txBody>
                    <a:bodyPr/>
                    <a:lstStyle/>
                    <a:p>
                      <a:pPr algn="ctr"/>
                      <a:endParaRPr lang="en-US" dirty="0"/>
                    </a:p>
                  </a:txBody>
                  <a:tcPr/>
                </a:tc>
                <a:tc>
                  <a:txBody>
                    <a:bodyPr/>
                    <a:lstStyle/>
                    <a:p>
                      <a:pPr algn="ctr"/>
                      <a:r>
                        <a:rPr lang="en-US" dirty="0"/>
                        <a:t>CPAs only good at income,</a:t>
                      </a:r>
                      <a:r>
                        <a:rPr lang="en-US" baseline="0" dirty="0"/>
                        <a:t> not payroll, tax.</a:t>
                      </a:r>
                    </a:p>
                    <a:p>
                      <a:pPr algn="ctr"/>
                      <a:r>
                        <a:rPr lang="en-US" baseline="0" dirty="0"/>
                        <a:t>We’re better at payroll.</a:t>
                      </a:r>
                      <a:endParaRPr lang="en-US" dirty="0"/>
                    </a:p>
                  </a:txBody>
                  <a:tcPr/>
                </a:tc>
                <a:tc>
                  <a:txBody>
                    <a:bodyPr/>
                    <a:lstStyle/>
                    <a:p>
                      <a:pPr algn="ctr"/>
                      <a:r>
                        <a:rPr lang="en-US" dirty="0"/>
                        <a:t>Maybe</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 generalization holds</a:t>
                      </a:r>
                      <a:r>
                        <a:rPr lang="en-US" baseline="0" dirty="0"/>
                        <a:t> up well. Each case stands on own. Many ERC </a:t>
                      </a:r>
                      <a:r>
                        <a:rPr lang="en-US" sz="1600" baseline="0" dirty="0" err="1"/>
                        <a:t>solictors</a:t>
                      </a:r>
                      <a:r>
                        <a:rPr lang="en-US" baseline="0" dirty="0"/>
                        <a:t> not experts.</a:t>
                      </a:r>
                      <a:endParaRPr lang="en-US" dirty="0"/>
                    </a:p>
                  </a:txBody>
                  <a:tcPr/>
                </a:tc>
                <a:extLst>
                  <a:ext uri="{0D108BD9-81ED-4DB2-BD59-A6C34878D82A}">
                    <a16:rowId xmlns:a16="http://schemas.microsoft.com/office/drawing/2014/main" val="10003"/>
                  </a:ext>
                </a:extLst>
              </a:tr>
              <a:tr h="370840">
                <a:tc vMerge="1">
                  <a:txBody>
                    <a:bodyPr/>
                    <a:lstStyle/>
                    <a:p>
                      <a:pPr algn="ctr"/>
                      <a:endParaRPr lang="en-US" dirty="0"/>
                    </a:p>
                  </a:txBody>
                  <a:tcPr/>
                </a:tc>
                <a:tc>
                  <a:txBody>
                    <a:bodyPr/>
                    <a:lstStyle/>
                    <a:p>
                      <a:pPr algn="ctr"/>
                      <a:r>
                        <a:rPr lang="en-US" dirty="0"/>
                        <a:t>ERC</a:t>
                      </a:r>
                      <a:r>
                        <a:rPr lang="en-US" baseline="0" dirty="0"/>
                        <a:t> complex. ERC code is 200 pages.</a:t>
                      </a:r>
                      <a:endParaRPr lang="en-US" dirty="0"/>
                    </a:p>
                  </a:txBody>
                  <a:tcPr/>
                </a:tc>
                <a:tc>
                  <a:txBody>
                    <a:bodyPr/>
                    <a:lstStyle/>
                    <a:p>
                      <a:pPr algn="ctr"/>
                      <a:r>
                        <a:rPr lang="en-US" dirty="0"/>
                        <a:t>Fail</a:t>
                      </a:r>
                    </a:p>
                  </a:txBody>
                  <a:tcPr/>
                </a:tc>
                <a:tc>
                  <a:txBody>
                    <a:bodyPr/>
                    <a:lstStyle/>
                    <a:p>
                      <a:pPr algn="ctr"/>
                      <a:r>
                        <a:rPr lang="en-US" dirty="0"/>
                        <a:t>IRC for ERC is about 10-12 pages.</a:t>
                      </a:r>
                      <a:r>
                        <a:rPr lang="en-US" baseline="0" dirty="0"/>
                        <a:t> IRS Notices longer.</a:t>
                      </a:r>
                      <a:endParaRPr lang="en-US" dirty="0"/>
                    </a:p>
                  </a:txBody>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4C3926F6-03FC-E544-BA70-A1C390C11DDE}"/>
              </a:ext>
            </a:extLst>
          </p:cNvPr>
          <p:cNvSpPr>
            <a:spLocks noGrp="1"/>
          </p:cNvSpPr>
          <p:nvPr>
            <p:ph type="sldNum" sz="quarter" idx="12"/>
          </p:nvPr>
        </p:nvSpPr>
        <p:spPr/>
        <p:txBody>
          <a:bodyPr/>
          <a:lstStyle/>
          <a:p>
            <a:fld id="{54AAE21D-1E9D-1047-BD42-883DA1A9BFEE}" type="slidenum">
              <a:rPr lang="en-US" smtClean="0"/>
              <a:t>34</a:t>
            </a:fld>
            <a:endParaRPr lang="en-US"/>
          </a:p>
        </p:txBody>
      </p:sp>
      <p:pic>
        <p:nvPicPr>
          <p:cNvPr id="4" name="Picture 3">
            <a:extLst>
              <a:ext uri="{FF2B5EF4-FFF2-40B4-BE49-F238E27FC236}">
                <a16:creationId xmlns:a16="http://schemas.microsoft.com/office/drawing/2014/main" id="{D94C182B-F3C0-E947-949B-53C01198F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500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Spending Within a Time Period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31135148"/>
              </p:ext>
            </p:extLst>
          </p:nvPr>
        </p:nvGraphicFramePr>
        <p:xfrm>
          <a:off x="457200" y="1581526"/>
          <a:ext cx="8229600" cy="3759200"/>
        </p:xfrm>
        <a:graphic>
          <a:graphicData uri="http://schemas.openxmlformats.org/drawingml/2006/table">
            <a:tbl>
              <a:tblPr firstRow="1" bandRow="1">
                <a:tableStyleId>{5C22544A-7EE6-4342-B048-85BDC9FD1C3A}</a:tableStyleId>
              </a:tblPr>
              <a:tblGrid>
                <a:gridCol w="1491676">
                  <a:extLst>
                    <a:ext uri="{9D8B030D-6E8A-4147-A177-3AD203B41FA5}">
                      <a16:colId xmlns:a16="http://schemas.microsoft.com/office/drawing/2014/main" val="20000"/>
                    </a:ext>
                  </a:extLst>
                </a:gridCol>
                <a:gridCol w="3809738">
                  <a:extLst>
                    <a:ext uri="{9D8B030D-6E8A-4147-A177-3AD203B41FA5}">
                      <a16:colId xmlns:a16="http://schemas.microsoft.com/office/drawing/2014/main" val="20001"/>
                    </a:ext>
                  </a:extLst>
                </a:gridCol>
                <a:gridCol w="2928186">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Time Period</a:t>
                      </a:r>
                    </a:p>
                  </a:txBody>
                  <a:tcPr/>
                </a:tc>
                <a:tc>
                  <a:txBody>
                    <a:bodyPr/>
                    <a:lstStyle/>
                    <a:p>
                      <a:pPr algn="ctr"/>
                      <a:r>
                        <a:rPr lang="en-US" dirty="0"/>
                        <a:t>PPP covered period (CP)</a:t>
                      </a:r>
                    </a:p>
                  </a:txBody>
                  <a:tcPr/>
                </a:tc>
                <a:tc>
                  <a:txBody>
                    <a:bodyPr/>
                    <a:lstStyle/>
                    <a:p>
                      <a:pPr algn="ctr"/>
                      <a:r>
                        <a:rPr lang="en-US" dirty="0"/>
                        <a:t>03/13/20 – 12/31/21</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Role of</a:t>
                      </a:r>
                      <a:r>
                        <a:rPr lang="en-US" baseline="0" dirty="0"/>
                        <a:t> Calendar Quarter</a:t>
                      </a:r>
                      <a:endParaRPr lang="en-US" dirty="0"/>
                    </a:p>
                  </a:txBody>
                  <a:tcPr/>
                </a:tc>
                <a:tc>
                  <a:txBody>
                    <a:bodyPr/>
                    <a:lstStyle/>
                    <a:p>
                      <a:pPr algn="ctr"/>
                      <a:r>
                        <a:rPr lang="en-US" dirty="0"/>
                        <a:t>PPP CP may span across &gt; one quarter</a:t>
                      </a:r>
                    </a:p>
                  </a:txBody>
                  <a:tcPr/>
                </a:tc>
                <a:tc>
                  <a:txBody>
                    <a:bodyPr/>
                    <a:lstStyle/>
                    <a:p>
                      <a:pPr algn="ctr"/>
                      <a:r>
                        <a:rPr lang="en-US" dirty="0"/>
                        <a:t>Each</a:t>
                      </a:r>
                      <a:r>
                        <a:rPr lang="en-US" baseline="0" dirty="0"/>
                        <a:t> of 8 quarters may qualify for ERC:  </a:t>
                      </a:r>
                    </a:p>
                    <a:p>
                      <a:pPr algn="ctr"/>
                      <a:r>
                        <a:rPr lang="en-US" baseline="0" dirty="0"/>
                        <a:t>1Q, 2Q, 3Q or 4Q (2020) </a:t>
                      </a:r>
                    </a:p>
                    <a:p>
                      <a:pPr algn="ctr"/>
                      <a:r>
                        <a:rPr lang="en-US" baseline="0" dirty="0"/>
                        <a:t>1Q, 2Q, 3Q or 4Q (2021)</a:t>
                      </a:r>
                      <a:endParaRPr lang="en-US" dirty="0"/>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Timing</a:t>
                      </a:r>
                      <a:r>
                        <a:rPr lang="en-US" baseline="0" dirty="0"/>
                        <a:t> of Expenditure</a:t>
                      </a:r>
                      <a:endParaRPr lang="en-US" dirty="0"/>
                    </a:p>
                  </a:txBody>
                  <a:tcPr/>
                </a:tc>
                <a:tc>
                  <a:txBody>
                    <a:bodyPr/>
                    <a:lstStyle/>
                    <a:p>
                      <a:pPr algn="ctr"/>
                      <a:r>
                        <a:rPr lang="en-US" dirty="0"/>
                        <a:t>Covered</a:t>
                      </a:r>
                      <a:r>
                        <a:rPr lang="en-US" baseline="0" dirty="0"/>
                        <a:t> payroll costs must be paid or incurred only inside covered period to be eligible for PPP forgiveness </a:t>
                      </a:r>
                      <a:endParaRPr lang="en-US" dirty="0"/>
                    </a:p>
                  </a:txBody>
                  <a:tcPr/>
                </a:tc>
                <a:tc>
                  <a:txBody>
                    <a:bodyPr/>
                    <a:lstStyle/>
                    <a:p>
                      <a:pPr algn="ctr"/>
                      <a:r>
                        <a:rPr lang="en-US" dirty="0"/>
                        <a:t>Wages must be paid inside</a:t>
                      </a:r>
                      <a:r>
                        <a:rPr lang="en-US" baseline="0" dirty="0"/>
                        <a:t> of a quarter to be eligible for ERC for such quarter</a:t>
                      </a:r>
                      <a:endParaRPr lang="en-US" dirty="0"/>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Paper check</a:t>
                      </a:r>
                      <a:r>
                        <a:rPr lang="en-US" baseline="0" dirty="0"/>
                        <a:t> vs.</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Electronic</a:t>
                      </a:r>
                      <a:r>
                        <a:rPr lang="en-US" baseline="0" dirty="0"/>
                        <a:t> Pay</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Paid on day paycheck</a:t>
                      </a:r>
                      <a:r>
                        <a:rPr lang="en-US" baseline="0" dirty="0"/>
                        <a:t> distributed or originate ACH transaction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IFR §III 3.a. (05/22/20)</a:t>
                      </a:r>
                    </a:p>
                  </a:txBody>
                  <a:tcPr/>
                </a:tc>
                <a:tc>
                  <a:txBody>
                    <a:bodyPr/>
                    <a:lstStyle/>
                    <a:p>
                      <a:pPr algn="ctr"/>
                      <a:r>
                        <a:rPr lang="en-US" dirty="0"/>
                        <a:t>No specific guidance available</a:t>
                      </a:r>
                    </a:p>
                  </a:txBody>
                  <a:tcPr/>
                </a:tc>
                <a:extLst>
                  <a:ext uri="{0D108BD9-81ED-4DB2-BD59-A6C34878D82A}">
                    <a16:rowId xmlns:a16="http://schemas.microsoft.com/office/drawing/2014/main" val="10004"/>
                  </a:ext>
                </a:extLst>
              </a:tr>
            </a:tbl>
          </a:graphicData>
        </a:graphic>
      </p:graphicFrame>
      <p:sp>
        <p:nvSpPr>
          <p:cNvPr id="9" name="TextBox 8"/>
          <p:cNvSpPr txBox="1"/>
          <p:nvPr/>
        </p:nvSpPr>
        <p:spPr>
          <a:xfrm>
            <a:off x="377206" y="5432323"/>
            <a:ext cx="8494633" cy="830997"/>
          </a:xfrm>
          <a:prstGeom prst="rect">
            <a:avLst/>
          </a:prstGeom>
          <a:noFill/>
        </p:spPr>
        <p:txBody>
          <a:bodyPr wrap="none" rtlCol="0">
            <a:spAutoFit/>
          </a:bodyPr>
          <a:lstStyle/>
          <a:p>
            <a:r>
              <a:rPr lang="en-US" sz="1600" dirty="0"/>
              <a:t>*  Paycheck Protection Program as Amended by Economic Aid Act, SBA IFR, Fed. Reg. Vol. 86, No. 9 </a:t>
            </a:r>
          </a:p>
          <a:p>
            <a:r>
              <a:rPr lang="en-US" sz="1600" dirty="0"/>
              <a:t>(01/14/21), §III, B., 4. g. and h. </a:t>
            </a:r>
          </a:p>
          <a:p>
            <a:r>
              <a:rPr lang="en-US" sz="1600" dirty="0"/>
              <a:t>** CARES Act §2301, Con App </a:t>
            </a:r>
            <a:r>
              <a:rPr lang="fr-FR" sz="1600" dirty="0"/>
              <a:t>’</a:t>
            </a:r>
            <a:r>
              <a:rPr lang="en-US" sz="1600" dirty="0"/>
              <a:t>21 (Relief Act) §206 and ARPA §9651 and progeny  </a:t>
            </a:r>
          </a:p>
        </p:txBody>
      </p:sp>
      <p:sp>
        <p:nvSpPr>
          <p:cNvPr id="6" name="Slide Number Placeholder 5">
            <a:extLst>
              <a:ext uri="{FF2B5EF4-FFF2-40B4-BE49-F238E27FC236}">
                <a16:creationId xmlns:a16="http://schemas.microsoft.com/office/drawing/2014/main" id="{535DB43C-7590-3541-B597-6913299313B5}"/>
              </a:ext>
            </a:extLst>
          </p:cNvPr>
          <p:cNvSpPr>
            <a:spLocks noGrp="1"/>
          </p:cNvSpPr>
          <p:nvPr>
            <p:ph type="sldNum" sz="quarter" idx="12"/>
          </p:nvPr>
        </p:nvSpPr>
        <p:spPr/>
        <p:txBody>
          <a:bodyPr/>
          <a:lstStyle/>
          <a:p>
            <a:fld id="{54AAE21D-1E9D-1047-BD42-883DA1A9BFEE}" type="slidenum">
              <a:rPr lang="en-US" smtClean="0"/>
              <a:t>340</a:t>
            </a:fld>
            <a:endParaRPr lang="en-US"/>
          </a:p>
        </p:txBody>
      </p:sp>
      <p:pic>
        <p:nvPicPr>
          <p:cNvPr id="3" name="Picture 2">
            <a:extLst>
              <a:ext uri="{FF2B5EF4-FFF2-40B4-BE49-F238E27FC236}">
                <a16:creationId xmlns:a16="http://schemas.microsoft.com/office/drawing/2014/main" id="{268EABC7-D7F5-49D8-4C23-D15A3A4E6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69186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Covered Periods</a:t>
            </a:r>
            <a:br>
              <a:rPr lang="en-US" sz="3200" dirty="0"/>
            </a:br>
            <a:r>
              <a:rPr lang="en-US" sz="3200" dirty="0"/>
              <a:t>First Draw vs. Second Draw</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37626811"/>
              </p:ext>
            </p:extLst>
          </p:nvPr>
        </p:nvGraphicFramePr>
        <p:xfrm>
          <a:off x="457200" y="1611182"/>
          <a:ext cx="8229599" cy="4236720"/>
        </p:xfrm>
        <a:graphic>
          <a:graphicData uri="http://schemas.openxmlformats.org/drawingml/2006/table">
            <a:tbl>
              <a:tblPr firstRow="1" bandRow="1">
                <a:tableStyleId>{5C22544A-7EE6-4342-B048-85BDC9FD1C3A}</a:tableStyleId>
              </a:tblPr>
              <a:tblGrid>
                <a:gridCol w="971293">
                  <a:extLst>
                    <a:ext uri="{9D8B030D-6E8A-4147-A177-3AD203B41FA5}">
                      <a16:colId xmlns:a16="http://schemas.microsoft.com/office/drawing/2014/main" val="20000"/>
                    </a:ext>
                  </a:extLst>
                </a:gridCol>
                <a:gridCol w="3198516">
                  <a:extLst>
                    <a:ext uri="{9D8B030D-6E8A-4147-A177-3AD203B41FA5}">
                      <a16:colId xmlns:a16="http://schemas.microsoft.com/office/drawing/2014/main" val="20001"/>
                    </a:ext>
                  </a:extLst>
                </a:gridCol>
                <a:gridCol w="3206215">
                  <a:extLst>
                    <a:ext uri="{9D8B030D-6E8A-4147-A177-3AD203B41FA5}">
                      <a16:colId xmlns:a16="http://schemas.microsoft.com/office/drawing/2014/main" val="20002"/>
                    </a:ext>
                  </a:extLst>
                </a:gridCol>
                <a:gridCol w="853575">
                  <a:extLst>
                    <a:ext uri="{9D8B030D-6E8A-4147-A177-3AD203B41FA5}">
                      <a16:colId xmlns:a16="http://schemas.microsoft.com/office/drawing/2014/main" val="20003"/>
                    </a:ext>
                  </a:extLst>
                </a:gridCol>
              </a:tblGrid>
              <a:tr h="370840">
                <a:tc>
                  <a:txBody>
                    <a:bodyPr/>
                    <a:lstStyle/>
                    <a:p>
                      <a:pPr algn="ctr"/>
                      <a:endParaRPr lang="en-US" sz="2000" dirty="0"/>
                    </a:p>
                  </a:txBody>
                  <a:tcPr/>
                </a:tc>
                <a:tc gridSpan="2">
                  <a:txBody>
                    <a:bodyPr/>
                    <a:lstStyle/>
                    <a:p>
                      <a:pPr algn="ctr"/>
                      <a:r>
                        <a:rPr lang="en-US" sz="1800" dirty="0"/>
                        <a:t>PPP*</a:t>
                      </a:r>
                    </a:p>
                  </a:txBody>
                  <a:tcPr/>
                </a:tc>
                <a:tc hMerge="1">
                  <a:txBody>
                    <a:bodyPr/>
                    <a:lstStyle/>
                    <a:p>
                      <a:pPr algn="ctr"/>
                      <a:endParaRPr lang="en-US" sz="2000" dirty="0"/>
                    </a:p>
                  </a:txBody>
                  <a:tcPr/>
                </a:tc>
                <a:tc>
                  <a:txBody>
                    <a:bodyPr/>
                    <a:lstStyle/>
                    <a:p>
                      <a:pPr algn="ctr"/>
                      <a:r>
                        <a:rPr lang="en-US" sz="1800" dirty="0"/>
                        <a:t>ERC</a:t>
                      </a:r>
                    </a:p>
                  </a:txBody>
                  <a:tcPr/>
                </a:tc>
                <a:extLst>
                  <a:ext uri="{0D108BD9-81ED-4DB2-BD59-A6C34878D82A}">
                    <a16:rowId xmlns:a16="http://schemas.microsoft.com/office/drawing/2014/main" val="10000"/>
                  </a:ext>
                </a:extLst>
              </a:tr>
              <a:tr h="370840">
                <a:tc>
                  <a:txBody>
                    <a:bodyPr/>
                    <a:lstStyle/>
                    <a:p>
                      <a:pPr algn="ctr"/>
                      <a:r>
                        <a:rPr lang="en-US" sz="1800" dirty="0"/>
                        <a:t>Time Period</a:t>
                      </a:r>
                    </a:p>
                  </a:txBody>
                  <a:tcPr/>
                </a:tc>
                <a:tc>
                  <a:txBody>
                    <a:bodyPr/>
                    <a:lstStyle/>
                    <a:p>
                      <a:pPr algn="ctr"/>
                      <a:r>
                        <a:rPr lang="en-US" sz="1800" dirty="0"/>
                        <a:t>First Draw</a:t>
                      </a:r>
                    </a:p>
                  </a:txBody>
                  <a:tcPr/>
                </a:tc>
                <a:tc>
                  <a:txBody>
                    <a:bodyPr/>
                    <a:lstStyle/>
                    <a:p>
                      <a:pPr algn="ctr"/>
                      <a:r>
                        <a:rPr lang="en-US" sz="1800" dirty="0"/>
                        <a:t>Second Draw</a:t>
                      </a:r>
                    </a:p>
                  </a:txBody>
                  <a:tcPr/>
                </a:tc>
                <a:tc>
                  <a:txBody>
                    <a:bodyPr/>
                    <a:lstStyle/>
                    <a:p>
                      <a:pPr algn="ctr"/>
                      <a:r>
                        <a:rPr lang="en-US" sz="1800" dirty="0"/>
                        <a:t>N/A</a:t>
                      </a:r>
                    </a:p>
                  </a:txBody>
                  <a:tcPr/>
                </a:tc>
                <a:extLst>
                  <a:ext uri="{0D108BD9-81ED-4DB2-BD59-A6C34878D82A}">
                    <a16:rowId xmlns:a16="http://schemas.microsoft.com/office/drawing/2014/main" val="10001"/>
                  </a:ext>
                </a:extLst>
              </a:tr>
              <a:tr h="370840">
                <a:tc>
                  <a:txBody>
                    <a:bodyPr/>
                    <a:lstStyle/>
                    <a:p>
                      <a:pPr algn="ctr"/>
                      <a:r>
                        <a:rPr lang="en-US" dirty="0"/>
                        <a:t>Covered</a:t>
                      </a:r>
                      <a:r>
                        <a:rPr lang="en-US" baseline="0" dirty="0"/>
                        <a:t> Period (CP) Choices</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If SBA forgive on or</a:t>
                      </a:r>
                      <a:r>
                        <a:rPr lang="en-US" baseline="0" dirty="0"/>
                        <a:t> &lt; 12/27/20:</a:t>
                      </a:r>
                      <a:endParaRPr lang="en-US" dirty="0"/>
                    </a:p>
                    <a:p>
                      <a:pPr algn="ctr"/>
                      <a:r>
                        <a:rPr lang="en-US" dirty="0"/>
                        <a:t>8 weeks</a:t>
                      </a:r>
                      <a:r>
                        <a:rPr lang="en-US" baseline="0" dirty="0"/>
                        <a:t> or</a:t>
                      </a:r>
                      <a:r>
                        <a:rPr lang="en-US" dirty="0"/>
                        <a:t> 24 weeks (if funded on or &lt; 06/04/20)</a:t>
                      </a:r>
                      <a:r>
                        <a:rPr lang="en-US" baseline="0" dirty="0"/>
                        <a:t> </a:t>
                      </a:r>
                    </a:p>
                    <a:p>
                      <a:pPr algn="ctr"/>
                      <a:r>
                        <a:rPr lang="en-US" baseline="0" dirty="0"/>
                        <a:t>-or-</a:t>
                      </a:r>
                      <a:endParaRPr lang="en-US" dirty="0"/>
                    </a:p>
                    <a:p>
                      <a:pPr algn="ctr"/>
                      <a:r>
                        <a:rPr lang="en-US" dirty="0"/>
                        <a:t>24 </a:t>
                      </a:r>
                      <a:r>
                        <a:rPr lang="en-US" dirty="0" err="1"/>
                        <a:t>wks</a:t>
                      </a:r>
                      <a:r>
                        <a:rPr lang="en-US" dirty="0"/>
                        <a:t> (if funded 06/05/20 or &gt;)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If SBA forgive &gt;</a:t>
                      </a:r>
                      <a:r>
                        <a:rPr lang="en-US" baseline="0" dirty="0"/>
                        <a:t> 12/27/20:</a:t>
                      </a:r>
                      <a:endParaRPr lang="en-US" dirty="0"/>
                    </a:p>
                    <a:p>
                      <a:pPr algn="ctr"/>
                      <a:r>
                        <a:rPr lang="en-US" dirty="0"/>
                        <a:t>24 weeks</a:t>
                      </a:r>
                      <a:r>
                        <a:rPr lang="en-US" baseline="0" dirty="0"/>
                        <a:t> </a:t>
                      </a:r>
                    </a:p>
                    <a:p>
                      <a:pPr algn="ctr"/>
                      <a:r>
                        <a:rPr lang="en-US" baseline="0" dirty="0"/>
                        <a:t>-or-</a:t>
                      </a:r>
                      <a:r>
                        <a:rPr lang="en-US" dirty="0"/>
                        <a:t> </a:t>
                      </a:r>
                    </a:p>
                    <a:p>
                      <a:pPr algn="ctr"/>
                      <a:r>
                        <a:rPr lang="en-US" dirty="0"/>
                        <a:t>After “spend out” if</a:t>
                      </a:r>
                      <a:r>
                        <a:rPr lang="en-US" baseline="0" dirty="0"/>
                        <a:t> so elect (elect by</a:t>
                      </a:r>
                      <a:r>
                        <a:rPr lang="en-US" dirty="0"/>
                        <a:t> filing “cut off” app)</a:t>
                      </a:r>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If SBA forgive &gt;</a:t>
                      </a:r>
                      <a:r>
                        <a:rPr lang="en-US" baseline="0" dirty="0"/>
                        <a:t> 12/27/20:</a:t>
                      </a:r>
                      <a:endParaRPr lang="en-US" dirty="0"/>
                    </a:p>
                    <a:p>
                      <a:pPr algn="ctr"/>
                      <a:r>
                        <a:rPr lang="en-US" dirty="0"/>
                        <a:t>8 (if qualify) or 24 weeks</a:t>
                      </a:r>
                      <a:r>
                        <a:rPr lang="en-US" baseline="0" dirty="0"/>
                        <a:t> </a:t>
                      </a:r>
                    </a:p>
                    <a:p>
                      <a:pPr algn="ctr"/>
                      <a:r>
                        <a:rPr lang="en-US" baseline="0" dirty="0"/>
                        <a:t>-or-</a:t>
                      </a:r>
                      <a:r>
                        <a:rPr lang="en-US" dirty="0"/>
                        <a:t> </a:t>
                      </a:r>
                    </a:p>
                    <a:p>
                      <a:pPr algn="ctr"/>
                      <a:r>
                        <a:rPr lang="en-US" dirty="0"/>
                        <a:t>After “spend out” if</a:t>
                      </a:r>
                      <a:r>
                        <a:rPr lang="en-US" baseline="0" dirty="0"/>
                        <a:t> so elect (elect by</a:t>
                      </a:r>
                      <a:r>
                        <a:rPr lang="en-US" dirty="0"/>
                        <a:t> filing “cut off” app)</a:t>
                      </a:r>
                    </a:p>
                  </a:txBody>
                  <a:tcPr/>
                </a:tc>
                <a:tc>
                  <a:txBody>
                    <a:bodyPr/>
                    <a:lstStyle/>
                    <a:p>
                      <a:pPr algn="ctr"/>
                      <a:r>
                        <a:rPr lang="en-US" dirty="0"/>
                        <a:t>--</a:t>
                      </a:r>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477790" y="5683822"/>
            <a:ext cx="5193249" cy="338554"/>
          </a:xfrm>
          <a:prstGeom prst="rect">
            <a:avLst/>
          </a:prstGeom>
          <a:noFill/>
        </p:spPr>
        <p:txBody>
          <a:bodyPr wrap="none" rtlCol="0">
            <a:spAutoFit/>
          </a:bodyPr>
          <a:lstStyle/>
          <a:p>
            <a:r>
              <a:rPr lang="en-US" sz="1600" dirty="0"/>
              <a:t>*  PPP Flexibility Act and SBA Forms 3508, 3508EZ and 3508S</a:t>
            </a:r>
          </a:p>
        </p:txBody>
      </p:sp>
      <p:sp>
        <p:nvSpPr>
          <p:cNvPr id="6" name="Slide Number Placeholder 5">
            <a:extLst>
              <a:ext uri="{FF2B5EF4-FFF2-40B4-BE49-F238E27FC236}">
                <a16:creationId xmlns:a16="http://schemas.microsoft.com/office/drawing/2014/main" id="{D61204C9-DD99-9548-81E2-46BAAF4A0BB5}"/>
              </a:ext>
            </a:extLst>
          </p:cNvPr>
          <p:cNvSpPr>
            <a:spLocks noGrp="1"/>
          </p:cNvSpPr>
          <p:nvPr>
            <p:ph type="sldNum" sz="quarter" idx="12"/>
          </p:nvPr>
        </p:nvSpPr>
        <p:spPr/>
        <p:txBody>
          <a:bodyPr/>
          <a:lstStyle/>
          <a:p>
            <a:fld id="{54AAE21D-1E9D-1047-BD42-883DA1A9BFEE}" type="slidenum">
              <a:rPr lang="en-US" smtClean="0"/>
              <a:t>341</a:t>
            </a:fld>
            <a:endParaRPr lang="en-US"/>
          </a:p>
        </p:txBody>
      </p:sp>
      <p:pic>
        <p:nvPicPr>
          <p:cNvPr id="3" name="Picture 2">
            <a:extLst>
              <a:ext uri="{FF2B5EF4-FFF2-40B4-BE49-F238E27FC236}">
                <a16:creationId xmlns:a16="http://schemas.microsoft.com/office/drawing/2014/main" id="{426A5D2A-DF30-2106-FA00-CFC661398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753252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338"/>
            <a:ext cx="8229600" cy="1143000"/>
          </a:xfrm>
        </p:spPr>
        <p:txBody>
          <a:bodyPr>
            <a:normAutofit/>
          </a:bodyPr>
          <a:lstStyle/>
          <a:p>
            <a:r>
              <a:rPr lang="en-US" sz="3200" dirty="0"/>
              <a:t>PPP vs. ERC</a:t>
            </a:r>
            <a:br>
              <a:rPr lang="en-US" sz="3200" dirty="0"/>
            </a:br>
            <a:r>
              <a:rPr lang="en-US" sz="3200" dirty="0"/>
              <a:t>Spending Within a Time Period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39370002"/>
              </p:ext>
            </p:extLst>
          </p:nvPr>
        </p:nvGraphicFramePr>
        <p:xfrm>
          <a:off x="457200" y="1468351"/>
          <a:ext cx="8229600" cy="3576320"/>
        </p:xfrm>
        <a:graphic>
          <a:graphicData uri="http://schemas.openxmlformats.org/drawingml/2006/table">
            <a:tbl>
              <a:tblPr firstRow="1" bandRow="1">
                <a:tableStyleId>{5C22544A-7EE6-4342-B048-85BDC9FD1C3A}</a:tableStyleId>
              </a:tblPr>
              <a:tblGrid>
                <a:gridCol w="1416236">
                  <a:extLst>
                    <a:ext uri="{9D8B030D-6E8A-4147-A177-3AD203B41FA5}">
                      <a16:colId xmlns:a16="http://schemas.microsoft.com/office/drawing/2014/main" val="20000"/>
                    </a:ext>
                  </a:extLst>
                </a:gridCol>
                <a:gridCol w="3658857">
                  <a:extLst>
                    <a:ext uri="{9D8B030D-6E8A-4147-A177-3AD203B41FA5}">
                      <a16:colId xmlns:a16="http://schemas.microsoft.com/office/drawing/2014/main" val="20001"/>
                    </a:ext>
                  </a:extLst>
                </a:gridCol>
                <a:gridCol w="3154507">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 **</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Time Period</a:t>
                      </a:r>
                    </a:p>
                  </a:txBody>
                  <a:tcPr/>
                </a:tc>
                <a:tc>
                  <a:txBody>
                    <a:bodyPr/>
                    <a:lstStyle/>
                    <a:p>
                      <a:pPr algn="ctr"/>
                      <a:r>
                        <a:rPr lang="en-US" dirty="0"/>
                        <a:t>PPP covered period (CP)</a:t>
                      </a:r>
                    </a:p>
                  </a:txBody>
                  <a:tcPr/>
                </a:tc>
                <a:tc>
                  <a:txBody>
                    <a:bodyPr/>
                    <a:lstStyle/>
                    <a:p>
                      <a:pPr algn="ctr"/>
                      <a:r>
                        <a:rPr lang="en-US" dirty="0"/>
                        <a:t>03/13/20 – 12/31/21</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Payroll costs </a:t>
                      </a:r>
                      <a:r>
                        <a:rPr lang="en-US" dirty="0">
                          <a:solidFill>
                            <a:srgbClr val="FF0000"/>
                          </a:solidFill>
                        </a:rPr>
                        <a:t>paid or incurred </a:t>
                      </a:r>
                    </a:p>
                    <a:p>
                      <a:pPr algn="ctr"/>
                      <a:r>
                        <a:rPr lang="en-US" dirty="0">
                          <a:solidFill>
                            <a:schemeClr val="tx1"/>
                          </a:solidFill>
                        </a:rPr>
                        <a:t>inside CP </a:t>
                      </a:r>
                    </a:p>
                  </a:txBody>
                  <a:tcPr/>
                </a:tc>
                <a:tc rowSpan="3">
                  <a:txBody>
                    <a:bodyPr/>
                    <a:lstStyle/>
                    <a:p>
                      <a:pPr algn="ctr"/>
                      <a:r>
                        <a:rPr lang="en-US" dirty="0"/>
                        <a:t>Only wages </a:t>
                      </a:r>
                      <a:r>
                        <a:rPr lang="en-US" dirty="0">
                          <a:solidFill>
                            <a:srgbClr val="FF0000"/>
                          </a:solidFill>
                        </a:rPr>
                        <a:t>paid</a:t>
                      </a:r>
                      <a:r>
                        <a:rPr lang="en-US" dirty="0"/>
                        <a:t> inside </a:t>
                      </a:r>
                      <a:r>
                        <a:rPr lang="en-US" dirty="0" err="1"/>
                        <a:t>qtr</a:t>
                      </a:r>
                      <a:r>
                        <a:rPr lang="en-US" dirty="0"/>
                        <a:t> inside qualifying</a:t>
                      </a:r>
                      <a:r>
                        <a:rPr lang="en-US" baseline="0" dirty="0"/>
                        <a:t> period</a:t>
                      </a:r>
                      <a:r>
                        <a:rPr lang="en-US" dirty="0"/>
                        <a:t> </a:t>
                      </a:r>
                    </a:p>
                    <a:p>
                      <a:pPr algn="ctr"/>
                      <a:r>
                        <a:rPr lang="en-US" baseline="0" dirty="0"/>
                        <a:t>w/in such </a:t>
                      </a:r>
                      <a:r>
                        <a:rPr lang="en-US" baseline="0" dirty="0" err="1"/>
                        <a:t>qtr</a:t>
                      </a:r>
                      <a:r>
                        <a:rPr lang="en-US" baseline="0" dirty="0"/>
                        <a:t>:</a:t>
                      </a:r>
                    </a:p>
                    <a:p>
                      <a:pPr marL="342900" indent="-342900" algn="ctr">
                        <a:buAutoNum type="arabicPeriod"/>
                      </a:pPr>
                      <a:r>
                        <a:rPr lang="en-US" baseline="0" dirty="0"/>
                        <a:t>If drop in gross receipts, entire quarter</a:t>
                      </a:r>
                    </a:p>
                    <a:p>
                      <a:pPr marL="342900" indent="-342900" algn="ctr">
                        <a:buAutoNum type="arabicPeriod"/>
                      </a:pPr>
                      <a:r>
                        <a:rPr lang="en-US" baseline="0" dirty="0"/>
                        <a:t>If </a:t>
                      </a:r>
                      <a:r>
                        <a:rPr lang="en-US" baseline="0" dirty="0" err="1"/>
                        <a:t>govt</a:t>
                      </a:r>
                      <a:r>
                        <a:rPr lang="en-US" baseline="0" dirty="0"/>
                        <a:t> suspension, only period of suspension</a:t>
                      </a:r>
                    </a:p>
                    <a:p>
                      <a:pPr marL="342900" indent="-342900" algn="ctr">
                        <a:buAutoNum type="arabicPeriod"/>
                      </a:pPr>
                      <a:r>
                        <a:rPr lang="en-US" baseline="0" dirty="0"/>
                        <a:t>Recovery startup business </a:t>
                      </a:r>
                    </a:p>
                    <a:p>
                      <a:pPr marL="0" indent="0" algn="ctr">
                        <a:buFont typeface="Wingdings" charset="0"/>
                        <a:buNone/>
                      </a:pPr>
                      <a:r>
                        <a:rPr lang="en-US" baseline="0" dirty="0"/>
                        <a:t>&gt; 02/15/20 (ARPA) </a:t>
                      </a:r>
                    </a:p>
                    <a:p>
                      <a:pPr marL="0" indent="0" algn="ctr">
                        <a:buFont typeface="Wingdings" charset="0"/>
                        <a:buNone/>
                      </a:pPr>
                      <a:r>
                        <a:rPr lang="en-US" baseline="0" dirty="0"/>
                        <a:t>(only 3Q, 4Q 2021), entire </a:t>
                      </a:r>
                      <a:r>
                        <a:rPr lang="en-US" baseline="0" dirty="0" err="1"/>
                        <a:t>qtr</a:t>
                      </a:r>
                      <a:endParaRPr lang="en-US" dirty="0"/>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Payroll cost incurred</a:t>
                      </a:r>
                      <a:r>
                        <a:rPr lang="en-US" baseline="0" dirty="0"/>
                        <a:t> inside (at end of) CP paid by next payroll date after CP </a:t>
                      </a:r>
                      <a:r>
                        <a:rPr lang="en-US" baseline="0" dirty="0">
                          <a:solidFill>
                            <a:srgbClr val="0000FF"/>
                          </a:solidFill>
                        </a:rPr>
                        <a:t>if paid by next regular payroll date </a:t>
                      </a:r>
                      <a:endParaRPr lang="en-US" dirty="0">
                        <a:solidFill>
                          <a:srgbClr val="0000FF"/>
                        </a:solidFill>
                      </a:endParaRPr>
                    </a:p>
                  </a:txBody>
                  <a:tcPr/>
                </a:tc>
                <a:tc vMerge="1">
                  <a:txBody>
                    <a:bodyPr/>
                    <a:lstStyle/>
                    <a:p>
                      <a:pPr algn="ctr"/>
                      <a:endParaRPr lang="en-US" dirty="0"/>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Example: CP ends 10/04/20. Bi-weekly</a:t>
                      </a:r>
                      <a:r>
                        <a:rPr lang="en-US" baseline="0" dirty="0">
                          <a:solidFill>
                            <a:srgbClr val="FF0000"/>
                          </a:solidFill>
                        </a:rPr>
                        <a:t> payroll. Pay cycle ends 10/04/20. Pay</a:t>
                      </a:r>
                      <a:r>
                        <a:rPr lang="en-US" dirty="0">
                          <a:solidFill>
                            <a:srgbClr val="FF0000"/>
                          </a:solidFill>
                        </a:rPr>
                        <a:t> date 10/09/20.</a:t>
                      </a:r>
                      <a:r>
                        <a:rPr lang="en-US" dirty="0"/>
                        <a:t>*  </a:t>
                      </a:r>
                    </a:p>
                    <a:p>
                      <a:pPr algn="ctr"/>
                      <a:endParaRPr lang="en-US" dirty="0">
                        <a:solidFill>
                          <a:schemeClr val="tx1"/>
                        </a:solidFill>
                      </a:endParaRPr>
                    </a:p>
                  </a:txBody>
                  <a:tcPr/>
                </a:tc>
                <a:tc vMerge="1">
                  <a:txBody>
                    <a:bodyPr/>
                    <a:lstStyle/>
                    <a:p>
                      <a:pPr algn="ctr"/>
                      <a:endParaRPr lang="en-US" dirty="0"/>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518277" y="5070424"/>
            <a:ext cx="8119831" cy="1323439"/>
          </a:xfrm>
          <a:prstGeom prst="rect">
            <a:avLst/>
          </a:prstGeom>
          <a:noFill/>
        </p:spPr>
        <p:txBody>
          <a:bodyPr wrap="none" rtlCol="0">
            <a:spAutoFit/>
          </a:bodyPr>
          <a:lstStyle/>
          <a:p>
            <a:r>
              <a:rPr lang="en-US" sz="1600" dirty="0"/>
              <a:t>*  Payroll Cost SBA FAQ 1, 2, 3 (08/04/20)</a:t>
            </a:r>
          </a:p>
          <a:p>
            <a:r>
              <a:rPr lang="en-US" sz="1600" dirty="0">
                <a:solidFill>
                  <a:srgbClr val="FF0000"/>
                </a:solidFill>
              </a:rPr>
              <a:t>**  However, if pay period is semi-monthly (twice a month) or slower, calculate payroll costs for </a:t>
            </a:r>
          </a:p>
          <a:p>
            <a:r>
              <a:rPr lang="en-US" sz="1600" dirty="0">
                <a:solidFill>
                  <a:srgbClr val="FF0000"/>
                </a:solidFill>
              </a:rPr>
              <a:t>partial pay periods  </a:t>
            </a:r>
            <a:r>
              <a:rPr lang="en-US" sz="1600" dirty="0"/>
              <a:t>(Payroll Cost SBA FAQ 3 (08/04/20))</a:t>
            </a:r>
          </a:p>
          <a:p>
            <a:r>
              <a:rPr lang="en-US" sz="1600" dirty="0"/>
              <a:t>- Result 1: Pay must apparently prorated between pay before CP vs. inside CP</a:t>
            </a:r>
          </a:p>
          <a:p>
            <a:r>
              <a:rPr lang="en-US" sz="1600" dirty="0"/>
              <a:t>- Result 2: Pay must apparently prorated between pay inside CP vs. after CP </a:t>
            </a:r>
          </a:p>
        </p:txBody>
      </p:sp>
      <p:sp>
        <p:nvSpPr>
          <p:cNvPr id="6" name="Slide Number Placeholder 5">
            <a:extLst>
              <a:ext uri="{FF2B5EF4-FFF2-40B4-BE49-F238E27FC236}">
                <a16:creationId xmlns:a16="http://schemas.microsoft.com/office/drawing/2014/main" id="{4636B8E6-4B49-8F41-A8A9-DB0FCF1FA954}"/>
              </a:ext>
            </a:extLst>
          </p:cNvPr>
          <p:cNvSpPr>
            <a:spLocks noGrp="1"/>
          </p:cNvSpPr>
          <p:nvPr>
            <p:ph type="sldNum" sz="quarter" idx="12"/>
          </p:nvPr>
        </p:nvSpPr>
        <p:spPr/>
        <p:txBody>
          <a:bodyPr/>
          <a:lstStyle/>
          <a:p>
            <a:fld id="{54AAE21D-1E9D-1047-BD42-883DA1A9BFEE}" type="slidenum">
              <a:rPr lang="en-US" smtClean="0"/>
              <a:t>342</a:t>
            </a:fld>
            <a:endParaRPr lang="en-US"/>
          </a:p>
        </p:txBody>
      </p:sp>
      <p:pic>
        <p:nvPicPr>
          <p:cNvPr id="4" name="Picture 3">
            <a:extLst>
              <a:ext uri="{FF2B5EF4-FFF2-40B4-BE49-F238E27FC236}">
                <a16:creationId xmlns:a16="http://schemas.microsoft.com/office/drawing/2014/main" id="{04CB9EE6-9E5B-3A49-06D2-2427FAA7BE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648845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338"/>
            <a:ext cx="8229600" cy="1143000"/>
          </a:xfrm>
        </p:spPr>
        <p:txBody>
          <a:bodyPr>
            <a:normAutofit/>
          </a:bodyPr>
          <a:lstStyle/>
          <a:p>
            <a:r>
              <a:rPr lang="en-US" sz="3200" dirty="0"/>
              <a:t>PPP vs. ERC</a:t>
            </a:r>
            <a:br>
              <a:rPr lang="en-US" sz="3200" dirty="0"/>
            </a:br>
            <a:r>
              <a:rPr lang="en-US" sz="3200" dirty="0"/>
              <a:t>Spending Within a Time Period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8158921"/>
              </p:ext>
            </p:extLst>
          </p:nvPr>
        </p:nvGraphicFramePr>
        <p:xfrm>
          <a:off x="457200" y="1455776"/>
          <a:ext cx="8229600" cy="3576320"/>
        </p:xfrm>
        <a:graphic>
          <a:graphicData uri="http://schemas.openxmlformats.org/drawingml/2006/table">
            <a:tbl>
              <a:tblPr firstRow="1" bandRow="1">
                <a:tableStyleId>{5C22544A-7EE6-4342-B048-85BDC9FD1C3A}</a:tableStyleId>
              </a:tblPr>
              <a:tblGrid>
                <a:gridCol w="1328222">
                  <a:extLst>
                    <a:ext uri="{9D8B030D-6E8A-4147-A177-3AD203B41FA5}">
                      <a16:colId xmlns:a16="http://schemas.microsoft.com/office/drawing/2014/main" val="20000"/>
                    </a:ext>
                  </a:extLst>
                </a:gridCol>
                <a:gridCol w="3746871">
                  <a:extLst>
                    <a:ext uri="{9D8B030D-6E8A-4147-A177-3AD203B41FA5}">
                      <a16:colId xmlns:a16="http://schemas.microsoft.com/office/drawing/2014/main" val="20001"/>
                    </a:ext>
                  </a:extLst>
                </a:gridCol>
                <a:gridCol w="3154507">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 **</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Time Period</a:t>
                      </a:r>
                    </a:p>
                  </a:txBody>
                  <a:tcPr/>
                </a:tc>
                <a:tc>
                  <a:txBody>
                    <a:bodyPr/>
                    <a:lstStyle/>
                    <a:p>
                      <a:pPr algn="ctr"/>
                      <a:r>
                        <a:rPr lang="en-US" dirty="0"/>
                        <a:t>PPP covered period (CP)</a:t>
                      </a:r>
                    </a:p>
                  </a:txBody>
                  <a:tcPr/>
                </a:tc>
                <a:tc>
                  <a:txBody>
                    <a:bodyPr/>
                    <a:lstStyle/>
                    <a:p>
                      <a:pPr algn="ctr"/>
                      <a:r>
                        <a:rPr lang="en-US" dirty="0"/>
                        <a:t>03/13/20 – 12/31/21</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Payroll costs </a:t>
                      </a:r>
                      <a:r>
                        <a:rPr lang="en-US" dirty="0">
                          <a:solidFill>
                            <a:srgbClr val="FF0000"/>
                          </a:solidFill>
                        </a:rPr>
                        <a:t>paid or incurred </a:t>
                      </a:r>
                    </a:p>
                    <a:p>
                      <a:pPr algn="ctr"/>
                      <a:r>
                        <a:rPr lang="en-US" dirty="0">
                          <a:solidFill>
                            <a:schemeClr val="tx1"/>
                          </a:solidFill>
                        </a:rPr>
                        <a:t>inside CP </a:t>
                      </a:r>
                    </a:p>
                  </a:txBody>
                  <a:tcPr/>
                </a:tc>
                <a:tc rowSpan="3">
                  <a:txBody>
                    <a:bodyPr/>
                    <a:lstStyle/>
                    <a:p>
                      <a:pPr algn="ctr"/>
                      <a:r>
                        <a:rPr lang="en-US" dirty="0"/>
                        <a:t>Only wages </a:t>
                      </a:r>
                      <a:r>
                        <a:rPr lang="en-US" dirty="0">
                          <a:solidFill>
                            <a:srgbClr val="FF0000"/>
                          </a:solidFill>
                        </a:rPr>
                        <a:t>paid</a:t>
                      </a:r>
                      <a:r>
                        <a:rPr lang="en-US" dirty="0"/>
                        <a:t> inside </a:t>
                      </a:r>
                      <a:r>
                        <a:rPr lang="en-US" dirty="0" err="1"/>
                        <a:t>qtr</a:t>
                      </a:r>
                      <a:r>
                        <a:rPr lang="en-US" dirty="0"/>
                        <a:t> inside qualifying</a:t>
                      </a:r>
                      <a:r>
                        <a:rPr lang="en-US" baseline="0" dirty="0"/>
                        <a:t> period</a:t>
                      </a:r>
                      <a:r>
                        <a:rPr lang="en-US" dirty="0"/>
                        <a:t> </a:t>
                      </a:r>
                    </a:p>
                    <a:p>
                      <a:pPr algn="ctr"/>
                      <a:r>
                        <a:rPr lang="en-US" baseline="0" dirty="0"/>
                        <a:t>w/in such </a:t>
                      </a:r>
                      <a:r>
                        <a:rPr lang="en-US" baseline="0" dirty="0" err="1"/>
                        <a:t>qtr</a:t>
                      </a:r>
                      <a:r>
                        <a:rPr lang="en-US" baseline="0" dirty="0"/>
                        <a:t>:</a:t>
                      </a:r>
                    </a:p>
                    <a:p>
                      <a:pPr marL="342900" indent="-342900" algn="ctr">
                        <a:buAutoNum type="arabicPeriod"/>
                      </a:pPr>
                      <a:r>
                        <a:rPr lang="en-US" baseline="0" dirty="0"/>
                        <a:t>If drop in gross receipts, entire quarter</a:t>
                      </a:r>
                    </a:p>
                    <a:p>
                      <a:pPr marL="342900" indent="-342900" algn="ctr">
                        <a:buAutoNum type="arabicPeriod"/>
                      </a:pPr>
                      <a:r>
                        <a:rPr lang="en-US" baseline="0" dirty="0"/>
                        <a:t>If </a:t>
                      </a:r>
                      <a:r>
                        <a:rPr lang="en-US" baseline="0" dirty="0" err="1"/>
                        <a:t>govt</a:t>
                      </a:r>
                      <a:r>
                        <a:rPr lang="en-US" baseline="0" dirty="0"/>
                        <a:t> suspension, only period of suspension</a:t>
                      </a:r>
                    </a:p>
                    <a:p>
                      <a:pPr marL="342900" indent="-342900" algn="ctr">
                        <a:buAutoNum type="arabicPeriod"/>
                      </a:pPr>
                      <a:r>
                        <a:rPr lang="en-US" baseline="0" dirty="0"/>
                        <a:t>Recovery startup business </a:t>
                      </a:r>
                    </a:p>
                    <a:p>
                      <a:pPr marL="0" indent="0" algn="ctr">
                        <a:buFont typeface="Wingdings" charset="0"/>
                        <a:buNone/>
                      </a:pPr>
                      <a:r>
                        <a:rPr lang="en-US" baseline="0" dirty="0"/>
                        <a:t>&gt; 02/15/20 (ARPA) </a:t>
                      </a:r>
                    </a:p>
                    <a:p>
                      <a:pPr marL="0" indent="0" algn="ctr">
                        <a:buFont typeface="Wingdings" charset="0"/>
                        <a:buNone/>
                      </a:pPr>
                      <a:r>
                        <a:rPr lang="en-US" baseline="0" dirty="0"/>
                        <a:t>(only 3Q, 4Q 2021), entire </a:t>
                      </a:r>
                      <a:r>
                        <a:rPr lang="en-US" baseline="0" dirty="0" err="1"/>
                        <a:t>qtr</a:t>
                      </a:r>
                      <a:endParaRPr lang="en-US" dirty="0"/>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Payroll costs incurred before CP but paid during CP eligible for forgiveness</a:t>
                      </a:r>
                      <a:endParaRPr lang="en-US" dirty="0">
                        <a:solidFill>
                          <a:schemeClr val="tx1"/>
                        </a:solidFill>
                      </a:endParaRPr>
                    </a:p>
                  </a:txBody>
                  <a:tcPr/>
                </a:tc>
                <a:tc vMerge="1">
                  <a:txBody>
                    <a:bodyPr/>
                    <a:lstStyle/>
                    <a:p>
                      <a:pPr algn="ctr"/>
                      <a:endParaRPr lang="en-US" dirty="0"/>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Example: CP</a:t>
                      </a:r>
                      <a:r>
                        <a:rPr lang="en-US" baseline="0" dirty="0">
                          <a:solidFill>
                            <a:srgbClr val="FF0000"/>
                          </a:solidFill>
                        </a:rPr>
                        <a:t> begins 04/20/20. Bi-weekly payroll. Pay cycle ends 04/18/20. Pay date 04/24/20.</a:t>
                      </a:r>
                      <a:endParaRPr lang="en-US" dirty="0">
                        <a:solidFill>
                          <a:srgbClr val="FF0000"/>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Result: </a:t>
                      </a:r>
                      <a:r>
                        <a:rPr lang="en-US" baseline="0" dirty="0">
                          <a:solidFill>
                            <a:srgbClr val="FF0000"/>
                          </a:solidFill>
                        </a:rPr>
                        <a:t>W</a:t>
                      </a:r>
                      <a:r>
                        <a:rPr lang="en-US" dirty="0">
                          <a:solidFill>
                            <a:srgbClr val="FF0000"/>
                          </a:solidFill>
                        </a:rPr>
                        <a:t>holly earned before CP, but paid</a:t>
                      </a:r>
                      <a:r>
                        <a:rPr lang="en-US" baseline="0" dirty="0">
                          <a:solidFill>
                            <a:srgbClr val="FF0000"/>
                          </a:solidFill>
                        </a:rPr>
                        <a:t> inside CP counts.</a:t>
                      </a:r>
                      <a:endParaRPr lang="en-US" dirty="0">
                        <a:solidFill>
                          <a:schemeClr val="tx1"/>
                        </a:solidFill>
                      </a:endParaRPr>
                    </a:p>
                  </a:txBody>
                  <a:tcPr/>
                </a:tc>
                <a:tc vMerge="1">
                  <a:txBody>
                    <a:bodyPr/>
                    <a:lstStyle/>
                    <a:p>
                      <a:pPr algn="ctr"/>
                      <a:endParaRPr lang="en-US" dirty="0"/>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518277" y="5070424"/>
            <a:ext cx="8119831" cy="1323439"/>
          </a:xfrm>
          <a:prstGeom prst="rect">
            <a:avLst/>
          </a:prstGeom>
          <a:noFill/>
        </p:spPr>
        <p:txBody>
          <a:bodyPr wrap="none" rtlCol="0">
            <a:spAutoFit/>
          </a:bodyPr>
          <a:lstStyle/>
          <a:p>
            <a:r>
              <a:rPr lang="en-US" sz="1600" dirty="0"/>
              <a:t>* Payroll Cost SBA FAQ 1, 2, 3 (08/04/20)</a:t>
            </a:r>
          </a:p>
          <a:p>
            <a:r>
              <a:rPr lang="en-US" sz="1600" dirty="0">
                <a:solidFill>
                  <a:srgbClr val="FF0000"/>
                </a:solidFill>
              </a:rPr>
              <a:t>** However, if pay period is semi-monthly (twice a month) or slower, calculate payroll costs for </a:t>
            </a:r>
          </a:p>
          <a:p>
            <a:r>
              <a:rPr lang="en-US" sz="1600" dirty="0">
                <a:solidFill>
                  <a:srgbClr val="FF0000"/>
                </a:solidFill>
              </a:rPr>
              <a:t>partial pay periods  </a:t>
            </a:r>
            <a:r>
              <a:rPr lang="en-US" sz="1600" dirty="0"/>
              <a:t>(Payroll Cost SBA FAQ 3 (08/04/20))</a:t>
            </a:r>
          </a:p>
          <a:p>
            <a:r>
              <a:rPr lang="en-US" sz="1600" dirty="0"/>
              <a:t>- Result 1: Pay must apparently prorated between pay before CP vs. inside CP</a:t>
            </a:r>
          </a:p>
          <a:p>
            <a:r>
              <a:rPr lang="en-US" sz="1600" dirty="0"/>
              <a:t>- Result 2: Pay must apparently prorated between pay inside CP vs. after CP </a:t>
            </a:r>
          </a:p>
        </p:txBody>
      </p:sp>
      <p:sp>
        <p:nvSpPr>
          <p:cNvPr id="6" name="Slide Number Placeholder 5">
            <a:extLst>
              <a:ext uri="{FF2B5EF4-FFF2-40B4-BE49-F238E27FC236}">
                <a16:creationId xmlns:a16="http://schemas.microsoft.com/office/drawing/2014/main" id="{EEB90BED-9331-D542-B4E6-B5214C51EBF1}"/>
              </a:ext>
            </a:extLst>
          </p:cNvPr>
          <p:cNvSpPr>
            <a:spLocks noGrp="1"/>
          </p:cNvSpPr>
          <p:nvPr>
            <p:ph type="sldNum" sz="quarter" idx="12"/>
          </p:nvPr>
        </p:nvSpPr>
        <p:spPr/>
        <p:txBody>
          <a:bodyPr/>
          <a:lstStyle/>
          <a:p>
            <a:fld id="{54AAE21D-1E9D-1047-BD42-883DA1A9BFEE}" type="slidenum">
              <a:rPr lang="en-US" smtClean="0"/>
              <a:t>343</a:t>
            </a:fld>
            <a:endParaRPr lang="en-US"/>
          </a:p>
        </p:txBody>
      </p:sp>
      <p:pic>
        <p:nvPicPr>
          <p:cNvPr id="4" name="Picture 3">
            <a:extLst>
              <a:ext uri="{FF2B5EF4-FFF2-40B4-BE49-F238E27FC236}">
                <a16:creationId xmlns:a16="http://schemas.microsoft.com/office/drawing/2014/main" id="{86707F31-5CAC-4A7B-916F-D6C3293B7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29340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Covered Payroll Costs </a:t>
            </a:r>
            <a:br>
              <a:rPr lang="en-US" sz="3200" dirty="0"/>
            </a:br>
            <a:r>
              <a:rPr lang="en-US" sz="3200" dirty="0"/>
              <a:t>Broader than ERC Qualifying Wages</a:t>
            </a:r>
          </a:p>
        </p:txBody>
      </p:sp>
      <p:pic>
        <p:nvPicPr>
          <p:cNvPr id="7" name="Content Placeholder 6" descr="PayCheck.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6" name="Slide Number Placeholder 5">
            <a:extLst>
              <a:ext uri="{FF2B5EF4-FFF2-40B4-BE49-F238E27FC236}">
                <a16:creationId xmlns:a16="http://schemas.microsoft.com/office/drawing/2014/main" id="{B2392A5B-CAA0-964B-96EF-847F29DD69C0}"/>
              </a:ext>
            </a:extLst>
          </p:cNvPr>
          <p:cNvSpPr>
            <a:spLocks noGrp="1"/>
          </p:cNvSpPr>
          <p:nvPr>
            <p:ph type="sldNum" sz="quarter" idx="12"/>
          </p:nvPr>
        </p:nvSpPr>
        <p:spPr/>
        <p:txBody>
          <a:bodyPr/>
          <a:lstStyle/>
          <a:p>
            <a:fld id="{54AAE21D-1E9D-1047-BD42-883DA1A9BFEE}" type="slidenum">
              <a:rPr lang="en-US" smtClean="0"/>
              <a:t>344</a:t>
            </a:fld>
            <a:endParaRPr lang="en-US"/>
          </a:p>
        </p:txBody>
      </p:sp>
      <p:pic>
        <p:nvPicPr>
          <p:cNvPr id="3" name="Picture 2">
            <a:extLst>
              <a:ext uri="{FF2B5EF4-FFF2-40B4-BE49-F238E27FC236}">
                <a16:creationId xmlns:a16="http://schemas.microsoft.com/office/drawing/2014/main" id="{6B56991E-18B6-A1FC-4576-6CA20B1B4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280095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 </a:t>
            </a:r>
            <a:br>
              <a:rPr lang="en-US" sz="3200" dirty="0"/>
            </a:br>
            <a:r>
              <a:rPr lang="en-US" sz="3200" dirty="0"/>
              <a:t>Covered Payroll Costs vs. ERC Qualifying Wages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43594603"/>
              </p:ext>
            </p:extLst>
          </p:nvPr>
        </p:nvGraphicFramePr>
        <p:xfrm>
          <a:off x="457200" y="1581526"/>
          <a:ext cx="8229600" cy="27787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a:t>
                      </a:r>
                      <a:r>
                        <a:rPr lang="en-US" sz="1800" dirty="0" err="1"/>
                        <a:t>Cov</a:t>
                      </a:r>
                      <a:r>
                        <a:rPr lang="en-US" sz="1800" dirty="0"/>
                        <a:t>.</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dirty="0"/>
                        <a:t>Payroll Costs (PPP)</a:t>
                      </a:r>
                    </a:p>
                    <a:p>
                      <a:pPr algn="ctr"/>
                      <a:r>
                        <a:rPr lang="en-US" dirty="0"/>
                        <a:t>/ Wages (ERC)</a:t>
                      </a:r>
                    </a:p>
                  </a:txBody>
                  <a:tcPr/>
                </a:tc>
                <a:tc>
                  <a:txBody>
                    <a:bodyPr/>
                    <a:lstStyle/>
                    <a:p>
                      <a:pPr algn="ctr"/>
                      <a:r>
                        <a:rPr lang="en-US" dirty="0"/>
                        <a:t>Payroll costs = Medicare</a:t>
                      </a:r>
                      <a:r>
                        <a:rPr lang="en-US" baseline="0" dirty="0"/>
                        <a:t> wages and tips (W-2 Box 5) plus </a:t>
                      </a:r>
                      <a:r>
                        <a:rPr lang="en-US" baseline="0" dirty="0">
                          <a:solidFill>
                            <a:srgbClr val="FF0000"/>
                          </a:solidFill>
                        </a:rPr>
                        <a:t>pre-tax ‘</a:t>
                      </a:r>
                      <a:r>
                        <a:rPr lang="en-US" baseline="0" dirty="0" err="1">
                          <a:solidFill>
                            <a:srgbClr val="FF0000"/>
                          </a:solidFill>
                        </a:rPr>
                        <a:t>ee</a:t>
                      </a:r>
                      <a:r>
                        <a:rPr lang="en-US" baseline="0" dirty="0">
                          <a:solidFill>
                            <a:srgbClr val="FF0000"/>
                          </a:solidFill>
                        </a:rPr>
                        <a:t> </a:t>
                      </a:r>
                      <a:r>
                        <a:rPr lang="en-US" baseline="0" dirty="0"/>
                        <a:t>contributions for health insurance or other excluded fringe benefits</a:t>
                      </a:r>
                      <a:r>
                        <a:rPr lang="en-US" dirty="0"/>
                        <a:t> (e.g.</a:t>
                      </a:r>
                      <a:r>
                        <a:rPr lang="en-US" baseline="0" dirty="0"/>
                        <a:t> dependent care assistance)</a:t>
                      </a:r>
                      <a:endParaRPr lang="en-US" dirty="0"/>
                    </a:p>
                  </a:txBody>
                  <a:tcPr/>
                </a:tc>
                <a:tc>
                  <a:txBody>
                    <a:bodyPr/>
                    <a:lstStyle/>
                    <a:p>
                      <a:pPr algn="ctr"/>
                      <a:r>
                        <a:rPr lang="en-US" dirty="0"/>
                        <a:t>Social security (OASDI) wages §3121(a)</a:t>
                      </a:r>
                      <a:r>
                        <a:rPr lang="en-US" baseline="0" dirty="0"/>
                        <a:t> </a:t>
                      </a:r>
                    </a:p>
                    <a:p>
                      <a:pPr algn="ctr"/>
                      <a:r>
                        <a:rPr lang="en-US" baseline="0" dirty="0"/>
                        <a:t>(W-2 Box 3) (not limited to OASDI wage base), and</a:t>
                      </a:r>
                      <a:endParaRPr lang="en-US" dirty="0"/>
                    </a:p>
                    <a:p>
                      <a:pPr algn="ctr"/>
                      <a:r>
                        <a:rPr lang="en-US" dirty="0"/>
                        <a:t>comp costs §3231(e)</a:t>
                      </a:r>
                    </a:p>
                    <a:p>
                      <a:pPr algn="ctr"/>
                      <a:endParaRPr lang="en-US" sz="800" dirty="0"/>
                    </a:p>
                    <a:p>
                      <a:pPr algn="ctr"/>
                      <a:r>
                        <a:rPr lang="en-US" baseline="0" dirty="0"/>
                        <a:t>(per CARES §2301(c)(3) and </a:t>
                      </a:r>
                    </a:p>
                    <a:p>
                      <a:pPr algn="ctr"/>
                      <a:r>
                        <a:rPr lang="en-US" baseline="0" dirty="0"/>
                        <a:t>Notice 2021-20 QA 30)</a:t>
                      </a:r>
                      <a:endParaRPr lang="en-US" dirty="0"/>
                    </a:p>
                    <a:p>
                      <a:pPr algn="ctr"/>
                      <a:endParaRPr lang="en-US" dirty="0"/>
                    </a:p>
                  </a:txBody>
                  <a:tcPr/>
                </a:tc>
                <a:extLst>
                  <a:ext uri="{0D108BD9-81ED-4DB2-BD59-A6C34878D82A}">
                    <a16:rowId xmlns:a16="http://schemas.microsoft.com/office/drawing/2014/main" val="10001"/>
                  </a:ext>
                </a:extLst>
              </a:tr>
            </a:tbl>
          </a:graphicData>
        </a:graphic>
      </p:graphicFrame>
      <p:sp>
        <p:nvSpPr>
          <p:cNvPr id="3" name="TextBox 2"/>
          <p:cNvSpPr txBox="1"/>
          <p:nvPr/>
        </p:nvSpPr>
        <p:spPr>
          <a:xfrm>
            <a:off x="405120" y="4441674"/>
            <a:ext cx="8494633" cy="584776"/>
          </a:xfrm>
          <a:prstGeom prst="rect">
            <a:avLst/>
          </a:prstGeom>
          <a:noFill/>
        </p:spPr>
        <p:txBody>
          <a:bodyPr wrap="none" rtlCol="0">
            <a:spAutoFit/>
          </a:bodyPr>
          <a:lstStyle/>
          <a:p>
            <a:r>
              <a:rPr lang="en-US" sz="1600" dirty="0"/>
              <a:t>*  Paycheck Protection Program as Amended by Economic Aid Act, SBA IFR, Fed. Reg. Vol. 86, No. 9 </a:t>
            </a:r>
          </a:p>
          <a:p>
            <a:r>
              <a:rPr lang="en-US" sz="1600" dirty="0"/>
              <a:t>(01/14/21), §III, B., 4. a., b. and e.</a:t>
            </a:r>
          </a:p>
        </p:txBody>
      </p:sp>
      <p:sp>
        <p:nvSpPr>
          <p:cNvPr id="6" name="Slide Number Placeholder 5">
            <a:extLst>
              <a:ext uri="{FF2B5EF4-FFF2-40B4-BE49-F238E27FC236}">
                <a16:creationId xmlns:a16="http://schemas.microsoft.com/office/drawing/2014/main" id="{2EE8E8AA-AAC6-F241-902E-EAD8F7EC1122}"/>
              </a:ext>
            </a:extLst>
          </p:cNvPr>
          <p:cNvSpPr>
            <a:spLocks noGrp="1"/>
          </p:cNvSpPr>
          <p:nvPr>
            <p:ph type="sldNum" sz="quarter" idx="12"/>
          </p:nvPr>
        </p:nvSpPr>
        <p:spPr/>
        <p:txBody>
          <a:bodyPr/>
          <a:lstStyle/>
          <a:p>
            <a:fld id="{54AAE21D-1E9D-1047-BD42-883DA1A9BFEE}" type="slidenum">
              <a:rPr lang="en-US" smtClean="0"/>
              <a:t>345</a:t>
            </a:fld>
            <a:endParaRPr lang="en-US"/>
          </a:p>
        </p:txBody>
      </p:sp>
      <p:pic>
        <p:nvPicPr>
          <p:cNvPr id="4" name="Picture 3">
            <a:extLst>
              <a:ext uri="{FF2B5EF4-FFF2-40B4-BE49-F238E27FC236}">
                <a16:creationId xmlns:a16="http://schemas.microsoft.com/office/drawing/2014/main" id="{B8130348-D452-0D9A-5011-2EB89EABF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909877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 </a:t>
            </a:r>
            <a:br>
              <a:rPr lang="en-US" sz="3200" dirty="0"/>
            </a:br>
            <a:r>
              <a:rPr lang="en-US" sz="3200" dirty="0"/>
              <a:t>Covered Payroll Costs vs. ERC Qualifying Wages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55268189"/>
              </p:ext>
            </p:extLst>
          </p:nvPr>
        </p:nvGraphicFramePr>
        <p:xfrm>
          <a:off x="457200" y="1600200"/>
          <a:ext cx="8229600" cy="1833880"/>
        </p:xfrm>
        <a:graphic>
          <a:graphicData uri="http://schemas.openxmlformats.org/drawingml/2006/table">
            <a:tbl>
              <a:tblPr firstRow="1" bandRow="1">
                <a:tableStyleId>{5C22544A-7EE6-4342-B048-85BDC9FD1C3A}</a:tableStyleId>
              </a:tblPr>
              <a:tblGrid>
                <a:gridCol w="2269425">
                  <a:extLst>
                    <a:ext uri="{9D8B030D-6E8A-4147-A177-3AD203B41FA5}">
                      <a16:colId xmlns:a16="http://schemas.microsoft.com/office/drawing/2014/main" val="20000"/>
                    </a:ext>
                  </a:extLst>
                </a:gridCol>
                <a:gridCol w="3216975">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a:t>
                      </a:r>
                      <a:r>
                        <a:rPr lang="en-US" sz="1800" dirty="0" err="1"/>
                        <a:t>Cov</a:t>
                      </a:r>
                      <a:r>
                        <a:rPr lang="en-US" sz="1800" dirty="0"/>
                        <a:t>.</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dirty="0"/>
                        <a:t>Maximum</a:t>
                      </a:r>
                      <a:r>
                        <a:rPr lang="en-US" baseline="0" dirty="0"/>
                        <a:t> Wages</a:t>
                      </a:r>
                      <a:endParaRPr lang="en-US" dirty="0"/>
                    </a:p>
                  </a:txBody>
                  <a:tcPr/>
                </a:tc>
                <a:tc>
                  <a:txBody>
                    <a:bodyPr/>
                    <a:lstStyle/>
                    <a:p>
                      <a:pPr algn="ctr"/>
                      <a:r>
                        <a:rPr lang="en-US" dirty="0"/>
                        <a:t>For non-owner ‘</a:t>
                      </a:r>
                      <a:r>
                        <a:rPr lang="en-US" dirty="0" err="1"/>
                        <a:t>ee</a:t>
                      </a:r>
                      <a:r>
                        <a:rPr lang="en-US" dirty="0"/>
                        <a:t>, payroll costs** limited</a:t>
                      </a:r>
                      <a:r>
                        <a:rPr lang="en-US" baseline="0" dirty="0"/>
                        <a:t> to </a:t>
                      </a:r>
                      <a:r>
                        <a:rPr lang="en-US" dirty="0"/>
                        <a:t>$100,000/’</a:t>
                      </a:r>
                      <a:r>
                        <a:rPr lang="en-US" dirty="0" err="1"/>
                        <a:t>ee</a:t>
                      </a:r>
                      <a:r>
                        <a:rPr lang="en-US" dirty="0"/>
                        <a:t>’/</a:t>
                      </a:r>
                      <a:r>
                        <a:rPr lang="en-US" dirty="0" err="1"/>
                        <a:t>yr</a:t>
                      </a:r>
                      <a:r>
                        <a:rPr lang="en-US" dirty="0"/>
                        <a:t>,</a:t>
                      </a:r>
                      <a:r>
                        <a:rPr lang="en-US" baseline="0" dirty="0"/>
                        <a:t> but annualized for PPP CP </a:t>
                      </a:r>
                    </a:p>
                    <a:p>
                      <a:pPr algn="ctr"/>
                      <a:r>
                        <a:rPr lang="en-US" baseline="0" dirty="0"/>
                        <a:t>(for 24 </a:t>
                      </a:r>
                      <a:r>
                        <a:rPr lang="en-US" baseline="0" dirty="0" err="1"/>
                        <a:t>wk</a:t>
                      </a:r>
                      <a:r>
                        <a:rPr lang="en-US" baseline="0" dirty="0"/>
                        <a:t> CP, max of $46,154) </a:t>
                      </a:r>
                    </a:p>
                  </a:txBody>
                  <a:tcPr/>
                </a:tc>
                <a:tc>
                  <a:txBody>
                    <a:bodyPr/>
                    <a:lstStyle/>
                    <a:p>
                      <a:pPr algn="ctr"/>
                      <a:r>
                        <a:rPr lang="en-US" dirty="0"/>
                        <a:t>For 2020, $10,000/’</a:t>
                      </a:r>
                      <a:r>
                        <a:rPr lang="en-US" dirty="0" err="1"/>
                        <a:t>ee</a:t>
                      </a:r>
                      <a:r>
                        <a:rPr lang="en-US" dirty="0"/>
                        <a:t>/</a:t>
                      </a:r>
                      <a:r>
                        <a:rPr lang="en-US" dirty="0" err="1"/>
                        <a:t>yr</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a:t>
                      </a:r>
                      <a:r>
                        <a:rPr lang="en-US" baseline="0" dirty="0"/>
                        <a:t> 2021, </a:t>
                      </a:r>
                      <a:r>
                        <a:rPr lang="en-US" dirty="0"/>
                        <a:t>$10,000/’</a:t>
                      </a:r>
                      <a:r>
                        <a:rPr lang="en-US" dirty="0" err="1"/>
                        <a:t>ee</a:t>
                      </a:r>
                      <a:r>
                        <a:rPr lang="en-US" dirty="0"/>
                        <a:t>/</a:t>
                      </a:r>
                      <a:r>
                        <a:rPr lang="en-US" dirty="0" err="1"/>
                        <a:t>qtr</a:t>
                      </a:r>
                      <a:r>
                        <a:rPr lang="en-US" baseline="0" dirty="0"/>
                        <a:t> </a:t>
                      </a:r>
                      <a:endParaRPr lang="en-US" dirty="0"/>
                    </a:p>
                  </a:txBody>
                  <a:tcPr/>
                </a:tc>
                <a:extLst>
                  <a:ext uri="{0D108BD9-81ED-4DB2-BD59-A6C34878D82A}">
                    <a16:rowId xmlns:a16="http://schemas.microsoft.com/office/drawing/2014/main" val="10001"/>
                  </a:ext>
                </a:extLst>
              </a:tr>
            </a:tbl>
          </a:graphicData>
        </a:graphic>
      </p:graphicFrame>
      <p:sp>
        <p:nvSpPr>
          <p:cNvPr id="3" name="TextBox 2"/>
          <p:cNvSpPr txBox="1"/>
          <p:nvPr/>
        </p:nvSpPr>
        <p:spPr>
          <a:xfrm>
            <a:off x="505337" y="3467018"/>
            <a:ext cx="8145154" cy="1077218"/>
          </a:xfrm>
          <a:prstGeom prst="rect">
            <a:avLst/>
          </a:prstGeom>
          <a:noFill/>
        </p:spPr>
        <p:txBody>
          <a:bodyPr wrap="square" rtlCol="0">
            <a:spAutoFit/>
          </a:bodyPr>
          <a:lstStyle/>
          <a:p>
            <a:r>
              <a:rPr lang="en-US" sz="1600" dirty="0"/>
              <a:t>*  Paycheck Protection Program as Amended by Economic Aid Act, SBA IFR, Fed. Reg. Vol. 86, No. 9 (01/14/21), §III, B., 4. a., b. (sole prop), e. (partnership) and g. (payroll costs)</a:t>
            </a:r>
          </a:p>
          <a:p>
            <a:r>
              <a:rPr lang="en-US" sz="1600" dirty="0"/>
              <a:t>**  Payroll costs = Medicare wages and tips (W-2 Box 5) plus </a:t>
            </a:r>
            <a:r>
              <a:rPr lang="en-US" sz="1600" dirty="0">
                <a:solidFill>
                  <a:srgbClr val="FF0000"/>
                </a:solidFill>
              </a:rPr>
              <a:t>pre-tax ‘</a:t>
            </a:r>
            <a:r>
              <a:rPr lang="en-US" sz="1600" dirty="0" err="1">
                <a:solidFill>
                  <a:srgbClr val="FF0000"/>
                </a:solidFill>
              </a:rPr>
              <a:t>ee</a:t>
            </a:r>
            <a:r>
              <a:rPr lang="en-US" sz="1600" dirty="0">
                <a:solidFill>
                  <a:srgbClr val="FF0000"/>
                </a:solidFill>
              </a:rPr>
              <a:t> contributions </a:t>
            </a:r>
            <a:r>
              <a:rPr lang="en-US" sz="1600" dirty="0"/>
              <a:t>for health insurance or other excluded (e.g., dependent care) fringe benefits      </a:t>
            </a:r>
          </a:p>
        </p:txBody>
      </p:sp>
      <p:sp>
        <p:nvSpPr>
          <p:cNvPr id="6" name="Slide Number Placeholder 5">
            <a:extLst>
              <a:ext uri="{FF2B5EF4-FFF2-40B4-BE49-F238E27FC236}">
                <a16:creationId xmlns:a16="http://schemas.microsoft.com/office/drawing/2014/main" id="{5798D779-8622-0C4A-8354-9F97DE548D93}"/>
              </a:ext>
            </a:extLst>
          </p:cNvPr>
          <p:cNvSpPr>
            <a:spLocks noGrp="1"/>
          </p:cNvSpPr>
          <p:nvPr>
            <p:ph type="sldNum" sz="quarter" idx="12"/>
          </p:nvPr>
        </p:nvSpPr>
        <p:spPr/>
        <p:txBody>
          <a:bodyPr/>
          <a:lstStyle/>
          <a:p>
            <a:fld id="{54AAE21D-1E9D-1047-BD42-883DA1A9BFEE}" type="slidenum">
              <a:rPr lang="en-US" smtClean="0"/>
              <a:t>346</a:t>
            </a:fld>
            <a:endParaRPr lang="en-US"/>
          </a:p>
        </p:txBody>
      </p:sp>
      <p:pic>
        <p:nvPicPr>
          <p:cNvPr id="4" name="Picture 3">
            <a:extLst>
              <a:ext uri="{FF2B5EF4-FFF2-40B4-BE49-F238E27FC236}">
                <a16:creationId xmlns:a16="http://schemas.microsoft.com/office/drawing/2014/main" id="{A57C838B-B514-BB35-3ED4-997AED19C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24741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594"/>
            <a:ext cx="8229600" cy="1143000"/>
          </a:xfrm>
        </p:spPr>
        <p:txBody>
          <a:bodyPr>
            <a:normAutofit/>
          </a:bodyPr>
          <a:lstStyle/>
          <a:p>
            <a:r>
              <a:rPr lang="en-US" sz="3200" dirty="0"/>
              <a:t>PPP vs. ERC </a:t>
            </a:r>
            <a:br>
              <a:rPr lang="en-US" sz="3200" dirty="0"/>
            </a:br>
            <a:r>
              <a:rPr lang="en-US" sz="3200" dirty="0"/>
              <a:t>Covered Payroll Costs vs. ERC Qualifying Wages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24941424"/>
              </p:ext>
            </p:extLst>
          </p:nvPr>
        </p:nvGraphicFramePr>
        <p:xfrm>
          <a:off x="457200" y="1488156"/>
          <a:ext cx="8229600" cy="2504440"/>
        </p:xfrm>
        <a:graphic>
          <a:graphicData uri="http://schemas.openxmlformats.org/drawingml/2006/table">
            <a:tbl>
              <a:tblPr firstRow="1" bandRow="1">
                <a:tableStyleId>{5C22544A-7EE6-4342-B048-85BDC9FD1C3A}</a:tableStyleId>
              </a:tblPr>
              <a:tblGrid>
                <a:gridCol w="2120021">
                  <a:extLst>
                    <a:ext uri="{9D8B030D-6E8A-4147-A177-3AD203B41FA5}">
                      <a16:colId xmlns:a16="http://schemas.microsoft.com/office/drawing/2014/main" val="20000"/>
                    </a:ext>
                  </a:extLst>
                </a:gridCol>
                <a:gridCol w="4370071">
                  <a:extLst>
                    <a:ext uri="{9D8B030D-6E8A-4147-A177-3AD203B41FA5}">
                      <a16:colId xmlns:a16="http://schemas.microsoft.com/office/drawing/2014/main" val="20001"/>
                    </a:ext>
                  </a:extLst>
                </a:gridCol>
                <a:gridCol w="1739508">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a:t>
                      </a:r>
                      <a:r>
                        <a:rPr lang="en-US" sz="1800" dirty="0" err="1"/>
                        <a:t>Qual</a:t>
                      </a:r>
                      <a:r>
                        <a:rPr lang="en-US" sz="1800" dirty="0"/>
                        <a:t>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PPP Payroll</a:t>
                      </a:r>
                      <a:r>
                        <a:rPr lang="en-US" baseline="0" dirty="0"/>
                        <a:t> Costs for PPP Forgiveness Purposes </a:t>
                      </a:r>
                      <a:r>
                        <a:rPr lang="en-US" baseline="0" dirty="0">
                          <a:solidFill>
                            <a:srgbClr val="FF0000"/>
                          </a:solidFill>
                        </a:rPr>
                        <a:t>(wages and beyond)</a:t>
                      </a:r>
                      <a:endParaRPr lang="en-US" dirty="0">
                        <a:solidFill>
                          <a:srgbClr val="FF0000"/>
                        </a:solidFill>
                      </a:endParaRPr>
                    </a:p>
                  </a:txBody>
                  <a:tcPr/>
                </a:tc>
                <a:tc>
                  <a:txBody>
                    <a:bodyPr/>
                    <a:lstStyle/>
                    <a:p>
                      <a:pPr algn="ctr"/>
                      <a:r>
                        <a:rPr lang="en-US" dirty="0"/>
                        <a:t>For non-owner ‘</a:t>
                      </a:r>
                      <a:r>
                        <a:rPr lang="en-US" dirty="0" err="1"/>
                        <a:t>ee</a:t>
                      </a:r>
                      <a:r>
                        <a:rPr lang="en-US" dirty="0"/>
                        <a:t>, payroll costs** limited</a:t>
                      </a:r>
                      <a:r>
                        <a:rPr lang="en-US" baseline="0" dirty="0"/>
                        <a:t> to </a:t>
                      </a:r>
                      <a:r>
                        <a:rPr lang="en-US" dirty="0"/>
                        <a:t>$100,000/’</a:t>
                      </a:r>
                      <a:r>
                        <a:rPr lang="en-US" dirty="0" err="1"/>
                        <a:t>ee</a:t>
                      </a:r>
                      <a:r>
                        <a:rPr lang="en-US" dirty="0"/>
                        <a:t>’/</a:t>
                      </a:r>
                      <a:r>
                        <a:rPr lang="en-US" dirty="0" err="1"/>
                        <a:t>yr</a:t>
                      </a:r>
                      <a:r>
                        <a:rPr lang="en-US" dirty="0"/>
                        <a:t>,</a:t>
                      </a:r>
                      <a:r>
                        <a:rPr lang="en-US" baseline="0" dirty="0"/>
                        <a:t> but annualized for PPP CP, </a:t>
                      </a:r>
                      <a:endParaRPr lang="en-US" baseline="0" dirty="0">
                        <a:solidFill>
                          <a:srgbClr val="0000FF"/>
                        </a:solidFill>
                      </a:endParaRPr>
                    </a:p>
                    <a:p>
                      <a:pPr algn="ctr"/>
                      <a:r>
                        <a:rPr lang="en-US" baseline="0" dirty="0">
                          <a:solidFill>
                            <a:srgbClr val="0000FF"/>
                          </a:solidFill>
                        </a:rPr>
                        <a:t>plus </a:t>
                      </a:r>
                    </a:p>
                    <a:p>
                      <a:pPr marL="342900" indent="-342900" algn="ctr">
                        <a:buAutoNum type="arabicPeriod"/>
                      </a:pPr>
                      <a:r>
                        <a:rPr lang="en-US" baseline="0" dirty="0">
                          <a:solidFill>
                            <a:srgbClr val="0000FF"/>
                          </a:solidFill>
                        </a:rPr>
                        <a:t>’</a:t>
                      </a:r>
                      <a:r>
                        <a:rPr lang="en-US" baseline="0" dirty="0" err="1">
                          <a:solidFill>
                            <a:srgbClr val="0000FF"/>
                          </a:solidFill>
                        </a:rPr>
                        <a:t>Er</a:t>
                      </a:r>
                      <a:r>
                        <a:rPr lang="en-US" baseline="0" dirty="0">
                          <a:solidFill>
                            <a:srgbClr val="0000FF"/>
                          </a:solidFill>
                        </a:rPr>
                        <a:t> </a:t>
                      </a:r>
                      <a:r>
                        <a:rPr lang="en-US" baseline="0" dirty="0" err="1">
                          <a:solidFill>
                            <a:srgbClr val="0000FF"/>
                          </a:solidFill>
                        </a:rPr>
                        <a:t>contribs</a:t>
                      </a:r>
                      <a:r>
                        <a:rPr lang="en-US" baseline="0" dirty="0">
                          <a:solidFill>
                            <a:srgbClr val="0000FF"/>
                          </a:solidFill>
                        </a:rPr>
                        <a:t> to ‘</a:t>
                      </a:r>
                      <a:r>
                        <a:rPr lang="en-US" baseline="0" dirty="0" err="1">
                          <a:solidFill>
                            <a:srgbClr val="0000FF"/>
                          </a:solidFill>
                        </a:rPr>
                        <a:t>er</a:t>
                      </a:r>
                      <a:r>
                        <a:rPr lang="en-US" baseline="0" dirty="0">
                          <a:solidFill>
                            <a:srgbClr val="0000FF"/>
                          </a:solidFill>
                        </a:rPr>
                        <a:t> sponsored  group health, life, disability and dental, </a:t>
                      </a:r>
                    </a:p>
                    <a:p>
                      <a:pPr marL="342900" indent="-342900" algn="ctr">
                        <a:buAutoNum type="arabicPeriod"/>
                      </a:pPr>
                      <a:r>
                        <a:rPr lang="en-US" baseline="0" dirty="0">
                          <a:solidFill>
                            <a:srgbClr val="0000FF"/>
                          </a:solidFill>
                        </a:rPr>
                        <a:t>‘</a:t>
                      </a:r>
                      <a:r>
                        <a:rPr lang="en-US" baseline="0" dirty="0" err="1">
                          <a:solidFill>
                            <a:srgbClr val="0000FF"/>
                          </a:solidFill>
                        </a:rPr>
                        <a:t>Er</a:t>
                      </a:r>
                      <a:r>
                        <a:rPr lang="en-US" baseline="0" dirty="0">
                          <a:solidFill>
                            <a:srgbClr val="0000FF"/>
                          </a:solidFill>
                        </a:rPr>
                        <a:t> retirement plan contributions, and </a:t>
                      </a:r>
                    </a:p>
                    <a:p>
                      <a:pPr marL="0" indent="0" algn="ctr">
                        <a:buNone/>
                      </a:pPr>
                      <a:r>
                        <a:rPr lang="en-US" baseline="0" dirty="0">
                          <a:solidFill>
                            <a:srgbClr val="0000FF"/>
                          </a:solidFill>
                        </a:rPr>
                        <a:t>3.  State/local payroll taxes </a:t>
                      </a:r>
                    </a:p>
                  </a:txBody>
                  <a:tcPr/>
                </a:tc>
                <a:tc>
                  <a:txBody>
                    <a:bodyPr/>
                    <a:lstStyle/>
                    <a:p>
                      <a:pPr algn="ctr"/>
                      <a:r>
                        <a:rPr lang="en-US" dirty="0"/>
                        <a:t>Unless related</a:t>
                      </a:r>
                      <a:r>
                        <a:rPr lang="en-US" baseline="0" dirty="0"/>
                        <a:t> to &gt; 50% owner:</a:t>
                      </a:r>
                      <a:endParaRPr lang="en-US" dirty="0"/>
                    </a:p>
                    <a:p>
                      <a:pPr algn="ctr"/>
                      <a:endParaRPr lang="en-US" sz="800" dirty="0"/>
                    </a:p>
                    <a:p>
                      <a:pPr algn="ctr"/>
                      <a:r>
                        <a:rPr lang="en-US" dirty="0"/>
                        <a:t>For 2020, $10,000/’</a:t>
                      </a:r>
                      <a:r>
                        <a:rPr lang="en-US" dirty="0" err="1"/>
                        <a:t>ee</a:t>
                      </a:r>
                      <a:r>
                        <a:rPr lang="en-US" dirty="0"/>
                        <a:t>/</a:t>
                      </a:r>
                      <a:r>
                        <a:rPr lang="en-US" dirty="0" err="1"/>
                        <a:t>yr</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a:t>
                      </a:r>
                      <a:r>
                        <a:rPr lang="en-US" baseline="0" dirty="0"/>
                        <a:t> 2021, </a:t>
                      </a:r>
                      <a:r>
                        <a:rPr lang="en-US" dirty="0"/>
                        <a:t>$10,000/’</a:t>
                      </a:r>
                      <a:r>
                        <a:rPr lang="en-US" dirty="0" err="1"/>
                        <a:t>ee</a:t>
                      </a:r>
                      <a:r>
                        <a:rPr lang="en-US" dirty="0"/>
                        <a:t>/</a:t>
                      </a:r>
                      <a:r>
                        <a:rPr lang="en-US" dirty="0" err="1"/>
                        <a:t>qtr</a:t>
                      </a:r>
                      <a:r>
                        <a:rPr lang="en-US" baseline="0" dirty="0"/>
                        <a:t> </a:t>
                      </a:r>
                      <a:endParaRPr lang="en-US" dirty="0"/>
                    </a:p>
                    <a:p>
                      <a:pPr algn="ctr"/>
                      <a:endParaRPr lang="en-US" dirty="0"/>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504605" y="4640299"/>
            <a:ext cx="8219914" cy="584776"/>
          </a:xfrm>
          <a:prstGeom prst="rect">
            <a:avLst/>
          </a:prstGeom>
          <a:noFill/>
        </p:spPr>
        <p:txBody>
          <a:bodyPr wrap="square" rtlCol="0">
            <a:spAutoFit/>
          </a:bodyPr>
          <a:lstStyle/>
          <a:p>
            <a:r>
              <a:rPr lang="en-US" sz="1600" dirty="0"/>
              <a:t>**  Payroll costs = Medicare</a:t>
            </a:r>
            <a:r>
              <a:rPr lang="en-US" sz="1600" baseline="0" dirty="0"/>
              <a:t> wages and tips (W-2 Box 5) plus </a:t>
            </a:r>
            <a:r>
              <a:rPr lang="en-US" sz="1600" baseline="0" dirty="0">
                <a:solidFill>
                  <a:srgbClr val="FF0000"/>
                </a:solidFill>
              </a:rPr>
              <a:t>pre-tax ‘</a:t>
            </a:r>
            <a:r>
              <a:rPr lang="en-US" sz="1600" baseline="0" dirty="0" err="1">
                <a:solidFill>
                  <a:srgbClr val="FF0000"/>
                </a:solidFill>
              </a:rPr>
              <a:t>ee</a:t>
            </a:r>
            <a:r>
              <a:rPr lang="en-US" sz="1600" baseline="0" dirty="0">
                <a:solidFill>
                  <a:srgbClr val="FF0000"/>
                </a:solidFill>
              </a:rPr>
              <a:t> contributions </a:t>
            </a:r>
            <a:r>
              <a:rPr lang="en-US" sz="1600" dirty="0"/>
              <a:t>f</a:t>
            </a:r>
            <a:r>
              <a:rPr lang="en-US" sz="1600" baseline="0" dirty="0"/>
              <a:t>or health insurance or other excluded (e.g., dependent care) fringe benefits</a:t>
            </a:r>
            <a:r>
              <a:rPr lang="en-US" sz="1600" dirty="0"/>
              <a:t>      </a:t>
            </a:r>
          </a:p>
        </p:txBody>
      </p:sp>
      <p:sp>
        <p:nvSpPr>
          <p:cNvPr id="9" name="TextBox 8"/>
          <p:cNvSpPr txBox="1"/>
          <p:nvPr/>
        </p:nvSpPr>
        <p:spPr>
          <a:xfrm>
            <a:off x="485929" y="4057955"/>
            <a:ext cx="8238590" cy="584776"/>
          </a:xfrm>
          <a:prstGeom prst="rect">
            <a:avLst/>
          </a:prstGeom>
          <a:noFill/>
        </p:spPr>
        <p:txBody>
          <a:bodyPr wrap="square" rtlCol="0">
            <a:spAutoFit/>
          </a:bodyPr>
          <a:lstStyle/>
          <a:p>
            <a:r>
              <a:rPr lang="en-US" sz="1600" dirty="0"/>
              <a:t>* Paycheck Protection Program as Amended by Economic Aid Act, SBA IFR, Fed. Reg. Vol. 86, No. 9 (01/14/21), §III, B., 4. a., b. (sole prop), e. (partnership) and g. (payroll costs)</a:t>
            </a:r>
          </a:p>
        </p:txBody>
      </p:sp>
      <p:sp>
        <p:nvSpPr>
          <p:cNvPr id="6" name="Slide Number Placeholder 5">
            <a:extLst>
              <a:ext uri="{FF2B5EF4-FFF2-40B4-BE49-F238E27FC236}">
                <a16:creationId xmlns:a16="http://schemas.microsoft.com/office/drawing/2014/main" id="{D02F7D3E-3C74-9C4C-BE7E-DC2868E8E777}"/>
              </a:ext>
            </a:extLst>
          </p:cNvPr>
          <p:cNvSpPr>
            <a:spLocks noGrp="1"/>
          </p:cNvSpPr>
          <p:nvPr>
            <p:ph type="sldNum" sz="quarter" idx="12"/>
          </p:nvPr>
        </p:nvSpPr>
        <p:spPr/>
        <p:txBody>
          <a:bodyPr/>
          <a:lstStyle/>
          <a:p>
            <a:fld id="{54AAE21D-1E9D-1047-BD42-883DA1A9BFEE}" type="slidenum">
              <a:rPr lang="en-US" smtClean="0"/>
              <a:t>347</a:t>
            </a:fld>
            <a:endParaRPr lang="en-US"/>
          </a:p>
        </p:txBody>
      </p:sp>
      <p:pic>
        <p:nvPicPr>
          <p:cNvPr id="3" name="Picture 2">
            <a:extLst>
              <a:ext uri="{FF2B5EF4-FFF2-40B4-BE49-F238E27FC236}">
                <a16:creationId xmlns:a16="http://schemas.microsoft.com/office/drawing/2014/main" id="{6D73A84C-557D-2A6F-9183-319714955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9141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Owner Employee or Self Employed </a:t>
            </a:r>
          </a:p>
        </p:txBody>
      </p:sp>
      <p:pic>
        <p:nvPicPr>
          <p:cNvPr id="8" name="Content Placeholder 7" descr="SmallBusiness.jpg"/>
          <p:cNvPicPr>
            <a:picLocks noGrp="1" noChangeAspect="1"/>
          </p:cNvPicPr>
          <p:nvPr>
            <p:ph idx="1"/>
          </p:nvPr>
        </p:nvPicPr>
        <p:blipFill>
          <a:blip r:embed="rId2">
            <a:extLst>
              <a:ext uri="{28A0092B-C50C-407E-A947-70E740481C1C}">
                <a14:useLocalDpi xmlns:a14="http://schemas.microsoft.com/office/drawing/2010/main" val="0"/>
              </a:ext>
            </a:extLst>
          </a:blip>
          <a:srcRect t="8721" b="8721"/>
          <a:stretch>
            <a:fillRect/>
          </a:stretch>
        </p:blipFill>
        <p:spPr/>
      </p:pic>
      <p:sp>
        <p:nvSpPr>
          <p:cNvPr id="6" name="Slide Number Placeholder 5">
            <a:extLst>
              <a:ext uri="{FF2B5EF4-FFF2-40B4-BE49-F238E27FC236}">
                <a16:creationId xmlns:a16="http://schemas.microsoft.com/office/drawing/2014/main" id="{9EDB00BC-D03D-7946-A2F9-3B5FE45728B4}"/>
              </a:ext>
            </a:extLst>
          </p:cNvPr>
          <p:cNvSpPr>
            <a:spLocks noGrp="1"/>
          </p:cNvSpPr>
          <p:nvPr>
            <p:ph type="sldNum" sz="quarter" idx="12"/>
          </p:nvPr>
        </p:nvSpPr>
        <p:spPr/>
        <p:txBody>
          <a:bodyPr/>
          <a:lstStyle/>
          <a:p>
            <a:fld id="{54AAE21D-1E9D-1047-BD42-883DA1A9BFEE}" type="slidenum">
              <a:rPr lang="en-US" smtClean="0"/>
              <a:t>348</a:t>
            </a:fld>
            <a:endParaRPr lang="en-US"/>
          </a:p>
        </p:txBody>
      </p:sp>
      <p:pic>
        <p:nvPicPr>
          <p:cNvPr id="3" name="Picture 2">
            <a:extLst>
              <a:ext uri="{FF2B5EF4-FFF2-40B4-BE49-F238E27FC236}">
                <a16:creationId xmlns:a16="http://schemas.microsoft.com/office/drawing/2014/main" id="{3C76B07A-149A-4647-6E1F-E83FCD339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65835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C or S Corp Owner</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95497450"/>
              </p:ext>
            </p:extLst>
          </p:nvPr>
        </p:nvGraphicFramePr>
        <p:xfrm>
          <a:off x="457200" y="1600200"/>
          <a:ext cx="8229600" cy="4404360"/>
        </p:xfrm>
        <a:graphic>
          <a:graphicData uri="http://schemas.openxmlformats.org/drawingml/2006/table">
            <a:tbl>
              <a:tblPr firstRow="1" bandRow="1">
                <a:tableStyleId>{5C22544A-7EE6-4342-B048-85BDC9FD1C3A}</a:tableStyleId>
              </a:tblPr>
              <a:tblGrid>
                <a:gridCol w="2107772">
                  <a:extLst>
                    <a:ext uri="{9D8B030D-6E8A-4147-A177-3AD203B41FA5}">
                      <a16:colId xmlns:a16="http://schemas.microsoft.com/office/drawing/2014/main" val="20000"/>
                    </a:ext>
                  </a:extLst>
                </a:gridCol>
                <a:gridCol w="3378628">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a:t>
                      </a:r>
                      <a:r>
                        <a:rPr lang="en-US" sz="1800" dirty="0" err="1"/>
                        <a:t>Cov</a:t>
                      </a:r>
                      <a:r>
                        <a:rPr lang="en-US" sz="1800" dirty="0"/>
                        <a:t>.</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sz="1800" kern="1200" dirty="0">
                          <a:solidFill>
                            <a:schemeClr val="dk1"/>
                          </a:solidFill>
                          <a:effectLst/>
                          <a:latin typeface="+mn-lt"/>
                          <a:ea typeface="+mn-ea"/>
                          <a:cs typeface="+mn-cs"/>
                        </a:rPr>
                        <a:t>How to</a:t>
                      </a:r>
                      <a:r>
                        <a:rPr lang="en-US" sz="1800" kern="1200" baseline="0" dirty="0">
                          <a:solidFill>
                            <a:schemeClr val="dk1"/>
                          </a:solidFill>
                          <a:effectLst/>
                          <a:latin typeface="+mn-lt"/>
                          <a:ea typeface="+mn-ea"/>
                          <a:cs typeface="+mn-cs"/>
                        </a:rPr>
                        <a:t> compute </a:t>
                      </a:r>
                      <a:r>
                        <a:rPr lang="en-US" sz="1800" kern="1200" dirty="0">
                          <a:solidFill>
                            <a:schemeClr val="dk1"/>
                          </a:solidFill>
                          <a:effectLst/>
                          <a:latin typeface="+mn-lt"/>
                          <a:ea typeface="+mn-ea"/>
                          <a:cs typeface="+mn-cs"/>
                        </a:rPr>
                        <a:t>owner comp</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eligible for</a:t>
                      </a:r>
                      <a:r>
                        <a:rPr lang="en-US" sz="1800" kern="1200" baseline="0" dirty="0">
                          <a:solidFill>
                            <a:schemeClr val="dk1"/>
                          </a:solidFill>
                          <a:effectLst/>
                          <a:latin typeface="+mn-lt"/>
                          <a:ea typeface="+mn-ea"/>
                          <a:cs typeface="+mn-cs"/>
                        </a:rPr>
                        <a:t> f</a:t>
                      </a:r>
                      <a:r>
                        <a:rPr lang="en-US" sz="1800" kern="1200" dirty="0">
                          <a:solidFill>
                            <a:schemeClr val="dk1"/>
                          </a:solidFill>
                          <a:effectLst/>
                          <a:latin typeface="+mn-lt"/>
                          <a:ea typeface="+mn-ea"/>
                          <a:cs typeface="+mn-cs"/>
                        </a:rPr>
                        <a:t>orgiveness?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Depends</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on business type and whether borrower using 8 or 24 (or shorter than 24)</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week CP</a:t>
                      </a:r>
                    </a:p>
                  </a:txBody>
                  <a:tcPr/>
                </a:tc>
                <a:tc>
                  <a:txBody>
                    <a:bodyPr/>
                    <a:lstStyle/>
                    <a:p>
                      <a:pPr algn="ctr"/>
                      <a:r>
                        <a:rPr lang="en-US" dirty="0"/>
                        <a:t>If C or S Corp owner:</a:t>
                      </a:r>
                    </a:p>
                    <a:p>
                      <a:pPr algn="ctr"/>
                      <a:r>
                        <a:rPr lang="en-US" dirty="0"/>
                        <a:t>For 2020, $10,000/’</a:t>
                      </a:r>
                      <a:r>
                        <a:rPr lang="en-US" dirty="0" err="1"/>
                        <a:t>ee</a:t>
                      </a:r>
                      <a:r>
                        <a:rPr lang="en-US" dirty="0"/>
                        <a:t>/</a:t>
                      </a:r>
                      <a:r>
                        <a:rPr lang="en-US" dirty="0" err="1"/>
                        <a:t>yr</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a:t>
                      </a:r>
                      <a:r>
                        <a:rPr lang="en-US" baseline="0" dirty="0"/>
                        <a:t> 2021, </a:t>
                      </a:r>
                      <a:r>
                        <a:rPr lang="en-US" dirty="0"/>
                        <a:t>$10,000/’</a:t>
                      </a:r>
                      <a:r>
                        <a:rPr lang="en-US" dirty="0" err="1"/>
                        <a:t>ee</a:t>
                      </a:r>
                      <a:r>
                        <a:rPr lang="en-US" dirty="0"/>
                        <a:t>/</a:t>
                      </a:r>
                      <a:r>
                        <a:rPr lang="en-US" dirty="0" err="1"/>
                        <a:t>qtr</a:t>
                      </a:r>
                      <a:r>
                        <a:rPr lang="en-US" baseline="0" dirty="0"/>
                        <a:t> </a:t>
                      </a:r>
                      <a:endParaRPr lang="en-US" dirty="0"/>
                    </a:p>
                  </a:txBody>
                  <a:tcPr/>
                </a:tc>
                <a:extLst>
                  <a:ext uri="{0D108BD9-81ED-4DB2-BD59-A6C34878D82A}">
                    <a16:rowId xmlns:a16="http://schemas.microsoft.com/office/drawing/2014/main" val="10001"/>
                  </a:ext>
                </a:extLst>
              </a:tr>
              <a:tr h="370840">
                <a:tc>
                  <a:txBody>
                    <a:bodyPr/>
                    <a:lstStyle/>
                    <a:p>
                      <a:pPr algn="ctr"/>
                      <a:r>
                        <a:rPr lang="en-US" dirty="0"/>
                        <a:t>Maximum</a:t>
                      </a:r>
                      <a:r>
                        <a:rPr lang="en-US" baseline="0" dirty="0"/>
                        <a:t> Wages</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For owner ’</a:t>
                      </a:r>
                      <a:r>
                        <a:rPr lang="en-US" baseline="0" dirty="0" err="1"/>
                        <a:t>ee</a:t>
                      </a:r>
                      <a:r>
                        <a:rPr lang="en-US" baseline="0" dirty="0"/>
                        <a:t>, limited to 20.833% of up to $100k (i.e., $100k / 12 x 2.5 = $20,833) </a:t>
                      </a:r>
                    </a:p>
                  </a:txBody>
                  <a:tcPr/>
                </a:tc>
                <a:tc>
                  <a:txBody>
                    <a:bodyPr/>
                    <a:lstStyle/>
                    <a:p>
                      <a:pPr algn="ctr"/>
                      <a:r>
                        <a:rPr lang="en-US" dirty="0"/>
                        <a:t>For 2020, $10,000/’</a:t>
                      </a:r>
                      <a:r>
                        <a:rPr lang="en-US" dirty="0" err="1"/>
                        <a:t>ee</a:t>
                      </a:r>
                      <a:r>
                        <a:rPr lang="en-US" dirty="0"/>
                        <a:t>/</a:t>
                      </a:r>
                      <a:r>
                        <a:rPr lang="en-US" dirty="0" err="1"/>
                        <a:t>yr</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a:t>
                      </a:r>
                      <a:r>
                        <a:rPr lang="en-US" baseline="0" dirty="0"/>
                        <a:t> 2021, </a:t>
                      </a:r>
                      <a:r>
                        <a:rPr lang="en-US" dirty="0"/>
                        <a:t>$10,000/’</a:t>
                      </a:r>
                      <a:r>
                        <a:rPr lang="en-US" dirty="0" err="1"/>
                        <a:t>ee</a:t>
                      </a:r>
                      <a:r>
                        <a:rPr lang="en-US" dirty="0"/>
                        <a:t>/</a:t>
                      </a:r>
                      <a:r>
                        <a:rPr lang="en-US" dirty="0" err="1"/>
                        <a:t>qtr</a:t>
                      </a:r>
                      <a:r>
                        <a:rPr lang="en-US" baseline="0" dirty="0"/>
                        <a:t> </a:t>
                      </a:r>
                      <a:endParaRPr lang="en-US" dirty="0"/>
                    </a:p>
                  </a:txBody>
                  <a:tcPr/>
                </a:tc>
                <a:extLst>
                  <a:ext uri="{0D108BD9-81ED-4DB2-BD59-A6C34878D82A}">
                    <a16:rowId xmlns:a16="http://schemas.microsoft.com/office/drawing/2014/main" val="10002"/>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$15,385 for 8 week CP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3"/>
                  </a:ext>
                </a:extLst>
              </a:tr>
              <a:tr h="370840">
                <a:tc>
                  <a:txBody>
                    <a:bodyPr/>
                    <a:lstStyle/>
                    <a:p>
                      <a:pPr algn="ctr"/>
                      <a:endParaRPr lang="en-US" dirty="0"/>
                    </a:p>
                  </a:txBody>
                  <a:tcPr/>
                </a:tc>
                <a:tc>
                  <a:txBody>
                    <a:bodyPr/>
                    <a:lstStyle/>
                    <a:p>
                      <a:pPr algn="ctr"/>
                      <a:r>
                        <a:rPr lang="en-US" dirty="0"/>
                        <a:t>$20,833 for 10.8 </a:t>
                      </a:r>
                      <a:r>
                        <a:rPr lang="en-US" dirty="0" err="1"/>
                        <a:t>wk</a:t>
                      </a:r>
                      <a:r>
                        <a:rPr lang="en-US" dirty="0"/>
                        <a:t> or &gt; CP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4"/>
                  </a:ext>
                </a:extLst>
              </a:tr>
              <a:tr h="370840">
                <a:tc>
                  <a:txBody>
                    <a:bodyPr/>
                    <a:lstStyle/>
                    <a:p>
                      <a:pPr algn="ctr"/>
                      <a:endParaRPr lang="en-US" dirty="0"/>
                    </a:p>
                  </a:txBody>
                  <a:tcPr/>
                </a:tc>
                <a:tc>
                  <a:txBody>
                    <a:bodyPr/>
                    <a:lstStyle/>
                    <a:p>
                      <a:pPr algn="ctr"/>
                      <a:r>
                        <a:rPr lang="en-US" sz="1800" kern="1200" dirty="0">
                          <a:solidFill>
                            <a:srgbClr val="FF0000"/>
                          </a:solidFill>
                          <a:effectLst/>
                          <a:latin typeface="+mn-lt"/>
                          <a:ea typeface="+mn-ea"/>
                          <a:cs typeface="+mn-cs"/>
                        </a:rPr>
                        <a:t> If total comp across businesses that receive a PPP loan exceeds the cap, owner can choose how to allocate the capped amount across different businesses*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5"/>
                  </a:ext>
                </a:extLst>
              </a:tr>
            </a:tbl>
          </a:graphicData>
        </a:graphic>
      </p:graphicFrame>
      <p:sp>
        <p:nvSpPr>
          <p:cNvPr id="8" name="TextBox 7"/>
          <p:cNvSpPr txBox="1"/>
          <p:nvPr/>
        </p:nvSpPr>
        <p:spPr>
          <a:xfrm>
            <a:off x="542691" y="6050287"/>
            <a:ext cx="1469051" cy="338554"/>
          </a:xfrm>
          <a:prstGeom prst="rect">
            <a:avLst/>
          </a:prstGeom>
          <a:noFill/>
        </p:spPr>
        <p:txBody>
          <a:bodyPr wrap="square" rtlCol="0">
            <a:spAutoFit/>
          </a:bodyPr>
          <a:lstStyle/>
          <a:p>
            <a:r>
              <a:rPr lang="en-US" sz="1600" dirty="0">
                <a:solidFill>
                  <a:srgbClr val="FF0000"/>
                </a:solidFill>
              </a:rPr>
              <a:t>*  SBA FAQ 8</a:t>
            </a:r>
          </a:p>
        </p:txBody>
      </p:sp>
      <p:sp>
        <p:nvSpPr>
          <p:cNvPr id="6" name="Slide Number Placeholder 5">
            <a:extLst>
              <a:ext uri="{FF2B5EF4-FFF2-40B4-BE49-F238E27FC236}">
                <a16:creationId xmlns:a16="http://schemas.microsoft.com/office/drawing/2014/main" id="{FBFE4F9C-B645-2742-AD9F-224AE1B3225B}"/>
              </a:ext>
            </a:extLst>
          </p:cNvPr>
          <p:cNvSpPr>
            <a:spLocks noGrp="1"/>
          </p:cNvSpPr>
          <p:nvPr>
            <p:ph type="sldNum" sz="quarter" idx="12"/>
          </p:nvPr>
        </p:nvSpPr>
        <p:spPr/>
        <p:txBody>
          <a:bodyPr/>
          <a:lstStyle/>
          <a:p>
            <a:fld id="{54AAE21D-1E9D-1047-BD42-883DA1A9BFEE}" type="slidenum">
              <a:rPr lang="en-US" smtClean="0"/>
              <a:t>349</a:t>
            </a:fld>
            <a:endParaRPr lang="en-US"/>
          </a:p>
        </p:txBody>
      </p:sp>
      <p:pic>
        <p:nvPicPr>
          <p:cNvPr id="3" name="Picture 2">
            <a:extLst>
              <a:ext uri="{FF2B5EF4-FFF2-40B4-BE49-F238E27FC236}">
                <a16:creationId xmlns:a16="http://schemas.microsoft.com/office/drawing/2014/main" id="{87739F0E-7378-C7D0-64EC-5DB896807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975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43975880"/>
              </p:ext>
            </p:extLst>
          </p:nvPr>
        </p:nvGraphicFramePr>
        <p:xfrm>
          <a:off x="457200" y="1600200"/>
          <a:ext cx="8229600" cy="2560320"/>
        </p:xfrm>
        <a:graphic>
          <a:graphicData uri="http://schemas.openxmlformats.org/drawingml/2006/table">
            <a:tbl>
              <a:tblPr firstRow="1" bandRow="1">
                <a:tableStyleId>{5C22544A-7EE6-4342-B048-85BDC9FD1C3A}</a:tableStyleId>
              </a:tblPr>
              <a:tblGrid>
                <a:gridCol w="1669578">
                  <a:extLst>
                    <a:ext uri="{9D8B030D-6E8A-4147-A177-3AD203B41FA5}">
                      <a16:colId xmlns:a16="http://schemas.microsoft.com/office/drawing/2014/main" val="20000"/>
                    </a:ext>
                  </a:extLst>
                </a:gridCol>
                <a:gridCol w="2445222">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a:txBody>
                    <a:bodyPr/>
                    <a:lstStyle/>
                    <a:p>
                      <a:pPr algn="ctr"/>
                      <a:r>
                        <a:rPr lang="en-US" dirty="0"/>
                        <a:t>Does my business qualify?</a:t>
                      </a:r>
                    </a:p>
                  </a:txBody>
                  <a:tcPr/>
                </a:tc>
                <a:tc>
                  <a:txBody>
                    <a:bodyPr/>
                    <a:lstStyle/>
                    <a:p>
                      <a:pPr algn="ctr"/>
                      <a:r>
                        <a:rPr lang="en-US" dirty="0">
                          <a:solidFill>
                            <a:srgbClr val="FF0000"/>
                          </a:solidFill>
                        </a:rPr>
                        <a:t>If you experienced disruptions</a:t>
                      </a:r>
                      <a:r>
                        <a:rPr lang="en-US" baseline="0" dirty="0">
                          <a:solidFill>
                            <a:srgbClr val="FF0000"/>
                          </a:solidFill>
                        </a:rPr>
                        <a:t> to commerce, travel or group meetings – </a:t>
                      </a:r>
                    </a:p>
                    <a:p>
                      <a:pPr algn="ctr"/>
                      <a:r>
                        <a:rPr lang="en-US" baseline="0" dirty="0">
                          <a:solidFill>
                            <a:srgbClr val="FF0000"/>
                          </a:solidFill>
                        </a:rPr>
                        <a:t>You qualify!</a:t>
                      </a:r>
                      <a:endParaRPr lang="en-US" dirty="0">
                        <a:solidFill>
                          <a:srgbClr val="FF0000"/>
                        </a:solidFill>
                      </a:endParaRPr>
                    </a:p>
                  </a:txBody>
                  <a:tcPr/>
                </a:tc>
                <a:tc>
                  <a:txBody>
                    <a:bodyPr/>
                    <a:lstStyle/>
                    <a:p>
                      <a:pPr algn="ctr"/>
                      <a:r>
                        <a:rPr lang="en-US" dirty="0">
                          <a:solidFill>
                            <a:srgbClr val="FF0000"/>
                          </a:solidFill>
                        </a:rPr>
                        <a:t>Fail</a:t>
                      </a:r>
                    </a:p>
                  </a:txBody>
                  <a:tcPr/>
                </a:tc>
                <a:tc>
                  <a:txBody>
                    <a:bodyPr/>
                    <a:lstStyle/>
                    <a:p>
                      <a:pPr algn="ctr"/>
                      <a:r>
                        <a:rPr lang="en-US" dirty="0">
                          <a:solidFill>
                            <a:srgbClr val="FF0000"/>
                          </a:solidFill>
                        </a:rPr>
                        <a:t>Qualifying</a:t>
                      </a:r>
                      <a:r>
                        <a:rPr lang="en-US" baseline="0" dirty="0">
                          <a:solidFill>
                            <a:srgbClr val="FF0000"/>
                          </a:solidFill>
                        </a:rPr>
                        <a:t> is not that simple</a:t>
                      </a:r>
                    </a:p>
                    <a:p>
                      <a:pPr algn="ctr"/>
                      <a:endParaRPr lang="en-US" sz="800" baseline="0" dirty="0"/>
                    </a:p>
                    <a:p>
                      <a:pPr algn="ctr"/>
                      <a:r>
                        <a:rPr lang="en-US" dirty="0"/>
                        <a:t>Disruptions</a:t>
                      </a:r>
                      <a:r>
                        <a:rPr lang="en-US" baseline="0" dirty="0"/>
                        <a:t> to commerce, travel or group meetings do not automatically qualify</a:t>
                      </a:r>
                    </a:p>
                    <a:p>
                      <a:pPr algn="ctr"/>
                      <a:endParaRPr lang="en-US" sz="800" baseline="0" dirty="0"/>
                    </a:p>
                    <a:p>
                      <a:pPr algn="ctr"/>
                      <a:r>
                        <a:rPr lang="en-US" baseline="0" dirty="0"/>
                        <a:t>More tests must be met to qualify a business for ERC </a:t>
                      </a:r>
                      <a:endParaRPr lang="en-US" dirty="0"/>
                    </a:p>
                  </a:txBody>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CF7912B9-0E68-0242-BC3F-C60588476DE8}"/>
              </a:ext>
            </a:extLst>
          </p:cNvPr>
          <p:cNvSpPr>
            <a:spLocks noGrp="1"/>
          </p:cNvSpPr>
          <p:nvPr>
            <p:ph type="sldNum" sz="quarter" idx="12"/>
          </p:nvPr>
        </p:nvSpPr>
        <p:spPr/>
        <p:txBody>
          <a:bodyPr/>
          <a:lstStyle/>
          <a:p>
            <a:fld id="{54AAE21D-1E9D-1047-BD42-883DA1A9BFEE}" type="slidenum">
              <a:rPr lang="en-US" smtClean="0"/>
              <a:t>35</a:t>
            </a:fld>
            <a:endParaRPr lang="en-US"/>
          </a:p>
        </p:txBody>
      </p:sp>
      <p:pic>
        <p:nvPicPr>
          <p:cNvPr id="4" name="Picture 3">
            <a:extLst>
              <a:ext uri="{FF2B5EF4-FFF2-40B4-BE49-F238E27FC236}">
                <a16:creationId xmlns:a16="http://schemas.microsoft.com/office/drawing/2014/main" id="{DAF94175-C4A1-4EB9-0806-04CB3DD68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260019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Owner vs. Non-Owner</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337159693"/>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1315648">
                  <a:extLst>
                    <a:ext uri="{9D8B030D-6E8A-4147-A177-3AD203B41FA5}">
                      <a16:colId xmlns:a16="http://schemas.microsoft.com/office/drawing/2014/main" val="20000"/>
                    </a:ext>
                  </a:extLst>
                </a:gridCol>
                <a:gridCol w="2085376">
                  <a:extLst>
                    <a:ext uri="{9D8B030D-6E8A-4147-A177-3AD203B41FA5}">
                      <a16:colId xmlns:a16="http://schemas.microsoft.com/office/drawing/2014/main" val="20001"/>
                    </a:ext>
                  </a:extLst>
                </a:gridCol>
                <a:gridCol w="2085376">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tblGrid>
              <a:tr h="370840">
                <a:tc>
                  <a:txBody>
                    <a:bodyPr/>
                    <a:lstStyle/>
                    <a:p>
                      <a:pPr algn="ctr"/>
                      <a:r>
                        <a:rPr lang="en-US" sz="1800" dirty="0"/>
                        <a:t>Item</a:t>
                      </a:r>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PPP </a:t>
                      </a:r>
                      <a:r>
                        <a:rPr lang="en-US" sz="1800" dirty="0" err="1"/>
                        <a:t>Cov</a:t>
                      </a:r>
                      <a:r>
                        <a:rPr lang="en-US" sz="1800" dirty="0"/>
                        <a:t>.</a:t>
                      </a:r>
                      <a:r>
                        <a:rPr lang="en-US" sz="1800" baseline="0" dirty="0"/>
                        <a:t> </a:t>
                      </a:r>
                      <a:r>
                        <a:rPr lang="en-US" sz="1800" dirty="0"/>
                        <a:t>Payroll Cost</a:t>
                      </a:r>
                      <a:r>
                        <a:rPr lang="en-US" sz="1800" baseline="0" dirty="0"/>
                        <a:t> - </a:t>
                      </a:r>
                      <a:r>
                        <a:rPr lang="en-US" dirty="0"/>
                        <a:t>Max</a:t>
                      </a:r>
                      <a:r>
                        <a:rPr lang="en-US" baseline="0" dirty="0"/>
                        <a:t> Wages</a:t>
                      </a:r>
                      <a:endParaRPr lang="en-US" dirty="0"/>
                    </a:p>
                  </a:txBody>
                  <a:tcPr/>
                </a:tc>
                <a:tc hMerge="1">
                  <a:txBody>
                    <a:bodyPr/>
                    <a:lstStyle/>
                    <a:p>
                      <a:endParaRPr lang="en-US"/>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dirty="0"/>
                        <a:t>CP Length</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Owner</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Non-Owner</a:t>
                      </a:r>
                    </a:p>
                  </a:txBody>
                  <a:tcPr/>
                </a:tc>
                <a:tc>
                  <a:txBody>
                    <a:bodyPr/>
                    <a:lstStyle/>
                    <a:p>
                      <a:pPr algn="ctr"/>
                      <a:r>
                        <a:rPr lang="en-US" sz="1600" dirty="0"/>
                        <a:t>CP N/A (quarter instead)</a:t>
                      </a:r>
                    </a:p>
                  </a:txBody>
                  <a:tcPr/>
                </a:tc>
                <a:extLst>
                  <a:ext uri="{0D108BD9-81ED-4DB2-BD59-A6C34878D82A}">
                    <a16:rowId xmlns:a16="http://schemas.microsoft.com/office/drawing/2014/main" val="10001"/>
                  </a:ext>
                </a:extLst>
              </a:tr>
              <a:tr h="370840">
                <a:tc>
                  <a:txBody>
                    <a:bodyPr/>
                    <a:lstStyle/>
                    <a:p>
                      <a:pPr algn="ctr"/>
                      <a:r>
                        <a:rPr lang="en-US" dirty="0"/>
                        <a:t>8 week</a:t>
                      </a:r>
                    </a:p>
                  </a:txBody>
                  <a:tcPr/>
                </a:tc>
                <a:tc>
                  <a:txBody>
                    <a:bodyPr/>
                    <a:lstStyle/>
                    <a:p>
                      <a:pPr algn="ctr"/>
                      <a:r>
                        <a:rPr lang="en-US" dirty="0"/>
                        <a:t>$15,385</a:t>
                      </a:r>
                    </a:p>
                  </a:txBody>
                  <a:tcPr/>
                </a:tc>
                <a:tc>
                  <a:txBody>
                    <a:bodyPr/>
                    <a:lstStyle/>
                    <a:p>
                      <a:pPr algn="ctr"/>
                      <a:r>
                        <a:rPr lang="en-US" dirty="0"/>
                        <a:t>$15,385</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CP N/A (quarter instead)</a:t>
                      </a:r>
                    </a:p>
                  </a:txBody>
                  <a:tcPr/>
                </a:tc>
                <a:extLst>
                  <a:ext uri="{0D108BD9-81ED-4DB2-BD59-A6C34878D82A}">
                    <a16:rowId xmlns:a16="http://schemas.microsoft.com/office/drawing/2014/main" val="10002"/>
                  </a:ext>
                </a:extLst>
              </a:tr>
              <a:tr h="370840">
                <a:tc>
                  <a:txBody>
                    <a:bodyPr/>
                    <a:lstStyle/>
                    <a:p>
                      <a:pPr algn="ctr"/>
                      <a:r>
                        <a:rPr lang="en-US" dirty="0"/>
                        <a:t>10.8 week</a:t>
                      </a:r>
                    </a:p>
                  </a:txBody>
                  <a:tcPr/>
                </a:tc>
                <a:tc>
                  <a:txBody>
                    <a:bodyPr/>
                    <a:lstStyle/>
                    <a:p>
                      <a:pPr algn="ctr"/>
                      <a:r>
                        <a:rPr lang="en-US" dirty="0"/>
                        <a:t>$20,833</a:t>
                      </a:r>
                    </a:p>
                  </a:txBody>
                  <a:tcPr/>
                </a:tc>
                <a:tc>
                  <a:txBody>
                    <a:bodyPr/>
                    <a:lstStyle/>
                    <a:p>
                      <a:pPr algn="ctr"/>
                      <a:r>
                        <a:rPr lang="en-US" dirty="0"/>
                        <a:t>$20,833</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CP</a:t>
                      </a:r>
                      <a:r>
                        <a:rPr lang="en-US" sz="1600" baseline="0" dirty="0"/>
                        <a:t> N/A </a:t>
                      </a:r>
                      <a:r>
                        <a:rPr lang="en-US" sz="1600" dirty="0"/>
                        <a:t>(quarter instead)</a:t>
                      </a:r>
                    </a:p>
                  </a:txBody>
                  <a:tcPr/>
                </a:tc>
                <a:extLst>
                  <a:ext uri="{0D108BD9-81ED-4DB2-BD59-A6C34878D82A}">
                    <a16:rowId xmlns:a16="http://schemas.microsoft.com/office/drawing/2014/main" val="10003"/>
                  </a:ext>
                </a:extLst>
              </a:tr>
              <a:tr h="370840">
                <a:tc>
                  <a:txBody>
                    <a:bodyPr/>
                    <a:lstStyle/>
                    <a:p>
                      <a:pPr algn="ctr"/>
                      <a:r>
                        <a:rPr lang="en-US" dirty="0"/>
                        <a:t>16 week</a:t>
                      </a:r>
                    </a:p>
                  </a:txBody>
                  <a:tcPr/>
                </a:tc>
                <a:tc>
                  <a:txBody>
                    <a:bodyPr/>
                    <a:lstStyle/>
                    <a:p>
                      <a:pPr algn="ctr"/>
                      <a:r>
                        <a:rPr lang="en-US" sz="1800" kern="1200" dirty="0">
                          <a:solidFill>
                            <a:schemeClr val="tx1"/>
                          </a:solidFill>
                          <a:effectLst/>
                          <a:latin typeface="+mn-lt"/>
                          <a:ea typeface="+mn-ea"/>
                          <a:cs typeface="+mn-cs"/>
                        </a:rPr>
                        <a:t>$20,833</a:t>
                      </a:r>
                    </a:p>
                  </a:txBody>
                  <a:tcPr/>
                </a:tc>
                <a:tc>
                  <a:txBody>
                    <a:bodyPr/>
                    <a:lstStyle/>
                    <a:p>
                      <a:pPr algn="ctr"/>
                      <a:r>
                        <a:rPr lang="en-US" sz="1800" kern="1200" dirty="0">
                          <a:solidFill>
                            <a:schemeClr val="tx1"/>
                          </a:solidFill>
                          <a:effectLst/>
                          <a:latin typeface="+mn-lt"/>
                          <a:ea typeface="+mn-ea"/>
                          <a:cs typeface="+mn-cs"/>
                        </a:rPr>
                        <a:t>$30,769</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CP N/A (quarter instead)</a:t>
                      </a:r>
                    </a:p>
                  </a:txBody>
                  <a:tcPr/>
                </a:tc>
                <a:extLst>
                  <a:ext uri="{0D108BD9-81ED-4DB2-BD59-A6C34878D82A}">
                    <a16:rowId xmlns:a16="http://schemas.microsoft.com/office/drawing/2014/main" val="10004"/>
                  </a:ext>
                </a:extLst>
              </a:tr>
              <a:tr h="370840">
                <a:tc>
                  <a:txBody>
                    <a:bodyPr/>
                    <a:lstStyle/>
                    <a:p>
                      <a:pPr algn="ctr"/>
                      <a:r>
                        <a:rPr lang="en-US" dirty="0"/>
                        <a:t>24 week</a:t>
                      </a:r>
                    </a:p>
                  </a:txBody>
                  <a:tcPr/>
                </a:tc>
                <a:tc>
                  <a:txBody>
                    <a:bodyPr/>
                    <a:lstStyle/>
                    <a:p>
                      <a:pPr algn="ctr"/>
                      <a:r>
                        <a:rPr lang="en-US" sz="1800" kern="1200" dirty="0">
                          <a:solidFill>
                            <a:schemeClr val="tx1"/>
                          </a:solidFill>
                          <a:effectLst/>
                          <a:latin typeface="+mn-lt"/>
                          <a:ea typeface="+mn-ea"/>
                          <a:cs typeface="+mn-cs"/>
                        </a:rPr>
                        <a:t>$20,833</a:t>
                      </a:r>
                    </a:p>
                  </a:txBody>
                  <a:tcPr/>
                </a:tc>
                <a:tc>
                  <a:txBody>
                    <a:bodyPr/>
                    <a:lstStyle/>
                    <a:p>
                      <a:pPr algn="ctr"/>
                      <a:r>
                        <a:rPr lang="en-US" sz="1800" kern="1200" dirty="0">
                          <a:solidFill>
                            <a:schemeClr val="tx1"/>
                          </a:solidFill>
                          <a:effectLst/>
                          <a:latin typeface="+mn-lt"/>
                          <a:ea typeface="+mn-ea"/>
                          <a:cs typeface="+mn-cs"/>
                        </a:rPr>
                        <a:t>$46,154</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CP N/A (quarter instead)</a:t>
                      </a:r>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525663" y="3998793"/>
            <a:ext cx="2467041" cy="584776"/>
          </a:xfrm>
          <a:prstGeom prst="rect">
            <a:avLst/>
          </a:prstGeom>
          <a:noFill/>
        </p:spPr>
        <p:txBody>
          <a:bodyPr wrap="none" rtlCol="0">
            <a:spAutoFit/>
          </a:bodyPr>
          <a:lstStyle/>
          <a:p>
            <a:pPr algn="ctr"/>
            <a:r>
              <a:rPr lang="en-US" sz="1600" dirty="0"/>
              <a:t>*  For 2020, $10,000/’</a:t>
            </a:r>
            <a:r>
              <a:rPr lang="en-US" sz="1600" dirty="0" err="1"/>
              <a:t>ee</a:t>
            </a:r>
            <a:r>
              <a:rPr lang="en-US" sz="1600" dirty="0"/>
              <a:t>/</a:t>
            </a:r>
            <a:r>
              <a:rPr lang="en-US" sz="1600" dirty="0" err="1"/>
              <a:t>yr</a:t>
            </a:r>
            <a:endParaRPr lang="en-US" sz="1600" dirty="0"/>
          </a:p>
          <a:p>
            <a:pPr algn="ctr">
              <a:defRPr/>
            </a:pPr>
            <a:r>
              <a:rPr lang="en-US" sz="1600" dirty="0"/>
              <a:t>For 2021, $10,000/’</a:t>
            </a:r>
            <a:r>
              <a:rPr lang="en-US" sz="1600" dirty="0" err="1"/>
              <a:t>ee</a:t>
            </a:r>
            <a:r>
              <a:rPr lang="en-US" sz="1600" dirty="0"/>
              <a:t>/</a:t>
            </a:r>
            <a:r>
              <a:rPr lang="en-US" sz="1600" dirty="0" err="1"/>
              <a:t>qtr</a:t>
            </a:r>
            <a:r>
              <a:rPr lang="en-US" sz="1600" dirty="0"/>
              <a:t> </a:t>
            </a:r>
          </a:p>
        </p:txBody>
      </p:sp>
      <p:sp>
        <p:nvSpPr>
          <p:cNvPr id="6" name="Slide Number Placeholder 5">
            <a:extLst>
              <a:ext uri="{FF2B5EF4-FFF2-40B4-BE49-F238E27FC236}">
                <a16:creationId xmlns:a16="http://schemas.microsoft.com/office/drawing/2014/main" id="{0EB1D554-2F50-9D4E-B59A-F077F9D1B160}"/>
              </a:ext>
            </a:extLst>
          </p:cNvPr>
          <p:cNvSpPr>
            <a:spLocks noGrp="1"/>
          </p:cNvSpPr>
          <p:nvPr>
            <p:ph type="sldNum" sz="quarter" idx="12"/>
          </p:nvPr>
        </p:nvSpPr>
        <p:spPr/>
        <p:txBody>
          <a:bodyPr/>
          <a:lstStyle/>
          <a:p>
            <a:fld id="{54AAE21D-1E9D-1047-BD42-883DA1A9BFEE}" type="slidenum">
              <a:rPr lang="en-US" smtClean="0"/>
              <a:t>350</a:t>
            </a:fld>
            <a:endParaRPr lang="en-US"/>
          </a:p>
        </p:txBody>
      </p:sp>
      <p:pic>
        <p:nvPicPr>
          <p:cNvPr id="4" name="Picture 3">
            <a:extLst>
              <a:ext uri="{FF2B5EF4-FFF2-40B4-BE49-F238E27FC236}">
                <a16:creationId xmlns:a16="http://schemas.microsoft.com/office/drawing/2014/main" id="{8F7C6A71-B198-277F-DF0B-5C28F3863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813502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or S Corp </a:t>
            </a:r>
            <a:br>
              <a:rPr lang="en-US" sz="3200" dirty="0"/>
            </a:br>
            <a:r>
              <a:rPr lang="en-US" sz="3200" dirty="0"/>
              <a:t>Ownership</a:t>
            </a:r>
          </a:p>
        </p:txBody>
      </p:sp>
      <p:pic>
        <p:nvPicPr>
          <p:cNvPr id="9" name="Content Placeholder 8" descr="Screen Shot 2021-03-25 at 10.35.39 PM.png"/>
          <p:cNvPicPr>
            <a:picLocks noGrp="1" noChangeAspect="1"/>
          </p:cNvPicPr>
          <p:nvPr>
            <p:ph idx="1"/>
          </p:nvPr>
        </p:nvPicPr>
        <p:blipFill>
          <a:blip r:embed="rId2">
            <a:extLst>
              <a:ext uri="{28A0092B-C50C-407E-A947-70E740481C1C}">
                <a14:useLocalDpi xmlns:a14="http://schemas.microsoft.com/office/drawing/2010/main" val="0"/>
              </a:ext>
            </a:extLst>
          </a:blip>
          <a:srcRect l="-35006" r="-35006"/>
          <a:stretch>
            <a:fillRect/>
          </a:stretch>
        </p:blipFill>
        <p:spPr/>
      </p:pic>
      <p:sp>
        <p:nvSpPr>
          <p:cNvPr id="6" name="Slide Number Placeholder 5">
            <a:extLst>
              <a:ext uri="{FF2B5EF4-FFF2-40B4-BE49-F238E27FC236}">
                <a16:creationId xmlns:a16="http://schemas.microsoft.com/office/drawing/2014/main" id="{A75D39EB-73B8-1E43-AABF-CFD0A15E8CD6}"/>
              </a:ext>
            </a:extLst>
          </p:cNvPr>
          <p:cNvSpPr>
            <a:spLocks noGrp="1"/>
          </p:cNvSpPr>
          <p:nvPr>
            <p:ph type="sldNum" sz="quarter" idx="12"/>
          </p:nvPr>
        </p:nvSpPr>
        <p:spPr/>
        <p:txBody>
          <a:bodyPr/>
          <a:lstStyle/>
          <a:p>
            <a:fld id="{54AAE21D-1E9D-1047-BD42-883DA1A9BFEE}" type="slidenum">
              <a:rPr lang="en-US" smtClean="0"/>
              <a:t>351</a:t>
            </a:fld>
            <a:endParaRPr lang="en-US"/>
          </a:p>
        </p:txBody>
      </p:sp>
      <p:pic>
        <p:nvPicPr>
          <p:cNvPr id="3" name="Picture 2">
            <a:extLst>
              <a:ext uri="{FF2B5EF4-FFF2-40B4-BE49-F238E27FC236}">
                <a16:creationId xmlns:a16="http://schemas.microsoft.com/office/drawing/2014/main" id="{A3011BD8-0A5F-B118-D6A4-332597526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79902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C or S Corp Owners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97529141"/>
              </p:ext>
            </p:extLst>
          </p:nvPr>
        </p:nvGraphicFramePr>
        <p:xfrm>
          <a:off x="457200" y="1600200"/>
          <a:ext cx="8229600" cy="2473960"/>
        </p:xfrm>
        <a:graphic>
          <a:graphicData uri="http://schemas.openxmlformats.org/drawingml/2006/table">
            <a:tbl>
              <a:tblPr firstRow="1" bandRow="1">
                <a:tableStyleId>{5C22544A-7EE6-4342-B048-85BDC9FD1C3A}</a:tableStyleId>
              </a:tblPr>
              <a:tblGrid>
                <a:gridCol w="2269425">
                  <a:extLst>
                    <a:ext uri="{9D8B030D-6E8A-4147-A177-3AD203B41FA5}">
                      <a16:colId xmlns:a16="http://schemas.microsoft.com/office/drawing/2014/main" val="20000"/>
                    </a:ext>
                  </a:extLst>
                </a:gridCol>
                <a:gridCol w="3216975">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a:t>
                      </a:r>
                      <a:r>
                        <a:rPr lang="en-US" sz="1800" dirty="0" err="1"/>
                        <a:t>Cov</a:t>
                      </a:r>
                      <a:r>
                        <a:rPr lang="en-US" sz="1800" dirty="0"/>
                        <a:t>.</a:t>
                      </a:r>
                      <a:r>
                        <a:rPr lang="en-US" sz="1800" baseline="0" dirty="0"/>
                        <a:t> </a:t>
                      </a:r>
                      <a:r>
                        <a:rPr lang="en-US" sz="1800" dirty="0"/>
                        <a:t>Payroll Costs* **</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dirty="0"/>
                        <a:t>Maximum</a:t>
                      </a:r>
                      <a:r>
                        <a:rPr lang="en-US" baseline="0" dirty="0"/>
                        <a:t> Wages</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For C or S Corp owner ’</a:t>
                      </a:r>
                      <a:r>
                        <a:rPr lang="en-US" baseline="0" dirty="0" err="1"/>
                        <a:t>ee</a:t>
                      </a:r>
                      <a:r>
                        <a:rPr lang="en-US" baseline="0" dirty="0"/>
                        <a:t>, limited to 20.833% of up to $100k (i.e., $100k / 12 x 2.5 = $20,833) of cash comp</a:t>
                      </a:r>
                      <a:endParaRPr lang="en-US" dirty="0"/>
                    </a:p>
                  </a:txBody>
                  <a:tcPr/>
                </a:tc>
                <a:tc>
                  <a:txBody>
                    <a:bodyPr/>
                    <a:lstStyle/>
                    <a:p>
                      <a:pPr algn="ctr"/>
                      <a:r>
                        <a:rPr lang="en-US" dirty="0"/>
                        <a:t>For 2020, $10,000/’</a:t>
                      </a:r>
                      <a:r>
                        <a:rPr lang="en-US" dirty="0" err="1"/>
                        <a:t>ee</a:t>
                      </a:r>
                      <a:r>
                        <a:rPr lang="en-US" dirty="0"/>
                        <a:t>/</a:t>
                      </a:r>
                      <a:r>
                        <a:rPr lang="en-US" dirty="0" err="1"/>
                        <a:t>yr</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a:t>
                      </a:r>
                      <a:r>
                        <a:rPr lang="en-US" baseline="0" dirty="0"/>
                        <a:t> 2021, </a:t>
                      </a:r>
                      <a:r>
                        <a:rPr lang="en-US" dirty="0"/>
                        <a:t>$10,000/’</a:t>
                      </a:r>
                      <a:r>
                        <a:rPr lang="en-US" dirty="0" err="1"/>
                        <a:t>ee</a:t>
                      </a:r>
                      <a:r>
                        <a:rPr lang="en-US" dirty="0"/>
                        <a:t>/</a:t>
                      </a:r>
                      <a:r>
                        <a:rPr lang="en-US" dirty="0" err="1"/>
                        <a:t>qtr</a:t>
                      </a:r>
                      <a:r>
                        <a:rPr lang="en-US" baseline="0" dirty="0"/>
                        <a:t> </a:t>
                      </a: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C</a:t>
                      </a:r>
                      <a:r>
                        <a:rPr lang="en-US" baseline="0" dirty="0"/>
                        <a:t> or S Corp o</a:t>
                      </a:r>
                      <a:r>
                        <a:rPr lang="en-US" dirty="0"/>
                        <a:t>wner</a:t>
                      </a:r>
                      <a:r>
                        <a:rPr lang="en-US" baseline="0" dirty="0"/>
                        <a:t> ‘</a:t>
                      </a:r>
                      <a:r>
                        <a:rPr lang="en-US" baseline="0" dirty="0" err="1"/>
                        <a:t>ee</a:t>
                      </a:r>
                      <a:r>
                        <a:rPr lang="en-US" baseline="0" dirty="0"/>
                        <a:t> = 5% or &gt; ownership of Corp stock</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All C or S Corp owner ‘</a:t>
                      </a:r>
                      <a:r>
                        <a:rPr lang="en-US" dirty="0" err="1"/>
                        <a:t>ees</a:t>
                      </a:r>
                      <a:r>
                        <a:rPr lang="en-US" dirty="0"/>
                        <a:t> qualify (regardless</a:t>
                      </a:r>
                      <a:r>
                        <a:rPr lang="en-US" baseline="0" dirty="0"/>
                        <a:t> of ownership %)</a:t>
                      </a:r>
                      <a:endParaRPr lang="en-US" dirty="0"/>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580775" y="4766677"/>
            <a:ext cx="7994278" cy="584776"/>
          </a:xfrm>
          <a:prstGeom prst="rect">
            <a:avLst/>
          </a:prstGeom>
          <a:noFill/>
        </p:spPr>
        <p:txBody>
          <a:bodyPr wrap="square" rtlCol="0">
            <a:spAutoFit/>
          </a:bodyPr>
          <a:lstStyle/>
          <a:p>
            <a:r>
              <a:rPr lang="en-US" sz="1600" dirty="0"/>
              <a:t>**  Paycheck Protection Program as Amended by Economic Aid Act, SBA IFR, Fed. Reg. Vol. 86, No. 9 (01/14/21), §III, B., 4. a., b. (sole prop), e. (partnership) and g. (payroll costs)</a:t>
            </a:r>
          </a:p>
        </p:txBody>
      </p:sp>
      <p:sp>
        <p:nvSpPr>
          <p:cNvPr id="9" name="TextBox 8"/>
          <p:cNvSpPr txBox="1"/>
          <p:nvPr/>
        </p:nvSpPr>
        <p:spPr>
          <a:xfrm>
            <a:off x="561437" y="4189423"/>
            <a:ext cx="8089051" cy="584776"/>
          </a:xfrm>
          <a:prstGeom prst="rect">
            <a:avLst/>
          </a:prstGeom>
          <a:noFill/>
        </p:spPr>
        <p:txBody>
          <a:bodyPr wrap="square" rtlCol="0">
            <a:spAutoFit/>
          </a:bodyPr>
          <a:lstStyle/>
          <a:p>
            <a:r>
              <a:rPr lang="en-US" sz="1600" dirty="0"/>
              <a:t>*  PPP—Revisions to Loan Amount Calculation and Eligibility, SBA IFR, Fed. Reg. Vol. 86, No. 43 (03/08/21) </a:t>
            </a:r>
          </a:p>
        </p:txBody>
      </p:sp>
      <p:sp>
        <p:nvSpPr>
          <p:cNvPr id="6" name="Slide Number Placeholder 5">
            <a:extLst>
              <a:ext uri="{FF2B5EF4-FFF2-40B4-BE49-F238E27FC236}">
                <a16:creationId xmlns:a16="http://schemas.microsoft.com/office/drawing/2014/main" id="{7851C308-D2D8-C347-BE7E-A81C69A52C6C}"/>
              </a:ext>
            </a:extLst>
          </p:cNvPr>
          <p:cNvSpPr>
            <a:spLocks noGrp="1"/>
          </p:cNvSpPr>
          <p:nvPr>
            <p:ph type="sldNum" sz="quarter" idx="12"/>
          </p:nvPr>
        </p:nvSpPr>
        <p:spPr/>
        <p:txBody>
          <a:bodyPr/>
          <a:lstStyle/>
          <a:p>
            <a:fld id="{54AAE21D-1E9D-1047-BD42-883DA1A9BFEE}" type="slidenum">
              <a:rPr lang="en-US" smtClean="0"/>
              <a:t>352</a:t>
            </a:fld>
            <a:endParaRPr lang="en-US"/>
          </a:p>
        </p:txBody>
      </p:sp>
      <p:pic>
        <p:nvPicPr>
          <p:cNvPr id="4" name="Picture 3">
            <a:extLst>
              <a:ext uri="{FF2B5EF4-FFF2-40B4-BE49-F238E27FC236}">
                <a16:creationId xmlns:a16="http://schemas.microsoft.com/office/drawing/2014/main" id="{92FA3641-E382-8091-E742-9CD5892C1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31344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594"/>
            <a:ext cx="8229600" cy="1143000"/>
          </a:xfrm>
        </p:spPr>
        <p:txBody>
          <a:bodyPr>
            <a:normAutofit/>
          </a:bodyPr>
          <a:lstStyle/>
          <a:p>
            <a:r>
              <a:rPr lang="en-US" sz="3200" dirty="0"/>
              <a:t>PPP vs. ERC</a:t>
            </a:r>
            <a:br>
              <a:rPr lang="en-US" sz="3200" dirty="0"/>
            </a:br>
            <a:r>
              <a:rPr lang="en-US" sz="3200" dirty="0"/>
              <a:t>C Corp Owners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01826401"/>
              </p:ext>
            </p:extLst>
          </p:nvPr>
        </p:nvGraphicFramePr>
        <p:xfrm>
          <a:off x="457200" y="1488156"/>
          <a:ext cx="8229600" cy="2656840"/>
        </p:xfrm>
        <a:graphic>
          <a:graphicData uri="http://schemas.openxmlformats.org/drawingml/2006/table">
            <a:tbl>
              <a:tblPr firstRow="1" bandRow="1">
                <a:tableStyleId>{5C22544A-7EE6-4342-B048-85BDC9FD1C3A}</a:tableStyleId>
              </a:tblPr>
              <a:tblGrid>
                <a:gridCol w="2120021">
                  <a:extLst>
                    <a:ext uri="{9D8B030D-6E8A-4147-A177-3AD203B41FA5}">
                      <a16:colId xmlns:a16="http://schemas.microsoft.com/office/drawing/2014/main" val="20000"/>
                    </a:ext>
                  </a:extLst>
                </a:gridCol>
                <a:gridCol w="4164641">
                  <a:extLst>
                    <a:ext uri="{9D8B030D-6E8A-4147-A177-3AD203B41FA5}">
                      <a16:colId xmlns:a16="http://schemas.microsoft.com/office/drawing/2014/main" val="20001"/>
                    </a:ext>
                  </a:extLst>
                </a:gridCol>
                <a:gridCol w="1944938">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a:t>
                      </a:r>
                      <a:r>
                        <a:rPr lang="en-US" sz="1800" dirty="0" err="1"/>
                        <a:t>Qual</a:t>
                      </a:r>
                      <a:r>
                        <a:rPr lang="en-US" sz="1800" dirty="0"/>
                        <a:t>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PPP Payroll</a:t>
                      </a:r>
                      <a:r>
                        <a:rPr lang="en-US" baseline="0" dirty="0"/>
                        <a:t> Costs for PPP Forgiveness Purposes </a:t>
                      </a:r>
                      <a:r>
                        <a:rPr lang="en-US" baseline="0" dirty="0">
                          <a:solidFill>
                            <a:srgbClr val="FF0000"/>
                          </a:solidFill>
                        </a:rPr>
                        <a:t>(wages and beyond)</a:t>
                      </a:r>
                      <a:endParaRPr lang="en-US" dirty="0">
                        <a:solidFill>
                          <a:srgbClr val="FF0000"/>
                        </a:solidFill>
                      </a:endParaRPr>
                    </a:p>
                  </a:txBody>
                  <a:tcPr/>
                </a:tc>
                <a:tc>
                  <a:txBody>
                    <a:bodyPr/>
                    <a:lstStyle/>
                    <a:p>
                      <a:pPr algn="ctr"/>
                      <a:r>
                        <a:rPr lang="en-US" baseline="0" dirty="0"/>
                        <a:t>For owner/’</a:t>
                      </a:r>
                      <a:r>
                        <a:rPr lang="en-US" baseline="0" dirty="0" err="1"/>
                        <a:t>ee</a:t>
                      </a:r>
                      <a:r>
                        <a:rPr lang="en-US" baseline="0" dirty="0"/>
                        <a:t>, limited to 20.833% of up to $100k (i.e., $100k / 12 x 2.5 = $20,833) of (prior year) payroll costs**, </a:t>
                      </a:r>
                      <a:endParaRPr lang="en-US" baseline="0" dirty="0">
                        <a:solidFill>
                          <a:srgbClr val="0000FF"/>
                        </a:solidFill>
                      </a:endParaRPr>
                    </a:p>
                    <a:p>
                      <a:pPr algn="ctr"/>
                      <a:r>
                        <a:rPr lang="en-US" baseline="0" dirty="0">
                          <a:solidFill>
                            <a:srgbClr val="0000FF"/>
                          </a:solidFill>
                        </a:rPr>
                        <a:t>plus </a:t>
                      </a:r>
                    </a:p>
                    <a:p>
                      <a:pPr algn="ctr"/>
                      <a:r>
                        <a:rPr lang="en-US" baseline="0" dirty="0">
                          <a:solidFill>
                            <a:srgbClr val="0000FF"/>
                          </a:solidFill>
                        </a:rPr>
                        <a:t>1.  ’</a:t>
                      </a:r>
                      <a:r>
                        <a:rPr lang="en-US" baseline="0" dirty="0" err="1">
                          <a:solidFill>
                            <a:srgbClr val="0000FF"/>
                          </a:solidFill>
                        </a:rPr>
                        <a:t>Er</a:t>
                      </a:r>
                      <a:r>
                        <a:rPr lang="en-US" baseline="0" dirty="0">
                          <a:solidFill>
                            <a:srgbClr val="0000FF"/>
                          </a:solidFill>
                        </a:rPr>
                        <a:t> </a:t>
                      </a:r>
                      <a:r>
                        <a:rPr lang="en-US" baseline="0" dirty="0" err="1">
                          <a:solidFill>
                            <a:srgbClr val="0000FF"/>
                          </a:solidFill>
                        </a:rPr>
                        <a:t>contribs</a:t>
                      </a:r>
                      <a:r>
                        <a:rPr lang="en-US" baseline="0" dirty="0">
                          <a:solidFill>
                            <a:srgbClr val="0000FF"/>
                          </a:solidFill>
                        </a:rPr>
                        <a:t> to ‘</a:t>
                      </a:r>
                      <a:r>
                        <a:rPr lang="en-US" baseline="0" dirty="0" err="1">
                          <a:solidFill>
                            <a:srgbClr val="0000FF"/>
                          </a:solidFill>
                        </a:rPr>
                        <a:t>ee</a:t>
                      </a:r>
                      <a:r>
                        <a:rPr lang="en-US" baseline="0" dirty="0">
                          <a:solidFill>
                            <a:srgbClr val="0000FF"/>
                          </a:solidFill>
                        </a:rPr>
                        <a:t> group health, life, disability and dental***, </a:t>
                      </a:r>
                    </a:p>
                    <a:p>
                      <a:pPr marL="342900" indent="-342900" algn="ctr">
                        <a:buAutoNum type="arabicPeriod" startAt="2"/>
                      </a:pPr>
                      <a:r>
                        <a:rPr lang="en-US" baseline="0" dirty="0">
                          <a:solidFill>
                            <a:srgbClr val="0000FF"/>
                          </a:solidFill>
                        </a:rPr>
                        <a:t>‘</a:t>
                      </a:r>
                      <a:r>
                        <a:rPr lang="en-US" baseline="0" dirty="0" err="1">
                          <a:solidFill>
                            <a:srgbClr val="0000FF"/>
                          </a:solidFill>
                        </a:rPr>
                        <a:t>Er</a:t>
                      </a:r>
                      <a:r>
                        <a:rPr lang="en-US" baseline="0" dirty="0">
                          <a:solidFill>
                            <a:srgbClr val="0000FF"/>
                          </a:solidFill>
                        </a:rPr>
                        <a:t> retirement plan contributions***, </a:t>
                      </a:r>
                    </a:p>
                    <a:p>
                      <a:pPr marL="342900" indent="-342900" algn="ctr">
                        <a:buAutoNum type="arabicPeriod" startAt="2"/>
                      </a:pPr>
                      <a:r>
                        <a:rPr lang="en-US" baseline="0" dirty="0">
                          <a:solidFill>
                            <a:srgbClr val="0000FF"/>
                          </a:solidFill>
                        </a:rPr>
                        <a:t>State/local payroll taxes*** </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All C Corp owner ‘</a:t>
                      </a:r>
                      <a:r>
                        <a:rPr lang="en-US" dirty="0" err="1"/>
                        <a:t>ees</a:t>
                      </a:r>
                      <a:r>
                        <a:rPr lang="en-US" dirty="0"/>
                        <a:t> qualify (regardless</a:t>
                      </a:r>
                      <a:r>
                        <a:rPr lang="en-US" baseline="0" dirty="0"/>
                        <a:t> of %):</a:t>
                      </a:r>
                      <a:endParaRPr lang="en-US" dirty="0"/>
                    </a:p>
                    <a:p>
                      <a:pPr algn="ctr"/>
                      <a:endParaRPr lang="en-US" sz="800" dirty="0"/>
                    </a:p>
                    <a:p>
                      <a:pPr algn="ctr"/>
                      <a:r>
                        <a:rPr lang="en-US" dirty="0"/>
                        <a:t>For 2020, $10,000/’</a:t>
                      </a:r>
                      <a:r>
                        <a:rPr lang="en-US" dirty="0" err="1"/>
                        <a:t>ee</a:t>
                      </a:r>
                      <a:r>
                        <a:rPr lang="en-US" dirty="0"/>
                        <a:t>/</a:t>
                      </a:r>
                      <a:r>
                        <a:rPr lang="en-US" dirty="0" err="1"/>
                        <a:t>yr</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a:t>
                      </a:r>
                      <a:r>
                        <a:rPr lang="en-US" baseline="0" dirty="0"/>
                        <a:t> 2021, </a:t>
                      </a:r>
                      <a:r>
                        <a:rPr lang="en-US" dirty="0"/>
                        <a:t>$10,000/’</a:t>
                      </a:r>
                      <a:r>
                        <a:rPr lang="en-US" dirty="0" err="1"/>
                        <a:t>ee</a:t>
                      </a:r>
                      <a:r>
                        <a:rPr lang="en-US" dirty="0"/>
                        <a:t>/</a:t>
                      </a:r>
                      <a:r>
                        <a:rPr lang="en-US" dirty="0" err="1"/>
                        <a:t>qtr</a:t>
                      </a:r>
                      <a:r>
                        <a:rPr lang="en-US" baseline="0" dirty="0"/>
                        <a:t> </a:t>
                      </a:r>
                      <a:endParaRPr lang="en-US" dirty="0"/>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448210" y="4734436"/>
            <a:ext cx="8421296" cy="1323439"/>
          </a:xfrm>
          <a:prstGeom prst="rect">
            <a:avLst/>
          </a:prstGeom>
          <a:noFill/>
        </p:spPr>
        <p:txBody>
          <a:bodyPr wrap="none" rtlCol="0">
            <a:spAutoFit/>
          </a:bodyPr>
          <a:lstStyle/>
          <a:p>
            <a:r>
              <a:rPr lang="en-US" sz="1600" dirty="0"/>
              <a:t>**  Payroll costs = Medicare</a:t>
            </a:r>
            <a:r>
              <a:rPr lang="en-US" sz="1600" baseline="0" dirty="0"/>
              <a:t> wages and tips (W-2 Box 5) plus </a:t>
            </a:r>
            <a:r>
              <a:rPr lang="en-US" sz="1600" baseline="0" dirty="0">
                <a:solidFill>
                  <a:srgbClr val="FF0000"/>
                </a:solidFill>
              </a:rPr>
              <a:t>pre-tax ‘</a:t>
            </a:r>
            <a:r>
              <a:rPr lang="en-US" sz="1600" baseline="0" dirty="0" err="1">
                <a:solidFill>
                  <a:srgbClr val="FF0000"/>
                </a:solidFill>
              </a:rPr>
              <a:t>ee</a:t>
            </a:r>
            <a:r>
              <a:rPr lang="en-US" sz="1600" baseline="0" dirty="0">
                <a:solidFill>
                  <a:srgbClr val="FF0000"/>
                </a:solidFill>
              </a:rPr>
              <a:t> contributions </a:t>
            </a:r>
            <a:r>
              <a:rPr lang="en-US" sz="1600" dirty="0"/>
              <a:t>f</a:t>
            </a:r>
            <a:r>
              <a:rPr lang="en-US" sz="1600" baseline="0" dirty="0"/>
              <a:t>or health </a:t>
            </a:r>
          </a:p>
          <a:p>
            <a:r>
              <a:rPr lang="en-US" sz="1600" baseline="0" dirty="0"/>
              <a:t>insurance or other excluded (e.g., dependent care) fringe benefits</a:t>
            </a:r>
          </a:p>
          <a:p>
            <a:r>
              <a:rPr lang="en-US" sz="1600" dirty="0">
                <a:solidFill>
                  <a:srgbClr val="0000FF"/>
                </a:solidFill>
              </a:rPr>
              <a:t>***  These additional benefits 1. are allowed in addition to the up to $20,833 cash comp and 2. the </a:t>
            </a:r>
          </a:p>
          <a:p>
            <a:r>
              <a:rPr lang="en-US" sz="1600" dirty="0">
                <a:solidFill>
                  <a:srgbClr val="0000FF"/>
                </a:solidFill>
              </a:rPr>
              <a:t>retirement plan contribution is limited in amount to 2.5/12 of prior year employer retirement plan </a:t>
            </a:r>
          </a:p>
          <a:p>
            <a:r>
              <a:rPr lang="en-US" sz="1600" dirty="0">
                <a:solidFill>
                  <a:srgbClr val="0000FF"/>
                </a:solidFill>
              </a:rPr>
              <a:t>contribution  (SBA PPP Payroll Costs FAQ 8)    </a:t>
            </a:r>
          </a:p>
        </p:txBody>
      </p:sp>
      <p:sp>
        <p:nvSpPr>
          <p:cNvPr id="9" name="TextBox 8"/>
          <p:cNvSpPr txBox="1"/>
          <p:nvPr/>
        </p:nvSpPr>
        <p:spPr>
          <a:xfrm>
            <a:off x="448210" y="4238223"/>
            <a:ext cx="8238590" cy="584776"/>
          </a:xfrm>
          <a:prstGeom prst="rect">
            <a:avLst/>
          </a:prstGeom>
          <a:noFill/>
        </p:spPr>
        <p:txBody>
          <a:bodyPr wrap="square" rtlCol="0">
            <a:spAutoFit/>
          </a:bodyPr>
          <a:lstStyle/>
          <a:p>
            <a:r>
              <a:rPr lang="en-US" sz="1600" dirty="0"/>
              <a:t>* Paycheck Protection Program as Amended by Economic Aid Act, SBA IFR, Fed. Reg. Vol. 86, No. 9 (01/14/21), §III, B., 4. a., b. (sole prop), e. (partnership) and g. (payroll costs)</a:t>
            </a:r>
          </a:p>
        </p:txBody>
      </p:sp>
      <p:sp>
        <p:nvSpPr>
          <p:cNvPr id="6" name="Slide Number Placeholder 5">
            <a:extLst>
              <a:ext uri="{FF2B5EF4-FFF2-40B4-BE49-F238E27FC236}">
                <a16:creationId xmlns:a16="http://schemas.microsoft.com/office/drawing/2014/main" id="{F024B02D-839C-BE40-97E0-DEE8B1A2F8FB}"/>
              </a:ext>
            </a:extLst>
          </p:cNvPr>
          <p:cNvSpPr>
            <a:spLocks noGrp="1"/>
          </p:cNvSpPr>
          <p:nvPr>
            <p:ph type="sldNum" sz="quarter" idx="12"/>
          </p:nvPr>
        </p:nvSpPr>
        <p:spPr/>
        <p:txBody>
          <a:bodyPr/>
          <a:lstStyle/>
          <a:p>
            <a:fld id="{54AAE21D-1E9D-1047-BD42-883DA1A9BFEE}" type="slidenum">
              <a:rPr lang="en-US" smtClean="0"/>
              <a:t>353</a:t>
            </a:fld>
            <a:endParaRPr lang="en-US"/>
          </a:p>
        </p:txBody>
      </p:sp>
      <p:pic>
        <p:nvPicPr>
          <p:cNvPr id="3" name="Picture 2">
            <a:extLst>
              <a:ext uri="{FF2B5EF4-FFF2-40B4-BE49-F238E27FC236}">
                <a16:creationId xmlns:a16="http://schemas.microsoft.com/office/drawing/2014/main" id="{07AC0EA8-C6CB-755D-4B1A-31FF56D3E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394493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88"/>
            <a:ext cx="8229600" cy="1143000"/>
          </a:xfrm>
        </p:spPr>
        <p:txBody>
          <a:bodyPr>
            <a:normAutofit/>
          </a:bodyPr>
          <a:lstStyle/>
          <a:p>
            <a:r>
              <a:rPr lang="en-US" sz="3200" dirty="0"/>
              <a:t>PPP vs. ERC</a:t>
            </a:r>
            <a:br>
              <a:rPr lang="en-US" sz="3200" dirty="0"/>
            </a:br>
            <a:r>
              <a:rPr lang="en-US" sz="3200" dirty="0"/>
              <a:t>S Corp Owner</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01000427"/>
              </p:ext>
            </p:extLst>
          </p:nvPr>
        </p:nvGraphicFramePr>
        <p:xfrm>
          <a:off x="457200" y="1274004"/>
          <a:ext cx="8229600" cy="3840480"/>
        </p:xfrm>
        <a:graphic>
          <a:graphicData uri="http://schemas.openxmlformats.org/drawingml/2006/table">
            <a:tbl>
              <a:tblPr firstRow="1" bandRow="1">
                <a:tableStyleId>{5C22544A-7EE6-4342-B048-85BDC9FD1C3A}</a:tableStyleId>
              </a:tblPr>
              <a:tblGrid>
                <a:gridCol w="1970617">
                  <a:extLst>
                    <a:ext uri="{9D8B030D-6E8A-4147-A177-3AD203B41FA5}">
                      <a16:colId xmlns:a16="http://schemas.microsoft.com/office/drawing/2014/main" val="20000"/>
                    </a:ext>
                  </a:extLst>
                </a:gridCol>
                <a:gridCol w="4033912">
                  <a:extLst>
                    <a:ext uri="{9D8B030D-6E8A-4147-A177-3AD203B41FA5}">
                      <a16:colId xmlns:a16="http://schemas.microsoft.com/office/drawing/2014/main" val="20001"/>
                    </a:ext>
                  </a:extLst>
                </a:gridCol>
                <a:gridCol w="2225071">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 Wages</a:t>
                      </a:r>
                    </a:p>
                    <a:p>
                      <a:pPr algn="ctr"/>
                      <a:r>
                        <a:rPr lang="en-US" sz="1800" dirty="0"/>
                        <a:t>Pro-Taxpayer</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S Corp</a:t>
                      </a:r>
                      <a:r>
                        <a:rPr lang="en-US" baseline="0" dirty="0"/>
                        <a:t>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Owner Comp</a:t>
                      </a:r>
                      <a:endParaRPr lang="en-US" dirty="0"/>
                    </a:p>
                  </a:txBody>
                  <a:tcPr/>
                </a:tc>
                <a:tc>
                  <a:txBody>
                    <a:bodyPr/>
                    <a:lstStyle/>
                    <a:p>
                      <a:pPr algn="ctr"/>
                      <a:r>
                        <a:rPr lang="en-US" sz="1800" kern="1200" dirty="0">
                          <a:solidFill>
                            <a:schemeClr val="dk1"/>
                          </a:solidFill>
                          <a:effectLst/>
                          <a:latin typeface="+mn-lt"/>
                          <a:ea typeface="+mn-ea"/>
                          <a:cs typeface="+mn-cs"/>
                        </a:rPr>
                        <a:t>S Corp </a:t>
                      </a:r>
                      <a:r>
                        <a:rPr lang="en-US" sz="1800" kern="1200" baseline="0" dirty="0">
                          <a:solidFill>
                            <a:schemeClr val="dk1"/>
                          </a:solidFill>
                          <a:effectLst/>
                          <a:latin typeface="+mn-lt"/>
                          <a:ea typeface="+mn-ea"/>
                          <a:cs typeface="+mn-cs"/>
                        </a:rPr>
                        <a:t>(5% or &gt;)</a:t>
                      </a:r>
                      <a:r>
                        <a:rPr lang="en-US" sz="1800" kern="1200" dirty="0">
                          <a:solidFill>
                            <a:schemeClr val="dk1"/>
                          </a:solidFill>
                          <a:effectLst/>
                          <a:latin typeface="+mn-lt"/>
                          <a:ea typeface="+mn-ea"/>
                          <a:cs typeface="+mn-cs"/>
                        </a:rPr>
                        <a:t> owner</a:t>
                      </a:r>
                      <a:r>
                        <a:rPr lang="en-US" sz="1800" kern="1200" baseline="0" dirty="0">
                          <a:solidFill>
                            <a:schemeClr val="dk1"/>
                          </a:solidFill>
                          <a:effectLst/>
                          <a:latin typeface="+mn-lt"/>
                          <a:ea typeface="+mn-ea"/>
                          <a:cs typeface="+mn-cs"/>
                        </a:rPr>
                        <a:t> (5% or &gt;) </a:t>
                      </a:r>
                      <a:r>
                        <a:rPr lang="en-US" sz="1800" kern="1200" dirty="0">
                          <a:solidFill>
                            <a:schemeClr val="dk1"/>
                          </a:solidFill>
                          <a:effectLst/>
                          <a:latin typeface="+mn-lt"/>
                          <a:ea typeface="+mn-ea"/>
                          <a:cs typeface="+mn-cs"/>
                        </a:rPr>
                        <a:t>employees comp capped by prorated amount of their 2019 or 2020 (whichever used to calculate loan amount) </a:t>
                      </a:r>
                    </a:p>
                    <a:p>
                      <a:pPr algn="ctr"/>
                      <a:r>
                        <a:rPr lang="en-US" sz="1800" kern="1200" dirty="0">
                          <a:solidFill>
                            <a:schemeClr val="dk1"/>
                          </a:solidFill>
                          <a:effectLst/>
                          <a:latin typeface="+mn-lt"/>
                          <a:ea typeface="+mn-ea"/>
                          <a:cs typeface="+mn-cs"/>
                        </a:rPr>
                        <a:t>owner employee cash comp</a:t>
                      </a:r>
                    </a:p>
                    <a:p>
                      <a:pPr algn="ctr"/>
                      <a:r>
                        <a:rPr lang="en-US" sz="1800" kern="1200" dirty="0">
                          <a:solidFill>
                            <a:srgbClr val="3366FF"/>
                          </a:solidFill>
                          <a:effectLst/>
                          <a:latin typeface="+mn-lt"/>
                          <a:ea typeface="+mn-ea"/>
                          <a:cs typeface="+mn-cs"/>
                        </a:rPr>
                        <a:t>plus</a:t>
                      </a:r>
                    </a:p>
                    <a:p>
                      <a:pPr algn="ctr"/>
                      <a:r>
                        <a:rPr lang="en-US" sz="1800" kern="1200" dirty="0">
                          <a:solidFill>
                            <a:srgbClr val="3366FF"/>
                          </a:solidFill>
                          <a:effectLst/>
                          <a:latin typeface="+mn-lt"/>
                          <a:ea typeface="+mn-ea"/>
                          <a:cs typeface="+mn-cs"/>
                        </a:rPr>
                        <a:t> employer retirement </a:t>
                      </a:r>
                      <a:r>
                        <a:rPr lang="en-US" sz="1800" kern="1200" dirty="0" err="1">
                          <a:solidFill>
                            <a:srgbClr val="3366FF"/>
                          </a:solidFill>
                          <a:effectLst/>
                          <a:latin typeface="+mn-lt"/>
                          <a:ea typeface="+mn-ea"/>
                          <a:cs typeface="+mn-cs"/>
                        </a:rPr>
                        <a:t>contribs</a:t>
                      </a:r>
                      <a:r>
                        <a:rPr lang="en-US" sz="1800" kern="1200" dirty="0">
                          <a:solidFill>
                            <a:srgbClr val="3366FF"/>
                          </a:solidFill>
                          <a:effectLst/>
                          <a:latin typeface="+mn-lt"/>
                          <a:ea typeface="+mn-ea"/>
                          <a:cs typeface="+mn-cs"/>
                        </a:rPr>
                        <a:t>**</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All S Corp owner ‘</a:t>
                      </a:r>
                      <a:r>
                        <a:rPr lang="en-US" dirty="0" err="1"/>
                        <a:t>ees</a:t>
                      </a:r>
                      <a:r>
                        <a:rPr lang="en-US" dirty="0"/>
                        <a:t> qualify (regardless</a:t>
                      </a:r>
                      <a:r>
                        <a:rPr lang="en-US" baseline="0" dirty="0"/>
                        <a:t> of ownership %):</a:t>
                      </a:r>
                      <a:endParaRPr lang="en-US" sz="800" baseline="0" dirty="0"/>
                    </a:p>
                    <a:p>
                      <a:pPr algn="ctr"/>
                      <a:r>
                        <a:rPr lang="en-US" dirty="0"/>
                        <a:t>For 2020, $10,000/’</a:t>
                      </a:r>
                      <a:r>
                        <a:rPr lang="en-US" dirty="0" err="1"/>
                        <a:t>ee</a:t>
                      </a:r>
                      <a:r>
                        <a:rPr lang="en-US" dirty="0"/>
                        <a:t>/</a:t>
                      </a:r>
                      <a:r>
                        <a:rPr lang="en-US" dirty="0" err="1"/>
                        <a:t>yr</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a:t>
                      </a:r>
                      <a:r>
                        <a:rPr lang="en-US" baseline="0" dirty="0"/>
                        <a:t> 2021, </a:t>
                      </a:r>
                      <a:r>
                        <a:rPr lang="en-US" dirty="0"/>
                        <a:t>$10,000/’</a:t>
                      </a:r>
                      <a:r>
                        <a:rPr lang="en-US" dirty="0" err="1"/>
                        <a:t>ee</a:t>
                      </a:r>
                      <a:r>
                        <a:rPr lang="en-US" dirty="0"/>
                        <a:t>/</a:t>
                      </a:r>
                      <a:r>
                        <a:rPr lang="en-US" dirty="0" err="1"/>
                        <a:t>qtr</a:t>
                      </a:r>
                      <a:r>
                        <a:rPr lang="en-US" baseline="0" dirty="0"/>
                        <a:t> </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sz="1800" kern="1200" dirty="0">
                          <a:solidFill>
                            <a:schemeClr val="dk1"/>
                          </a:solidFill>
                          <a:effectLst/>
                          <a:latin typeface="+mn-lt"/>
                          <a:ea typeface="+mn-ea"/>
                          <a:cs typeface="+mn-cs"/>
                        </a:rPr>
                        <a:t>However, employer </a:t>
                      </a:r>
                      <a:r>
                        <a:rPr lang="en-US" sz="1800" kern="1200" dirty="0">
                          <a:solidFill>
                            <a:srgbClr val="FF0000"/>
                          </a:solidFill>
                          <a:effectLst/>
                          <a:latin typeface="+mn-lt"/>
                          <a:ea typeface="+mn-ea"/>
                          <a:cs typeface="+mn-cs"/>
                        </a:rPr>
                        <a:t>health</a:t>
                      </a:r>
                      <a:r>
                        <a:rPr lang="en-US" sz="1800" kern="1200" dirty="0">
                          <a:solidFill>
                            <a:schemeClr val="dk1"/>
                          </a:solidFill>
                          <a:effectLst/>
                          <a:latin typeface="+mn-lt"/>
                          <a:ea typeface="+mn-ea"/>
                          <a:cs typeface="+mn-cs"/>
                        </a:rPr>
                        <a:t>, life,</a:t>
                      </a:r>
                    </a:p>
                    <a:p>
                      <a:pPr algn="ctr"/>
                      <a:r>
                        <a:rPr lang="en-US" sz="1800" kern="1200" dirty="0">
                          <a:solidFill>
                            <a:schemeClr val="dk1"/>
                          </a:solidFill>
                          <a:effectLst/>
                          <a:latin typeface="+mn-lt"/>
                          <a:ea typeface="+mn-ea"/>
                          <a:cs typeface="+mn-cs"/>
                        </a:rPr>
                        <a:t>disability, vision and dental insurance</a:t>
                      </a:r>
                    </a:p>
                    <a:p>
                      <a:pPr algn="ctr"/>
                      <a:r>
                        <a:rPr lang="en-US" sz="1800" kern="1200" dirty="0">
                          <a:solidFill>
                            <a:schemeClr val="dk1"/>
                          </a:solidFill>
                          <a:effectLst/>
                          <a:latin typeface="+mn-lt"/>
                          <a:ea typeface="+mn-ea"/>
                          <a:cs typeface="+mn-cs"/>
                        </a:rPr>
                        <a:t>contributions made on their behalf</a:t>
                      </a:r>
                    </a:p>
                    <a:p>
                      <a:pPr algn="ctr"/>
                      <a:r>
                        <a:rPr lang="en-US" sz="1800" kern="1200" dirty="0">
                          <a:solidFill>
                            <a:schemeClr val="dk1"/>
                          </a:solidFill>
                          <a:effectLst/>
                          <a:latin typeface="+mn-lt"/>
                          <a:ea typeface="+mn-ea"/>
                          <a:cs typeface="+mn-cs"/>
                        </a:rPr>
                        <a:t>cannot be separately added***</a:t>
                      </a:r>
                    </a:p>
                  </a:txBody>
                  <a:tcPr/>
                </a:tc>
                <a:tc>
                  <a:txBody>
                    <a:bodyPr/>
                    <a:lstStyle/>
                    <a:p>
                      <a:pPr algn="ctr"/>
                      <a:endParaRPr lang="en-US" dirty="0"/>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499602" y="5157736"/>
            <a:ext cx="8319105" cy="1323439"/>
          </a:xfrm>
          <a:prstGeom prst="rect">
            <a:avLst/>
          </a:prstGeom>
          <a:noFill/>
        </p:spPr>
        <p:txBody>
          <a:bodyPr wrap="none" rtlCol="0">
            <a:spAutoFit/>
          </a:bodyPr>
          <a:lstStyle/>
          <a:p>
            <a:r>
              <a:rPr lang="en-US" sz="1600" dirty="0"/>
              <a:t>*  PPP—Rev. to Loan Amount Calculation, SBA IFR, Fed. Reg. Vol. 86, No. 43 (03/08/21)</a:t>
            </a:r>
          </a:p>
          <a:p>
            <a:r>
              <a:rPr lang="en-US" sz="1600" dirty="0">
                <a:solidFill>
                  <a:srgbClr val="0000FF"/>
                </a:solidFill>
              </a:rPr>
              <a:t>**  These additional benefits 1. are allowed in addition to the up to $20,833 cash comp and 2. the </a:t>
            </a:r>
          </a:p>
          <a:p>
            <a:r>
              <a:rPr lang="en-US" sz="1600" dirty="0">
                <a:solidFill>
                  <a:srgbClr val="0000FF"/>
                </a:solidFill>
              </a:rPr>
              <a:t>retirement plan contribution is limited in amount to 2.5/12 of prior year employer retirement plan </a:t>
            </a:r>
          </a:p>
          <a:p>
            <a:r>
              <a:rPr lang="en-US" sz="1600" dirty="0">
                <a:solidFill>
                  <a:srgbClr val="0000FF"/>
                </a:solidFill>
              </a:rPr>
              <a:t>contribution  (SBA PPP Payroll Costs FAQ 8)  </a:t>
            </a:r>
            <a:endParaRPr lang="en-US" sz="1600" dirty="0"/>
          </a:p>
          <a:p>
            <a:r>
              <a:rPr lang="en-US" sz="1600" dirty="0"/>
              <a:t>***  Thus, 2% shareholder </a:t>
            </a:r>
            <a:r>
              <a:rPr lang="en-US" sz="1600" dirty="0" err="1"/>
              <a:t>addback</a:t>
            </a:r>
            <a:r>
              <a:rPr lang="en-US" sz="1600" dirty="0"/>
              <a:t> of health ins to W-2 can be ignored in this analysis</a:t>
            </a:r>
          </a:p>
        </p:txBody>
      </p:sp>
      <p:sp>
        <p:nvSpPr>
          <p:cNvPr id="6" name="Slide Number Placeholder 5">
            <a:extLst>
              <a:ext uri="{FF2B5EF4-FFF2-40B4-BE49-F238E27FC236}">
                <a16:creationId xmlns:a16="http://schemas.microsoft.com/office/drawing/2014/main" id="{86C4D183-AC1E-254D-B1A4-8062546436DB}"/>
              </a:ext>
            </a:extLst>
          </p:cNvPr>
          <p:cNvSpPr>
            <a:spLocks noGrp="1"/>
          </p:cNvSpPr>
          <p:nvPr>
            <p:ph type="sldNum" sz="quarter" idx="12"/>
          </p:nvPr>
        </p:nvSpPr>
        <p:spPr/>
        <p:txBody>
          <a:bodyPr/>
          <a:lstStyle/>
          <a:p>
            <a:fld id="{54AAE21D-1E9D-1047-BD42-883DA1A9BFEE}" type="slidenum">
              <a:rPr lang="en-US" smtClean="0"/>
              <a:t>354</a:t>
            </a:fld>
            <a:endParaRPr lang="en-US"/>
          </a:p>
        </p:txBody>
      </p:sp>
      <p:pic>
        <p:nvPicPr>
          <p:cNvPr id="4" name="Picture 3">
            <a:extLst>
              <a:ext uri="{FF2B5EF4-FFF2-40B4-BE49-F238E27FC236}">
                <a16:creationId xmlns:a16="http://schemas.microsoft.com/office/drawing/2014/main" id="{CF75ACC2-A87C-0D02-4F17-DCFBCD225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97770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General Partner in Partnership</a:t>
            </a:r>
          </a:p>
        </p:txBody>
      </p:sp>
      <p:pic>
        <p:nvPicPr>
          <p:cNvPr id="7" name="Content Placeholder 6" descr="HandsPartners.pn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p:pic>
      <p:sp>
        <p:nvSpPr>
          <p:cNvPr id="6" name="Slide Number Placeholder 5">
            <a:extLst>
              <a:ext uri="{FF2B5EF4-FFF2-40B4-BE49-F238E27FC236}">
                <a16:creationId xmlns:a16="http://schemas.microsoft.com/office/drawing/2014/main" id="{C6075693-B569-7644-B725-1E3A41A0C24F}"/>
              </a:ext>
            </a:extLst>
          </p:cNvPr>
          <p:cNvSpPr>
            <a:spLocks noGrp="1"/>
          </p:cNvSpPr>
          <p:nvPr>
            <p:ph type="sldNum" sz="quarter" idx="12"/>
          </p:nvPr>
        </p:nvSpPr>
        <p:spPr/>
        <p:txBody>
          <a:bodyPr/>
          <a:lstStyle/>
          <a:p>
            <a:fld id="{54AAE21D-1E9D-1047-BD42-883DA1A9BFEE}" type="slidenum">
              <a:rPr lang="en-US" smtClean="0"/>
              <a:t>355</a:t>
            </a:fld>
            <a:endParaRPr lang="en-US"/>
          </a:p>
        </p:txBody>
      </p:sp>
      <p:pic>
        <p:nvPicPr>
          <p:cNvPr id="3" name="Picture 2">
            <a:extLst>
              <a:ext uri="{FF2B5EF4-FFF2-40B4-BE49-F238E27FC236}">
                <a16:creationId xmlns:a16="http://schemas.microsoft.com/office/drawing/2014/main" id="{C3422EA4-5EF1-7DA6-7437-8621B70BA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782538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3"/>
            <a:ext cx="8229600" cy="1143000"/>
          </a:xfrm>
        </p:spPr>
        <p:txBody>
          <a:bodyPr>
            <a:normAutofit/>
          </a:bodyPr>
          <a:lstStyle/>
          <a:p>
            <a:r>
              <a:rPr lang="en-US" sz="3200" dirty="0"/>
              <a:t>PPP vs. ERC</a:t>
            </a:r>
            <a:br>
              <a:rPr lang="en-US" sz="3200" dirty="0"/>
            </a:br>
            <a:r>
              <a:rPr lang="en-US" sz="3200" dirty="0"/>
              <a:t>General Partner in Partnership</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10759349"/>
              </p:ext>
            </p:extLst>
          </p:nvPr>
        </p:nvGraphicFramePr>
        <p:xfrm>
          <a:off x="457200" y="1210375"/>
          <a:ext cx="8229600" cy="4485640"/>
        </p:xfrm>
        <a:graphic>
          <a:graphicData uri="http://schemas.openxmlformats.org/drawingml/2006/table">
            <a:tbl>
              <a:tblPr firstRow="1" bandRow="1">
                <a:tableStyleId>{5C22544A-7EE6-4342-B048-85BDC9FD1C3A}</a:tableStyleId>
              </a:tblPr>
              <a:tblGrid>
                <a:gridCol w="1783862">
                  <a:extLst>
                    <a:ext uri="{9D8B030D-6E8A-4147-A177-3AD203B41FA5}">
                      <a16:colId xmlns:a16="http://schemas.microsoft.com/office/drawing/2014/main" val="20000"/>
                    </a:ext>
                  </a:extLst>
                </a:gridCol>
                <a:gridCol w="4444773">
                  <a:extLst>
                    <a:ext uri="{9D8B030D-6E8A-4147-A177-3AD203B41FA5}">
                      <a16:colId xmlns:a16="http://schemas.microsoft.com/office/drawing/2014/main" val="20001"/>
                    </a:ext>
                  </a:extLst>
                </a:gridCol>
                <a:gridCol w="2000965">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a:t>
                      </a:r>
                      <a:r>
                        <a:rPr lang="en-US" sz="1800" baseline="0" dirty="0"/>
                        <a:t> </a:t>
                      </a:r>
                      <a:r>
                        <a:rPr lang="en-US" sz="1800" dirty="0"/>
                        <a:t>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General</a:t>
                      </a:r>
                      <a:r>
                        <a:rPr lang="en-US" baseline="0" dirty="0"/>
                        <a:t> partner “net, net” earnings from self-employment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General partners “payroll</a:t>
                      </a:r>
                      <a:r>
                        <a:rPr lang="en-US" sz="1800" kern="1200" baseline="0" dirty="0">
                          <a:solidFill>
                            <a:schemeClr val="dk1"/>
                          </a:solidFill>
                          <a:effectLst/>
                          <a:latin typeface="+mn-lt"/>
                          <a:ea typeface="+mn-ea"/>
                          <a:cs typeface="+mn-cs"/>
                        </a:rPr>
                        <a:t> cost”</a:t>
                      </a:r>
                      <a:r>
                        <a:rPr lang="en-US" sz="1800" kern="1200" dirty="0">
                          <a:solidFill>
                            <a:schemeClr val="dk1"/>
                          </a:solidFill>
                          <a:effectLst/>
                          <a:latin typeface="+mn-lt"/>
                          <a:ea typeface="+mn-ea"/>
                          <a:cs typeface="+mn-cs"/>
                        </a:rPr>
                        <a:t> capped by</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 prorated amount of 2019 or 2020 net earnings from SE (reduced by claimed §179 expense deduct, unreimbursed partnership expenses, and oil and gas depletion) multiplied by 0.9235</a:t>
                      </a:r>
                      <a:r>
                        <a:rPr lang="en-US" sz="1800" kern="1200" baseline="0" dirty="0">
                          <a:solidFill>
                            <a:schemeClr val="dk1"/>
                          </a:solidFill>
                          <a:effectLst/>
                          <a:latin typeface="+mn-lt"/>
                          <a:ea typeface="+mn-ea"/>
                          <a:cs typeface="+mn-cs"/>
                        </a:rPr>
                        <a:t>  (only if payments made to partner w/in CP**)</a:t>
                      </a:r>
                      <a:endParaRPr lang="en-US" sz="1800" kern="1200" dirty="0">
                        <a:solidFill>
                          <a:schemeClr val="dk1"/>
                        </a:solidFill>
                        <a:effectLst/>
                        <a:latin typeface="+mn-lt"/>
                        <a:ea typeface="+mn-ea"/>
                        <a:cs typeface="+mn-c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Not eligible</a:t>
                      </a:r>
                      <a:r>
                        <a:rPr lang="en-US" baseline="0" dirty="0"/>
                        <a:t>  </a:t>
                      </a:r>
                      <a:r>
                        <a:rPr lang="en-US" dirty="0"/>
                        <a:t>  (there’s no legitimate ’</a:t>
                      </a:r>
                      <a:r>
                        <a:rPr lang="en-US" dirty="0" err="1"/>
                        <a:t>er</a:t>
                      </a:r>
                      <a:r>
                        <a:rPr lang="en-US" dirty="0"/>
                        <a:t>/’</a:t>
                      </a:r>
                      <a:r>
                        <a:rPr lang="en-US" dirty="0" err="1"/>
                        <a:t>ee</a:t>
                      </a:r>
                      <a:r>
                        <a:rPr lang="en-US" baseline="0" dirty="0"/>
                        <a:t> relationship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(no W-2))</a:t>
                      </a:r>
                      <a:endParaRPr lang="en-US" dirty="0"/>
                    </a:p>
                    <a:p>
                      <a:pPr algn="ct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For gen. partners, retirement plan </a:t>
                      </a:r>
                      <a:r>
                        <a:rPr lang="en-US" sz="1800" kern="1200" dirty="0" err="1">
                          <a:solidFill>
                            <a:schemeClr val="dk1"/>
                          </a:solidFill>
                          <a:effectLst/>
                          <a:latin typeface="+mn-lt"/>
                          <a:ea typeface="+mn-ea"/>
                          <a:cs typeface="+mn-cs"/>
                        </a:rPr>
                        <a:t>contribs</a:t>
                      </a:r>
                      <a:r>
                        <a:rPr lang="en-US" sz="1800" kern="1200" dirty="0">
                          <a:solidFill>
                            <a:schemeClr val="dk1"/>
                          </a:solidFill>
                          <a:effectLst/>
                          <a:latin typeface="+mn-lt"/>
                          <a:ea typeface="+mn-ea"/>
                          <a:cs typeface="+mn-cs"/>
                        </a:rPr>
                        <a:t> and health, life, disability, vision or dental ins. are included in their net SE income (thus, not separately added to  payroll)</a:t>
                      </a:r>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LLC members are subject to the rules based on their LLC’s tax filing status in the reference year used to determine their loan amount</a:t>
                      </a:r>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486298" y="5693286"/>
            <a:ext cx="7414309" cy="584776"/>
          </a:xfrm>
          <a:prstGeom prst="rect">
            <a:avLst/>
          </a:prstGeom>
          <a:noFill/>
        </p:spPr>
        <p:txBody>
          <a:bodyPr wrap="none" rtlCol="0">
            <a:spAutoFit/>
          </a:bodyPr>
          <a:lstStyle/>
          <a:p>
            <a:r>
              <a:rPr lang="en-US" sz="1600" dirty="0"/>
              <a:t>*  PPP—Rev. to Loan Amount Calculation, SBA IFR, Fed. Reg. Vol. 86, No. 43 (03/08/21)</a:t>
            </a:r>
          </a:p>
          <a:p>
            <a:r>
              <a:rPr lang="en-US" sz="1600" dirty="0"/>
              <a:t>**  SBA PPP Payroll Costs FAQ 8 </a:t>
            </a:r>
          </a:p>
        </p:txBody>
      </p:sp>
      <p:sp>
        <p:nvSpPr>
          <p:cNvPr id="6" name="Slide Number Placeholder 5">
            <a:extLst>
              <a:ext uri="{FF2B5EF4-FFF2-40B4-BE49-F238E27FC236}">
                <a16:creationId xmlns:a16="http://schemas.microsoft.com/office/drawing/2014/main" id="{04DEA6D3-384E-E54C-8389-85341BD90AD0}"/>
              </a:ext>
            </a:extLst>
          </p:cNvPr>
          <p:cNvSpPr>
            <a:spLocks noGrp="1"/>
          </p:cNvSpPr>
          <p:nvPr>
            <p:ph type="sldNum" sz="quarter" idx="12"/>
          </p:nvPr>
        </p:nvSpPr>
        <p:spPr/>
        <p:txBody>
          <a:bodyPr/>
          <a:lstStyle/>
          <a:p>
            <a:fld id="{54AAE21D-1E9D-1047-BD42-883DA1A9BFEE}" type="slidenum">
              <a:rPr lang="en-US" smtClean="0"/>
              <a:t>356</a:t>
            </a:fld>
            <a:endParaRPr lang="en-US"/>
          </a:p>
        </p:txBody>
      </p:sp>
      <p:pic>
        <p:nvPicPr>
          <p:cNvPr id="4" name="Picture 3">
            <a:extLst>
              <a:ext uri="{FF2B5EF4-FFF2-40B4-BE49-F238E27FC236}">
                <a16:creationId xmlns:a16="http://schemas.microsoft.com/office/drawing/2014/main" id="{03620E82-370B-904D-E65B-BE1525ED4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05463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Sole Proprietor</a:t>
            </a:r>
          </a:p>
        </p:txBody>
      </p:sp>
      <p:pic>
        <p:nvPicPr>
          <p:cNvPr id="7" name="Content Placeholder 6" descr="SoleProp.jpg"/>
          <p:cNvPicPr>
            <a:picLocks noGrp="1" noChangeAspect="1"/>
          </p:cNvPicPr>
          <p:nvPr>
            <p:ph idx="1"/>
          </p:nvPr>
        </p:nvPicPr>
        <p:blipFill>
          <a:blip r:embed="rId2">
            <a:extLst>
              <a:ext uri="{28A0092B-C50C-407E-A947-70E740481C1C}">
                <a14:useLocalDpi xmlns:a14="http://schemas.microsoft.com/office/drawing/2010/main" val="0"/>
              </a:ext>
            </a:extLst>
          </a:blip>
          <a:srcRect t="11907" b="11907"/>
          <a:stretch>
            <a:fillRect/>
          </a:stretch>
        </p:blipFill>
        <p:spPr/>
      </p:pic>
      <p:pic>
        <p:nvPicPr>
          <p:cNvPr id="8" name="Picture 7" descr="womanbagsh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1"/>
            <a:ext cx="8229600" cy="4525962"/>
          </a:xfrm>
          <a:prstGeom prst="rect">
            <a:avLst/>
          </a:prstGeom>
        </p:spPr>
      </p:pic>
      <p:sp>
        <p:nvSpPr>
          <p:cNvPr id="6" name="Slide Number Placeholder 5">
            <a:extLst>
              <a:ext uri="{FF2B5EF4-FFF2-40B4-BE49-F238E27FC236}">
                <a16:creationId xmlns:a16="http://schemas.microsoft.com/office/drawing/2014/main" id="{2B6CE8A7-B145-F944-A5AF-90623C9CE526}"/>
              </a:ext>
            </a:extLst>
          </p:cNvPr>
          <p:cNvSpPr>
            <a:spLocks noGrp="1"/>
          </p:cNvSpPr>
          <p:nvPr>
            <p:ph type="sldNum" sz="quarter" idx="12"/>
          </p:nvPr>
        </p:nvSpPr>
        <p:spPr/>
        <p:txBody>
          <a:bodyPr/>
          <a:lstStyle/>
          <a:p>
            <a:fld id="{54AAE21D-1E9D-1047-BD42-883DA1A9BFEE}" type="slidenum">
              <a:rPr lang="en-US" smtClean="0"/>
              <a:t>357</a:t>
            </a:fld>
            <a:endParaRPr lang="en-US"/>
          </a:p>
        </p:txBody>
      </p:sp>
      <p:pic>
        <p:nvPicPr>
          <p:cNvPr id="3" name="Picture 2">
            <a:extLst>
              <a:ext uri="{FF2B5EF4-FFF2-40B4-BE49-F238E27FC236}">
                <a16:creationId xmlns:a16="http://schemas.microsoft.com/office/drawing/2014/main" id="{15C68FB3-1D20-482B-AD7B-FCBD8C181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34690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Sole Proprietor w/ Schedule C or F (Net Profit)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51782764"/>
              </p:ext>
            </p:extLst>
          </p:nvPr>
        </p:nvGraphicFramePr>
        <p:xfrm>
          <a:off x="457200" y="1600200"/>
          <a:ext cx="8229600" cy="2748280"/>
        </p:xfrm>
        <a:graphic>
          <a:graphicData uri="http://schemas.openxmlformats.org/drawingml/2006/table">
            <a:tbl>
              <a:tblPr firstRow="1" bandRow="1">
                <a:tableStyleId>{5C22544A-7EE6-4342-B048-85BDC9FD1C3A}</a:tableStyleId>
              </a:tblPr>
              <a:tblGrid>
                <a:gridCol w="2082670">
                  <a:extLst>
                    <a:ext uri="{9D8B030D-6E8A-4147-A177-3AD203B41FA5}">
                      <a16:colId xmlns:a16="http://schemas.microsoft.com/office/drawing/2014/main" val="20000"/>
                    </a:ext>
                  </a:extLst>
                </a:gridCol>
                <a:gridCol w="4108614">
                  <a:extLst>
                    <a:ext uri="{9D8B030D-6E8A-4147-A177-3AD203B41FA5}">
                      <a16:colId xmlns:a16="http://schemas.microsoft.com/office/drawing/2014/main" val="20001"/>
                    </a:ext>
                  </a:extLst>
                </a:gridCol>
                <a:gridCol w="2038316">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a:t>
                      </a:r>
                      <a:r>
                        <a:rPr lang="en-US" sz="1800" baseline="0" dirty="0"/>
                        <a:t> </a:t>
                      </a:r>
                      <a:r>
                        <a:rPr lang="en-US" sz="1800" dirty="0"/>
                        <a:t>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Schedule C or F earnings</a:t>
                      </a:r>
                    </a:p>
                  </a:txBody>
                  <a:tcPr/>
                </a:tc>
                <a:tc>
                  <a:txBody>
                    <a:bodyPr/>
                    <a:lstStyle/>
                    <a:p>
                      <a:pPr algn="ctr"/>
                      <a:r>
                        <a:rPr lang="en-US" sz="1800" kern="1200" dirty="0">
                          <a:solidFill>
                            <a:schemeClr val="dk1"/>
                          </a:solidFill>
                          <a:effectLst/>
                          <a:latin typeface="+mn-lt"/>
                          <a:ea typeface="+mn-ea"/>
                          <a:cs typeface="+mn-cs"/>
                        </a:rPr>
                        <a:t>C or F filer “covered payroll costs” capped by prorated amount of their owner comp replacement (based on 2019 or 2020 net profit) or “proprietor expenses” (based on 2019 or 2020 gross income)</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Not eligible</a:t>
                      </a:r>
                      <a:r>
                        <a:rPr lang="en-US" baseline="0" dirty="0"/>
                        <a:t>  </a:t>
                      </a:r>
                      <a:r>
                        <a:rPr lang="en-US" dirty="0"/>
                        <a:t>  (there’s no legitimate ’</a:t>
                      </a:r>
                      <a:r>
                        <a:rPr lang="en-US" dirty="0" err="1"/>
                        <a:t>er</a:t>
                      </a:r>
                      <a:r>
                        <a:rPr lang="en-US" dirty="0"/>
                        <a:t>/’</a:t>
                      </a:r>
                      <a:r>
                        <a:rPr lang="en-US" dirty="0" err="1"/>
                        <a:t>ee</a:t>
                      </a:r>
                      <a:r>
                        <a:rPr lang="en-US" baseline="0" dirty="0"/>
                        <a:t> relationship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(no W-2))</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sz="1800" kern="1200" dirty="0">
                          <a:solidFill>
                            <a:schemeClr val="dk1"/>
                          </a:solidFill>
                          <a:effectLst/>
                          <a:latin typeface="+mn-lt"/>
                          <a:ea typeface="+mn-ea"/>
                          <a:cs typeface="+mn-cs"/>
                        </a:rPr>
                        <a:t>Separate payments for health insurance, retirement or state or local</a:t>
                      </a:r>
                      <a:r>
                        <a:rPr lang="en-US" sz="1800" kern="1200" baseline="0" dirty="0">
                          <a:solidFill>
                            <a:schemeClr val="dk1"/>
                          </a:solidFill>
                          <a:effectLst/>
                          <a:latin typeface="+mn-lt"/>
                          <a:ea typeface="+mn-ea"/>
                          <a:cs typeface="+mn-cs"/>
                        </a:rPr>
                        <a:t> tax not eligible for additional forgiveness**</a:t>
                      </a:r>
                      <a:endParaRPr lang="en-US" sz="1800" kern="1200" dirty="0">
                        <a:solidFill>
                          <a:schemeClr val="dk1"/>
                        </a:solidFill>
                        <a:effectLst/>
                        <a:latin typeface="+mn-lt"/>
                        <a:ea typeface="+mn-ea"/>
                        <a:cs typeface="+mn-cs"/>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485566" y="4526625"/>
            <a:ext cx="7414309" cy="584776"/>
          </a:xfrm>
          <a:prstGeom prst="rect">
            <a:avLst/>
          </a:prstGeom>
          <a:noFill/>
        </p:spPr>
        <p:txBody>
          <a:bodyPr wrap="none" rtlCol="0">
            <a:spAutoFit/>
          </a:bodyPr>
          <a:lstStyle/>
          <a:p>
            <a:r>
              <a:rPr lang="en-US" sz="1600" dirty="0"/>
              <a:t>*  PPP—Rev. to Loan Amount Calculation, SBA IFR, Fed. Reg. Vol. 86, No. 43 (03/08/21)</a:t>
            </a:r>
          </a:p>
          <a:p>
            <a:r>
              <a:rPr lang="en-US" sz="1600" dirty="0"/>
              <a:t>**  SBA PPP Payroll Costs FAQ 8</a:t>
            </a:r>
          </a:p>
        </p:txBody>
      </p:sp>
      <p:sp>
        <p:nvSpPr>
          <p:cNvPr id="6" name="Slide Number Placeholder 5">
            <a:extLst>
              <a:ext uri="{FF2B5EF4-FFF2-40B4-BE49-F238E27FC236}">
                <a16:creationId xmlns:a16="http://schemas.microsoft.com/office/drawing/2014/main" id="{A9E0D6BA-5C82-194E-86CB-7166A4E09CBA}"/>
              </a:ext>
            </a:extLst>
          </p:cNvPr>
          <p:cNvSpPr>
            <a:spLocks noGrp="1"/>
          </p:cNvSpPr>
          <p:nvPr>
            <p:ph type="sldNum" sz="quarter" idx="12"/>
          </p:nvPr>
        </p:nvSpPr>
        <p:spPr/>
        <p:txBody>
          <a:bodyPr/>
          <a:lstStyle/>
          <a:p>
            <a:fld id="{54AAE21D-1E9D-1047-BD42-883DA1A9BFEE}" type="slidenum">
              <a:rPr lang="en-US" smtClean="0"/>
              <a:t>358</a:t>
            </a:fld>
            <a:endParaRPr lang="en-US"/>
          </a:p>
        </p:txBody>
      </p:sp>
      <p:pic>
        <p:nvPicPr>
          <p:cNvPr id="4" name="Picture 3">
            <a:extLst>
              <a:ext uri="{FF2B5EF4-FFF2-40B4-BE49-F238E27FC236}">
                <a16:creationId xmlns:a16="http://schemas.microsoft.com/office/drawing/2014/main" id="{316D3388-333E-9C69-A580-6553C44D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1197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PPP vs. ERC</a:t>
            </a:r>
            <a:br>
              <a:rPr lang="en-US" sz="3200" dirty="0"/>
            </a:br>
            <a:r>
              <a:rPr lang="en-US" sz="3200" dirty="0"/>
              <a:t>Sole Proprietor w/ Schedule C or F (Gross Income)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13946327"/>
              </p:ext>
            </p:extLst>
          </p:nvPr>
        </p:nvGraphicFramePr>
        <p:xfrm>
          <a:off x="457200" y="1600200"/>
          <a:ext cx="8229600" cy="3022600"/>
        </p:xfrm>
        <a:graphic>
          <a:graphicData uri="http://schemas.openxmlformats.org/drawingml/2006/table">
            <a:tbl>
              <a:tblPr firstRow="1" bandRow="1">
                <a:tableStyleId>{5C22544A-7EE6-4342-B048-85BDC9FD1C3A}</a:tableStyleId>
              </a:tblPr>
              <a:tblGrid>
                <a:gridCol w="1783862">
                  <a:extLst>
                    <a:ext uri="{9D8B030D-6E8A-4147-A177-3AD203B41FA5}">
                      <a16:colId xmlns:a16="http://schemas.microsoft.com/office/drawing/2014/main" val="20000"/>
                    </a:ext>
                  </a:extLst>
                </a:gridCol>
                <a:gridCol w="4519475">
                  <a:extLst>
                    <a:ext uri="{9D8B030D-6E8A-4147-A177-3AD203B41FA5}">
                      <a16:colId xmlns:a16="http://schemas.microsoft.com/office/drawing/2014/main" val="20001"/>
                    </a:ext>
                  </a:extLst>
                </a:gridCol>
                <a:gridCol w="1926263">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a:t>
                      </a:r>
                      <a:r>
                        <a:rPr lang="en-US" sz="1800" baseline="0" dirty="0"/>
                        <a:t> </a:t>
                      </a:r>
                      <a:r>
                        <a:rPr lang="en-US" sz="1800" dirty="0"/>
                        <a:t>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Schedule C or F earnings</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sz="1800" kern="1200" dirty="0">
                          <a:solidFill>
                            <a:schemeClr val="dk1"/>
                          </a:solidFill>
                          <a:effectLst/>
                          <a:latin typeface="+mn-lt"/>
                          <a:ea typeface="+mn-ea"/>
                          <a:cs typeface="+mn-cs"/>
                        </a:rPr>
                        <a:t>For SE</a:t>
                      </a:r>
                      <a:r>
                        <a:rPr lang="en-US" sz="1800" kern="1200" baseline="0" dirty="0">
                          <a:solidFill>
                            <a:schemeClr val="dk1"/>
                          </a:solidFill>
                          <a:effectLst/>
                          <a:latin typeface="+mn-lt"/>
                          <a:ea typeface="+mn-ea"/>
                          <a:cs typeface="+mn-cs"/>
                        </a:rPr>
                        <a:t> </a:t>
                      </a:r>
                      <a:r>
                        <a:rPr lang="en-US" sz="1800" kern="1200" baseline="0" dirty="0" err="1">
                          <a:solidFill>
                            <a:schemeClr val="dk1"/>
                          </a:solidFill>
                          <a:effectLst/>
                          <a:latin typeface="+mn-lt"/>
                          <a:ea typeface="+mn-ea"/>
                          <a:cs typeface="+mn-cs"/>
                        </a:rPr>
                        <a:t>Sch</a:t>
                      </a:r>
                      <a:r>
                        <a:rPr lang="en-US" sz="1800" kern="1200" baseline="0" dirty="0">
                          <a:solidFill>
                            <a:schemeClr val="dk1"/>
                          </a:solidFill>
                          <a:effectLst/>
                          <a:latin typeface="+mn-lt"/>
                          <a:ea typeface="+mn-ea"/>
                          <a:cs typeface="+mn-cs"/>
                        </a:rPr>
                        <a:t> C or F</a:t>
                      </a:r>
                      <a:r>
                        <a:rPr lang="en-US" sz="1800" kern="1200" dirty="0">
                          <a:solidFill>
                            <a:schemeClr val="dk1"/>
                          </a:solidFill>
                          <a:effectLst/>
                          <a:latin typeface="+mn-lt"/>
                          <a:ea typeface="+mn-ea"/>
                          <a:cs typeface="+mn-cs"/>
                        </a:rPr>
                        <a:t> borrowers with no employees who used gross income to calculate PPP loan, proprietor expenses equal gross income</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Not eligible</a:t>
                      </a:r>
                      <a:r>
                        <a:rPr lang="en-US" baseline="0" dirty="0"/>
                        <a:t>  </a:t>
                      </a:r>
                      <a:r>
                        <a:rPr lang="en-US" dirty="0"/>
                        <a:t>  (there’s no legitimate ’</a:t>
                      </a:r>
                      <a:r>
                        <a:rPr lang="en-US" dirty="0" err="1"/>
                        <a:t>er</a:t>
                      </a:r>
                      <a:r>
                        <a:rPr lang="en-US" dirty="0"/>
                        <a:t>/’</a:t>
                      </a:r>
                      <a:r>
                        <a:rPr lang="en-US" dirty="0" err="1"/>
                        <a:t>ee</a:t>
                      </a:r>
                      <a:r>
                        <a:rPr lang="en-US" baseline="0" dirty="0"/>
                        <a:t> relationship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(no W-2))</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For SE</a:t>
                      </a:r>
                      <a:r>
                        <a:rPr lang="en-US" sz="1800" kern="1200" baseline="0" dirty="0">
                          <a:solidFill>
                            <a:schemeClr val="dk1"/>
                          </a:solidFill>
                          <a:effectLst/>
                          <a:latin typeface="+mn-lt"/>
                          <a:ea typeface="+mn-ea"/>
                          <a:cs typeface="+mn-cs"/>
                        </a:rPr>
                        <a:t> </a:t>
                      </a:r>
                      <a:r>
                        <a:rPr lang="en-US" sz="1800" kern="1200" baseline="0" dirty="0" err="1">
                          <a:solidFill>
                            <a:schemeClr val="dk1"/>
                          </a:solidFill>
                          <a:effectLst/>
                          <a:latin typeface="+mn-lt"/>
                          <a:ea typeface="+mn-ea"/>
                          <a:cs typeface="+mn-cs"/>
                        </a:rPr>
                        <a:t>Sch</a:t>
                      </a:r>
                      <a:r>
                        <a:rPr lang="en-US" sz="1800" kern="1200" baseline="0" dirty="0">
                          <a:solidFill>
                            <a:schemeClr val="dk1"/>
                          </a:solidFill>
                          <a:effectLst/>
                          <a:latin typeface="+mn-lt"/>
                          <a:ea typeface="+mn-ea"/>
                          <a:cs typeface="+mn-cs"/>
                        </a:rPr>
                        <a:t> C or F</a:t>
                      </a:r>
                      <a:r>
                        <a:rPr lang="en-US" sz="1800" kern="1200" dirty="0">
                          <a:solidFill>
                            <a:schemeClr val="dk1"/>
                          </a:solidFill>
                          <a:effectLst/>
                          <a:latin typeface="+mn-lt"/>
                          <a:ea typeface="+mn-ea"/>
                          <a:cs typeface="+mn-cs"/>
                        </a:rPr>
                        <a:t> borrowers with employees who used gross income to calculate PPP loan, “proprietor expenses” = diff. between gross income and employee payroll costs</a:t>
                      </a: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466890" y="4724499"/>
            <a:ext cx="7414309" cy="338554"/>
          </a:xfrm>
          <a:prstGeom prst="rect">
            <a:avLst/>
          </a:prstGeom>
          <a:noFill/>
        </p:spPr>
        <p:txBody>
          <a:bodyPr wrap="none" rtlCol="0">
            <a:spAutoFit/>
          </a:bodyPr>
          <a:lstStyle/>
          <a:p>
            <a:r>
              <a:rPr lang="en-US" sz="1600" dirty="0"/>
              <a:t>*  PPP—Rev. to Loan Amount Calculation, SBA IFR, Fed. Reg. Vol. 86, No. 43 (03/08/21)</a:t>
            </a:r>
          </a:p>
        </p:txBody>
      </p:sp>
      <p:sp>
        <p:nvSpPr>
          <p:cNvPr id="6" name="Slide Number Placeholder 5">
            <a:extLst>
              <a:ext uri="{FF2B5EF4-FFF2-40B4-BE49-F238E27FC236}">
                <a16:creationId xmlns:a16="http://schemas.microsoft.com/office/drawing/2014/main" id="{9EB3B60D-7ED1-5349-8EB4-3A447E400E53}"/>
              </a:ext>
            </a:extLst>
          </p:cNvPr>
          <p:cNvSpPr>
            <a:spLocks noGrp="1"/>
          </p:cNvSpPr>
          <p:nvPr>
            <p:ph type="sldNum" sz="quarter" idx="12"/>
          </p:nvPr>
        </p:nvSpPr>
        <p:spPr/>
        <p:txBody>
          <a:bodyPr/>
          <a:lstStyle/>
          <a:p>
            <a:fld id="{54AAE21D-1E9D-1047-BD42-883DA1A9BFEE}" type="slidenum">
              <a:rPr lang="en-US" smtClean="0"/>
              <a:t>359</a:t>
            </a:fld>
            <a:endParaRPr lang="en-US"/>
          </a:p>
        </p:txBody>
      </p:sp>
      <p:pic>
        <p:nvPicPr>
          <p:cNvPr id="4" name="Picture 3">
            <a:extLst>
              <a:ext uri="{FF2B5EF4-FFF2-40B4-BE49-F238E27FC236}">
                <a16:creationId xmlns:a16="http://schemas.microsoft.com/office/drawing/2014/main" id="{6B5CC1BC-9C62-2FEF-8854-56E7D5D07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925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Outside ERC Solicitors</a:t>
            </a:r>
            <a:br>
              <a:rPr lang="en-US" sz="3200" dirty="0"/>
            </a:br>
            <a:r>
              <a:rPr lang="en-US" sz="3200" dirty="0"/>
              <a:t>It Depends on Who You Hire</a:t>
            </a:r>
          </a:p>
        </p:txBody>
      </p:sp>
      <p:sp>
        <p:nvSpPr>
          <p:cNvPr id="3" name="Content Placeholder 2"/>
          <p:cNvSpPr>
            <a:spLocks noGrp="1"/>
          </p:cNvSpPr>
          <p:nvPr>
            <p:ph idx="1"/>
          </p:nvPr>
        </p:nvSpPr>
        <p:spPr>
          <a:xfrm>
            <a:off x="457200" y="1600200"/>
            <a:ext cx="8377846" cy="4525963"/>
          </a:xfrm>
        </p:spPr>
        <p:txBody>
          <a:bodyPr>
            <a:normAutofit/>
          </a:bodyPr>
          <a:lstStyle/>
          <a:p>
            <a:pPr marL="457200" indent="-457200">
              <a:buAutoNum type="arabicPeriod"/>
            </a:pPr>
            <a:r>
              <a:rPr lang="en-US" sz="2400" dirty="0"/>
              <a:t>Some outside ERC solicitors </a:t>
            </a:r>
            <a:r>
              <a:rPr lang="en-US" sz="2000" dirty="0"/>
              <a:t>(mostly accounting firms and law firms)</a:t>
            </a:r>
            <a:r>
              <a:rPr lang="en-US" sz="2400" dirty="0"/>
              <a:t> are reputable and likely do excellent work</a:t>
            </a:r>
          </a:p>
          <a:p>
            <a:pPr marL="457200" indent="-457200">
              <a:buAutoNum type="arabicPeriod"/>
            </a:pPr>
            <a:r>
              <a:rPr lang="en-US" sz="2400" dirty="0"/>
              <a:t>Others are quite aggressive in their most liberal approach to interpreting whether their customer qualifies for ERC – Legal positions taken by some would likely not hold up in court  </a:t>
            </a:r>
          </a:p>
        </p:txBody>
      </p:sp>
      <p:sp>
        <p:nvSpPr>
          <p:cNvPr id="7" name="Slide Number Placeholder 6">
            <a:extLst>
              <a:ext uri="{FF2B5EF4-FFF2-40B4-BE49-F238E27FC236}">
                <a16:creationId xmlns:a16="http://schemas.microsoft.com/office/drawing/2014/main" id="{79F22856-3F4C-C44B-A993-AF89A196C212}"/>
              </a:ext>
            </a:extLst>
          </p:cNvPr>
          <p:cNvSpPr>
            <a:spLocks noGrp="1"/>
          </p:cNvSpPr>
          <p:nvPr>
            <p:ph type="sldNum" sz="quarter" idx="12"/>
          </p:nvPr>
        </p:nvSpPr>
        <p:spPr/>
        <p:txBody>
          <a:bodyPr/>
          <a:lstStyle/>
          <a:p>
            <a:fld id="{54AAE21D-1E9D-1047-BD42-883DA1A9BFEE}" type="slidenum">
              <a:rPr lang="en-US" smtClean="0"/>
              <a:t>36</a:t>
            </a:fld>
            <a:endParaRPr lang="en-US"/>
          </a:p>
        </p:txBody>
      </p:sp>
      <p:pic>
        <p:nvPicPr>
          <p:cNvPr id="4" name="Picture 3">
            <a:extLst>
              <a:ext uri="{FF2B5EF4-FFF2-40B4-BE49-F238E27FC236}">
                <a16:creationId xmlns:a16="http://schemas.microsoft.com/office/drawing/2014/main" id="{52D7CB96-F6B6-E991-610A-4D9D9BC2F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291886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Wages</a:t>
            </a:r>
          </a:p>
        </p:txBody>
      </p:sp>
      <p:pic>
        <p:nvPicPr>
          <p:cNvPr id="7" name="Content Placeholder 6" descr="HandingCash.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6" name="Slide Number Placeholder 5">
            <a:extLst>
              <a:ext uri="{FF2B5EF4-FFF2-40B4-BE49-F238E27FC236}">
                <a16:creationId xmlns:a16="http://schemas.microsoft.com/office/drawing/2014/main" id="{1F7D5754-E848-B340-8F7F-8FD1FCFF66BB}"/>
              </a:ext>
            </a:extLst>
          </p:cNvPr>
          <p:cNvSpPr>
            <a:spLocks noGrp="1"/>
          </p:cNvSpPr>
          <p:nvPr>
            <p:ph type="sldNum" sz="quarter" idx="12"/>
          </p:nvPr>
        </p:nvSpPr>
        <p:spPr/>
        <p:txBody>
          <a:bodyPr/>
          <a:lstStyle/>
          <a:p>
            <a:fld id="{54AAE21D-1E9D-1047-BD42-883DA1A9BFEE}" type="slidenum">
              <a:rPr lang="en-US" smtClean="0"/>
              <a:t>360</a:t>
            </a:fld>
            <a:endParaRPr lang="en-US"/>
          </a:p>
        </p:txBody>
      </p:sp>
      <p:pic>
        <p:nvPicPr>
          <p:cNvPr id="3" name="Picture 2">
            <a:extLst>
              <a:ext uri="{FF2B5EF4-FFF2-40B4-BE49-F238E27FC236}">
                <a16:creationId xmlns:a16="http://schemas.microsoft.com/office/drawing/2014/main" id="{7C9E89E0-E7ED-3BCF-1C46-2BA7FB3C3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70101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433"/>
            <a:ext cx="8229600" cy="1143000"/>
          </a:xfrm>
        </p:spPr>
        <p:txBody>
          <a:bodyPr>
            <a:normAutofit/>
          </a:bodyPr>
          <a:lstStyle/>
          <a:p>
            <a:r>
              <a:rPr lang="en-US" sz="3200" dirty="0"/>
              <a:t>PPP vs. ERC</a:t>
            </a:r>
            <a:br>
              <a:rPr lang="en-US" sz="3200" dirty="0"/>
            </a:br>
            <a:r>
              <a:rPr lang="en-US" sz="3200" dirty="0"/>
              <a:t>Small vs. Large Employer</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94906207"/>
              </p:ext>
            </p:extLst>
          </p:nvPr>
        </p:nvGraphicFramePr>
        <p:xfrm>
          <a:off x="457200" y="1511995"/>
          <a:ext cx="8229600" cy="43891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1632889">
                  <a:extLst>
                    <a:ext uri="{9D8B030D-6E8A-4147-A177-3AD203B41FA5}">
                      <a16:colId xmlns:a16="http://schemas.microsoft.com/office/drawing/2014/main" val="20001"/>
                    </a:ext>
                  </a:extLst>
                </a:gridCol>
                <a:gridCol w="3853511">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Wages paid to employee currently providing services</a:t>
                      </a:r>
                    </a:p>
                  </a:txBody>
                  <a:tcPr/>
                </a:tc>
                <a:tc>
                  <a:txBody>
                    <a:bodyPr/>
                    <a:lstStyle/>
                    <a:p>
                      <a:pPr algn="ctr"/>
                      <a:r>
                        <a:rPr lang="en-US" dirty="0"/>
                        <a:t>Yes</a:t>
                      </a:r>
                    </a:p>
                  </a:txBody>
                  <a:tcPr/>
                </a:tc>
                <a:tc>
                  <a:txBody>
                    <a:bodyPr/>
                    <a:lstStyle/>
                    <a:p>
                      <a:pPr algn="ctr"/>
                      <a:r>
                        <a:rPr lang="en-US" baseline="0" dirty="0"/>
                        <a:t>No, f</a:t>
                      </a:r>
                      <a:r>
                        <a:rPr lang="en-US" dirty="0"/>
                        <a:t>or</a:t>
                      </a:r>
                      <a:r>
                        <a:rPr lang="en-US" baseline="0" dirty="0"/>
                        <a:t> large employer</a:t>
                      </a:r>
                    </a:p>
                    <a:p>
                      <a:pPr algn="ctr"/>
                      <a:r>
                        <a:rPr lang="en-US" baseline="0" dirty="0"/>
                        <a:t>Yes, for small employer</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Wages </a:t>
                      </a:r>
                      <a:r>
                        <a:rPr lang="en-US" dirty="0" err="1"/>
                        <a:t>pd</a:t>
                      </a:r>
                      <a:r>
                        <a:rPr lang="en-US" dirty="0"/>
                        <a:t> to ‘</a:t>
                      </a:r>
                      <a:r>
                        <a:rPr lang="en-US" dirty="0" err="1"/>
                        <a:t>ee</a:t>
                      </a:r>
                      <a:r>
                        <a:rPr lang="en-US" dirty="0"/>
                        <a:t> NOT currently providing services</a:t>
                      </a:r>
                    </a:p>
                  </a:txBody>
                  <a:tcPr/>
                </a:tc>
                <a:tc>
                  <a:txBody>
                    <a:bodyPr/>
                    <a:lstStyle/>
                    <a:p>
                      <a:pPr algn="ctr"/>
                      <a:r>
                        <a:rPr lang="en-US" dirty="0"/>
                        <a:t>Yes</a:t>
                      </a:r>
                    </a:p>
                  </a:txBody>
                  <a:tcPr/>
                </a:tc>
                <a:tc>
                  <a:txBody>
                    <a:bodyPr/>
                    <a:lstStyle/>
                    <a:p>
                      <a:pPr algn="ctr"/>
                      <a:r>
                        <a:rPr lang="en-US" baseline="0" dirty="0"/>
                        <a:t>Yes, f</a:t>
                      </a:r>
                      <a:r>
                        <a:rPr lang="en-US" dirty="0"/>
                        <a:t>or</a:t>
                      </a:r>
                      <a:r>
                        <a:rPr lang="en-US" baseline="0" dirty="0"/>
                        <a:t> large ‘</a:t>
                      </a:r>
                      <a:r>
                        <a:rPr lang="en-US" baseline="0" dirty="0" err="1"/>
                        <a:t>er</a:t>
                      </a:r>
                      <a:r>
                        <a:rPr lang="en-US" baseline="0" dirty="0"/>
                        <a:t> (not pay raises, sever. pay, vac. pay, sick pay, pers. leave)</a:t>
                      </a:r>
                    </a:p>
                    <a:p>
                      <a:pPr algn="ctr"/>
                      <a:r>
                        <a:rPr lang="en-US" baseline="0" dirty="0"/>
                        <a:t>Yes, for small ‘</a:t>
                      </a:r>
                      <a:r>
                        <a:rPr lang="en-US" baseline="0" dirty="0" err="1"/>
                        <a:t>er</a:t>
                      </a:r>
                      <a:endParaRPr lang="en-US" dirty="0"/>
                    </a:p>
                  </a:txBody>
                  <a:tcPr/>
                </a:tc>
                <a:extLst>
                  <a:ext uri="{0D108BD9-81ED-4DB2-BD59-A6C34878D82A}">
                    <a16:rowId xmlns:a16="http://schemas.microsoft.com/office/drawing/2014/main" val="10002"/>
                  </a:ext>
                </a:extLst>
              </a:tr>
              <a:tr h="370840">
                <a:tc>
                  <a:txBody>
                    <a:bodyPr/>
                    <a:lstStyle/>
                    <a:p>
                      <a:pPr algn="ctr"/>
                      <a:r>
                        <a:rPr lang="en-US" dirty="0"/>
                        <a:t>Large</a:t>
                      </a:r>
                      <a:r>
                        <a:rPr lang="en-US" baseline="0" dirty="0"/>
                        <a:t> employer </a:t>
                      </a:r>
                      <a:endParaRPr lang="en-US" dirty="0"/>
                    </a:p>
                  </a:txBody>
                  <a:tcPr/>
                </a:tc>
                <a:tc>
                  <a:txBody>
                    <a:bodyPr/>
                    <a:lstStyle/>
                    <a:p>
                      <a:pPr algn="ctr"/>
                      <a:r>
                        <a:rPr lang="en-US" dirty="0"/>
                        <a:t>N/A</a:t>
                      </a:r>
                    </a:p>
                  </a:txBody>
                  <a:tcPr/>
                </a:tc>
                <a:tc>
                  <a:txBody>
                    <a:bodyPr/>
                    <a:lstStyle/>
                    <a:p>
                      <a:pPr algn="ctr"/>
                      <a:r>
                        <a:rPr lang="en-US" dirty="0"/>
                        <a:t>In 2020, &gt; 100 FT ‘</a:t>
                      </a:r>
                      <a:r>
                        <a:rPr lang="en-US" dirty="0" err="1"/>
                        <a:t>ees</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In 2021, &gt; 500 FT ‘</a:t>
                      </a:r>
                      <a:r>
                        <a:rPr lang="en-US" dirty="0" err="1"/>
                        <a:t>ees</a:t>
                      </a:r>
                      <a:r>
                        <a:rPr lang="en-US" dirty="0"/>
                        <a:t> </a:t>
                      </a:r>
                    </a:p>
                  </a:txBody>
                  <a:tcPr/>
                </a:tc>
                <a:extLst>
                  <a:ext uri="{0D108BD9-81ED-4DB2-BD59-A6C34878D82A}">
                    <a16:rowId xmlns:a16="http://schemas.microsoft.com/office/drawing/2014/main" val="10003"/>
                  </a:ext>
                </a:extLst>
              </a:tr>
              <a:tr h="370840">
                <a:tc>
                  <a:txBody>
                    <a:bodyPr/>
                    <a:lstStyle/>
                    <a:p>
                      <a:pPr algn="ctr"/>
                      <a:r>
                        <a:rPr lang="en-US" dirty="0"/>
                        <a:t>Small</a:t>
                      </a:r>
                      <a:r>
                        <a:rPr lang="en-US" baseline="0" dirty="0"/>
                        <a:t> employer </a:t>
                      </a:r>
                      <a:endParaRPr lang="en-US" dirty="0"/>
                    </a:p>
                  </a:txBody>
                  <a:tcPr/>
                </a:tc>
                <a:tc>
                  <a:txBody>
                    <a:bodyPr/>
                    <a:lstStyle/>
                    <a:p>
                      <a:pPr algn="ctr"/>
                      <a:r>
                        <a:rPr lang="en-US" dirty="0"/>
                        <a:t>N/A</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In 2020, 100 or &lt; FT ‘</a:t>
                      </a:r>
                      <a:r>
                        <a:rPr lang="en-US" dirty="0" err="1"/>
                        <a:t>ees</a:t>
                      </a:r>
                      <a:endParaRPr lang="en-US" dirty="0"/>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In 2021, 500 or &lt; FT ‘</a:t>
                      </a:r>
                      <a:r>
                        <a:rPr lang="en-US" dirty="0" err="1"/>
                        <a:t>ees</a:t>
                      </a:r>
                      <a:endParaRPr lang="en-US" dirty="0"/>
                    </a:p>
                  </a:txBody>
                  <a:tcPr/>
                </a:tc>
                <a:extLst>
                  <a:ext uri="{0D108BD9-81ED-4DB2-BD59-A6C34878D82A}">
                    <a16:rowId xmlns:a16="http://schemas.microsoft.com/office/drawing/2014/main" val="10004"/>
                  </a:ext>
                </a:extLst>
              </a:tr>
              <a:tr h="370840">
                <a:tc>
                  <a:txBody>
                    <a:bodyPr/>
                    <a:lstStyle/>
                    <a:p>
                      <a:pPr algn="ctr"/>
                      <a:r>
                        <a:rPr lang="en-US" dirty="0"/>
                        <a:t>Full-time</a:t>
                      </a:r>
                      <a:r>
                        <a:rPr lang="en-US" baseline="0" dirty="0"/>
                        <a:t> (FT) ‘</a:t>
                      </a:r>
                      <a:r>
                        <a:rPr lang="en-US" baseline="0" dirty="0" err="1"/>
                        <a:t>ee</a:t>
                      </a:r>
                      <a:r>
                        <a:rPr lang="en-US" baseline="0" dirty="0"/>
                        <a:t>*</a:t>
                      </a:r>
                      <a:endParaRPr lang="en-US" dirty="0"/>
                    </a:p>
                  </a:txBody>
                  <a:tcPr/>
                </a:tc>
                <a:tc>
                  <a:txBody>
                    <a:bodyPr/>
                    <a:lstStyle/>
                    <a:p>
                      <a:pPr algn="ctr"/>
                      <a:r>
                        <a:rPr lang="en-US" dirty="0"/>
                        <a:t>N/A</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30 </a:t>
                      </a:r>
                      <a:r>
                        <a:rPr lang="en-US" dirty="0" err="1"/>
                        <a:t>hrs</a:t>
                      </a:r>
                      <a:r>
                        <a:rPr lang="en-US" dirty="0"/>
                        <a:t> or &gt;</a:t>
                      </a:r>
                      <a:r>
                        <a:rPr lang="en-US" baseline="0" dirty="0"/>
                        <a:t> / week (or 130 </a:t>
                      </a:r>
                      <a:r>
                        <a:rPr lang="en-US" baseline="0" dirty="0" err="1"/>
                        <a:t>hrs</a:t>
                      </a:r>
                      <a:r>
                        <a:rPr lang="en-US" baseline="0" dirty="0"/>
                        <a:t> or &gt; / month) employed during 2019 (or 2020)*   No FT equivalents</a:t>
                      </a:r>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483588" y="5935677"/>
            <a:ext cx="7550564" cy="338554"/>
          </a:xfrm>
          <a:prstGeom prst="rect">
            <a:avLst/>
          </a:prstGeom>
          <a:noFill/>
        </p:spPr>
        <p:txBody>
          <a:bodyPr wrap="none" rtlCol="0">
            <a:spAutoFit/>
          </a:bodyPr>
          <a:lstStyle/>
          <a:p>
            <a:r>
              <a:rPr lang="en-US" sz="1600" dirty="0"/>
              <a:t>* Notice 2021-20, §G QA 30  (see QAs 31, 32, 3428  for rules, computational mechanics)</a:t>
            </a:r>
          </a:p>
        </p:txBody>
      </p:sp>
      <p:sp>
        <p:nvSpPr>
          <p:cNvPr id="6" name="Slide Number Placeholder 5">
            <a:extLst>
              <a:ext uri="{FF2B5EF4-FFF2-40B4-BE49-F238E27FC236}">
                <a16:creationId xmlns:a16="http://schemas.microsoft.com/office/drawing/2014/main" id="{AB18DA27-3D7C-8F46-A74B-8D1F5A1E5D7A}"/>
              </a:ext>
            </a:extLst>
          </p:cNvPr>
          <p:cNvSpPr>
            <a:spLocks noGrp="1"/>
          </p:cNvSpPr>
          <p:nvPr>
            <p:ph type="sldNum" sz="quarter" idx="12"/>
          </p:nvPr>
        </p:nvSpPr>
        <p:spPr/>
        <p:txBody>
          <a:bodyPr/>
          <a:lstStyle/>
          <a:p>
            <a:fld id="{54AAE21D-1E9D-1047-BD42-883DA1A9BFEE}" type="slidenum">
              <a:rPr lang="en-US" smtClean="0"/>
              <a:t>361</a:t>
            </a:fld>
            <a:endParaRPr lang="en-US"/>
          </a:p>
        </p:txBody>
      </p:sp>
      <p:pic>
        <p:nvPicPr>
          <p:cNvPr id="4" name="Picture 3">
            <a:extLst>
              <a:ext uri="{FF2B5EF4-FFF2-40B4-BE49-F238E27FC236}">
                <a16:creationId xmlns:a16="http://schemas.microsoft.com/office/drawing/2014/main" id="{36F2A7C4-EAC9-1C87-3822-2FF04462A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5629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Effect of Aggregation – Small vs. Large Employer</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27553429"/>
              </p:ext>
            </p:extLst>
          </p:nvPr>
        </p:nvGraphicFramePr>
        <p:xfrm>
          <a:off x="457200" y="1656222"/>
          <a:ext cx="8229600" cy="3114040"/>
        </p:xfrm>
        <a:graphic>
          <a:graphicData uri="http://schemas.openxmlformats.org/drawingml/2006/table">
            <a:tbl>
              <a:tblPr firstRow="1" bandRow="1">
                <a:tableStyleId>{5C22544A-7EE6-4342-B048-85BDC9FD1C3A}</a:tableStyleId>
              </a:tblPr>
              <a:tblGrid>
                <a:gridCol w="1877240">
                  <a:extLst>
                    <a:ext uri="{9D8B030D-6E8A-4147-A177-3AD203B41FA5}">
                      <a16:colId xmlns:a16="http://schemas.microsoft.com/office/drawing/2014/main" val="20000"/>
                    </a:ext>
                  </a:extLst>
                </a:gridCol>
                <a:gridCol w="2689274">
                  <a:extLst>
                    <a:ext uri="{9D8B030D-6E8A-4147-A177-3AD203B41FA5}">
                      <a16:colId xmlns:a16="http://schemas.microsoft.com/office/drawing/2014/main" val="20001"/>
                    </a:ext>
                  </a:extLst>
                </a:gridCol>
                <a:gridCol w="3663086">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Aggregation for determining whether small</a:t>
                      </a:r>
                      <a:r>
                        <a:rPr lang="en-US" baseline="0" dirty="0"/>
                        <a:t> or large employer</a:t>
                      </a:r>
                      <a:r>
                        <a:rPr lang="en-US" dirty="0"/>
                        <a:t>  </a:t>
                      </a:r>
                    </a:p>
                  </a:txBody>
                  <a:tcPr/>
                </a:tc>
                <a:tc>
                  <a:txBody>
                    <a:bodyPr/>
                    <a:lstStyle/>
                    <a:p>
                      <a:pPr algn="ctr"/>
                      <a:r>
                        <a:rPr lang="en-US" dirty="0"/>
                        <a:t>N/A</a:t>
                      </a:r>
                    </a:p>
                  </a:txBody>
                  <a:tcPr/>
                </a:tc>
                <a:tc>
                  <a:txBody>
                    <a:bodyPr/>
                    <a:lstStyle/>
                    <a:p>
                      <a:pPr algn="ctr"/>
                      <a:r>
                        <a:rPr lang="en-US" dirty="0"/>
                        <a:t>Yes – If companies combined under aggregation</a:t>
                      </a:r>
                      <a:r>
                        <a:rPr lang="en-US" baseline="0" dirty="0"/>
                        <a:t> rules, then whether &gt; 500 ‘</a:t>
                      </a:r>
                      <a:r>
                        <a:rPr lang="en-US" baseline="0" dirty="0" err="1"/>
                        <a:t>ees</a:t>
                      </a:r>
                      <a:r>
                        <a:rPr lang="en-US" baseline="0" dirty="0"/>
                        <a:t> based on ‘</a:t>
                      </a:r>
                      <a:r>
                        <a:rPr lang="en-US" baseline="0" dirty="0" err="1"/>
                        <a:t>ee</a:t>
                      </a:r>
                      <a:r>
                        <a:rPr lang="en-US" baseline="0" dirty="0"/>
                        <a:t> count of entire combined group*</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endParaRPr lang="en-US" dirty="0"/>
                    </a:p>
                  </a:txBody>
                  <a:tcPr/>
                </a:tc>
                <a:tc>
                  <a:txBody>
                    <a:bodyPr/>
                    <a:lstStyle/>
                    <a:p>
                      <a:pPr algn="ctr"/>
                      <a:r>
                        <a:rPr lang="en-US" dirty="0"/>
                        <a:t>Ex: In 2020, each ‘</a:t>
                      </a:r>
                      <a:r>
                        <a:rPr lang="en-US" dirty="0" err="1"/>
                        <a:t>er</a:t>
                      </a:r>
                      <a:r>
                        <a:rPr lang="en-US" dirty="0"/>
                        <a:t> A and B have 75 ‘</a:t>
                      </a:r>
                      <a:r>
                        <a:rPr lang="en-US" dirty="0" err="1"/>
                        <a:t>ees</a:t>
                      </a:r>
                      <a:r>
                        <a:rPr lang="en-US" dirty="0"/>
                        <a:t>. If A and</a:t>
                      </a:r>
                      <a:r>
                        <a:rPr lang="en-US" baseline="0" dirty="0"/>
                        <a:t> B aggregated, result: 150 combined ‘</a:t>
                      </a:r>
                      <a:r>
                        <a:rPr lang="en-US" baseline="0" dirty="0" err="1"/>
                        <a:t>ees</a:t>
                      </a:r>
                      <a:r>
                        <a:rPr lang="en-US" baseline="0" dirty="0"/>
                        <a:t>. Thus, large ‘</a:t>
                      </a:r>
                      <a:r>
                        <a:rPr lang="en-US" baseline="0" dirty="0" err="1"/>
                        <a:t>er</a:t>
                      </a:r>
                      <a:r>
                        <a:rPr lang="en-US" baseline="0" dirty="0"/>
                        <a:t>.</a:t>
                      </a:r>
                      <a:endParaRPr lang="en-US" dirty="0"/>
                    </a:p>
                  </a:txBody>
                  <a:tcPr/>
                </a:tc>
                <a:extLst>
                  <a:ext uri="{0D108BD9-81ED-4DB2-BD59-A6C34878D82A}">
                    <a16:rowId xmlns:a16="http://schemas.microsoft.com/office/drawing/2014/main" val="10002"/>
                  </a:ext>
                </a:extLst>
              </a:tr>
              <a:tr h="370840">
                <a:tc>
                  <a:txBody>
                    <a:bodyPr/>
                    <a:lstStyle/>
                    <a:p>
                      <a:pPr algn="ctr"/>
                      <a:endParaRPr lang="en-US"/>
                    </a:p>
                  </a:txBody>
                  <a:tcPr/>
                </a:tc>
                <a:tc>
                  <a:txBody>
                    <a:bodyPr/>
                    <a:lstStyle/>
                    <a:p>
                      <a:pPr algn="ctr"/>
                      <a:endParaRPr lang="en-US"/>
                    </a:p>
                  </a:txBody>
                  <a:tcPr/>
                </a:tc>
                <a:tc>
                  <a:txBody>
                    <a:bodyPr/>
                    <a:lstStyle/>
                    <a:p>
                      <a:pPr algn="ctr"/>
                      <a:r>
                        <a:rPr lang="en-US" baseline="0" dirty="0"/>
                        <a:t>Aggregation hurts if renders taxpayer </a:t>
                      </a:r>
                    </a:p>
                    <a:p>
                      <a:pPr algn="ctr"/>
                      <a:r>
                        <a:rPr lang="en-US" baseline="0" dirty="0"/>
                        <a:t>large employer</a:t>
                      </a:r>
                      <a:endParaRPr lang="en-US" dirty="0"/>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516125" y="4908073"/>
            <a:ext cx="7606570" cy="1323439"/>
          </a:xfrm>
          <a:prstGeom prst="rect">
            <a:avLst/>
          </a:prstGeom>
          <a:noFill/>
        </p:spPr>
        <p:txBody>
          <a:bodyPr wrap="none" rtlCol="0">
            <a:spAutoFit/>
          </a:bodyPr>
          <a:lstStyle/>
          <a:p>
            <a:r>
              <a:rPr lang="en-US" sz="1600" dirty="0"/>
              <a:t>*  Notice 2021-20, §G QA 32, §II E, §III B., §III G. QA 32. Aggregation affects the following:  </a:t>
            </a:r>
          </a:p>
          <a:p>
            <a:pPr marL="342900" lvl="0" indent="-342900">
              <a:buAutoNum type="arabicPeriod"/>
            </a:pPr>
            <a:r>
              <a:rPr lang="en-US" sz="1600" dirty="0"/>
              <a:t>Whether employer has business fully or partially suspended</a:t>
            </a:r>
          </a:p>
          <a:p>
            <a:pPr marL="342900" lvl="0" indent="-342900">
              <a:buAutoNum type="arabicPeriod"/>
            </a:pPr>
            <a:r>
              <a:rPr lang="en-US" sz="1600" dirty="0"/>
              <a:t>Whether significant decline in gross receipts</a:t>
            </a:r>
          </a:p>
          <a:p>
            <a:pPr marL="342900" lvl="0" indent="-342900">
              <a:buAutoNum type="arabicPeriod"/>
            </a:pPr>
            <a:r>
              <a:rPr lang="en-US" sz="1600" dirty="0"/>
              <a:t>Whether &gt; 100 </a:t>
            </a:r>
            <a:r>
              <a:rPr lang="en-US" sz="1600" dirty="0">
                <a:solidFill>
                  <a:srgbClr val="FF0000"/>
                </a:solidFill>
              </a:rPr>
              <a:t>(or 500) </a:t>
            </a:r>
            <a:r>
              <a:rPr lang="en-US" sz="1600" dirty="0"/>
              <a:t>full-time employees</a:t>
            </a:r>
          </a:p>
          <a:p>
            <a:pPr marL="342900" lvl="0" indent="-342900">
              <a:buAutoNum type="arabicPeriod"/>
            </a:pPr>
            <a:r>
              <a:rPr lang="en-US" sz="1600" dirty="0"/>
              <a:t>Determining max amount of credit per employee    </a:t>
            </a:r>
          </a:p>
        </p:txBody>
      </p:sp>
      <p:sp>
        <p:nvSpPr>
          <p:cNvPr id="6" name="Slide Number Placeholder 5">
            <a:extLst>
              <a:ext uri="{FF2B5EF4-FFF2-40B4-BE49-F238E27FC236}">
                <a16:creationId xmlns:a16="http://schemas.microsoft.com/office/drawing/2014/main" id="{EF43F0A0-E7F2-CE49-B165-FBE8321F3234}"/>
              </a:ext>
            </a:extLst>
          </p:cNvPr>
          <p:cNvSpPr>
            <a:spLocks noGrp="1"/>
          </p:cNvSpPr>
          <p:nvPr>
            <p:ph type="sldNum" sz="quarter" idx="12"/>
          </p:nvPr>
        </p:nvSpPr>
        <p:spPr/>
        <p:txBody>
          <a:bodyPr/>
          <a:lstStyle/>
          <a:p>
            <a:fld id="{54AAE21D-1E9D-1047-BD42-883DA1A9BFEE}" type="slidenum">
              <a:rPr lang="en-US" smtClean="0"/>
              <a:t>362</a:t>
            </a:fld>
            <a:endParaRPr lang="en-US"/>
          </a:p>
        </p:txBody>
      </p:sp>
      <p:pic>
        <p:nvPicPr>
          <p:cNvPr id="3" name="Picture 2">
            <a:extLst>
              <a:ext uri="{FF2B5EF4-FFF2-40B4-BE49-F238E27FC236}">
                <a16:creationId xmlns:a16="http://schemas.microsoft.com/office/drawing/2014/main" id="{981E8C26-B662-F519-03A8-41C5E18B2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742628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Sick Pay and Family Leave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53835675"/>
              </p:ext>
            </p:extLst>
          </p:nvPr>
        </p:nvGraphicFramePr>
        <p:xfrm>
          <a:off x="457200" y="1600200"/>
          <a:ext cx="8229600" cy="2931160"/>
        </p:xfrm>
        <a:graphic>
          <a:graphicData uri="http://schemas.openxmlformats.org/drawingml/2006/table">
            <a:tbl>
              <a:tblPr firstRow="1" bandRow="1">
                <a:tableStyleId>{5C22544A-7EE6-4342-B048-85BDC9FD1C3A}</a:tableStyleId>
              </a:tblPr>
              <a:tblGrid>
                <a:gridCol w="2586909">
                  <a:extLst>
                    <a:ext uri="{9D8B030D-6E8A-4147-A177-3AD203B41FA5}">
                      <a16:colId xmlns:a16="http://schemas.microsoft.com/office/drawing/2014/main" val="20000"/>
                    </a:ext>
                  </a:extLst>
                </a:gridCol>
                <a:gridCol w="2899491">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Sick pay (in ge</a:t>
                      </a:r>
                      <a:r>
                        <a:rPr lang="en-US" baseline="0" dirty="0"/>
                        <a:t>neral)</a:t>
                      </a:r>
                      <a:endParaRPr lang="en-US" dirty="0"/>
                    </a:p>
                  </a:txBody>
                  <a:tcPr/>
                </a:tc>
                <a:tc>
                  <a:txBody>
                    <a:bodyPr/>
                    <a:lstStyle/>
                    <a:p>
                      <a:pPr algn="ctr"/>
                      <a:r>
                        <a:rPr lang="en-US" dirty="0"/>
                        <a:t>Yes</a:t>
                      </a:r>
                    </a:p>
                  </a:txBody>
                  <a:tcPr/>
                </a:tc>
                <a:tc>
                  <a:txBody>
                    <a:bodyPr/>
                    <a:lstStyle/>
                    <a:p>
                      <a:pPr algn="ctr"/>
                      <a:r>
                        <a:rPr lang="en-US" dirty="0"/>
                        <a:t>No  (Notice</a:t>
                      </a:r>
                      <a:r>
                        <a:rPr lang="en-US" baseline="0" dirty="0"/>
                        <a:t> 2021-20, </a:t>
                      </a:r>
                    </a:p>
                    <a:p>
                      <a:pPr algn="ctr"/>
                      <a:r>
                        <a:rPr lang="en-US" baseline="0" dirty="0"/>
                        <a:t>§H QA 38)</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FFCRA emergency </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sick pay</a:t>
                      </a:r>
                    </a:p>
                  </a:txBody>
                  <a:tcPr/>
                </a:tc>
                <a:tc>
                  <a:txBody>
                    <a:bodyPr/>
                    <a:lstStyle/>
                    <a:p>
                      <a:pPr algn="ctr"/>
                      <a:r>
                        <a:rPr lang="en-US" dirty="0"/>
                        <a:t>No</a:t>
                      </a:r>
                    </a:p>
                  </a:txBody>
                  <a:tcPr/>
                </a:tc>
                <a:tc>
                  <a:txBody>
                    <a:bodyPr/>
                    <a:lstStyle/>
                    <a:p>
                      <a:pPr algn="ctr"/>
                      <a:r>
                        <a:rPr lang="en-US" dirty="0"/>
                        <a:t>No  (Notice</a:t>
                      </a:r>
                      <a:r>
                        <a:rPr lang="en-US" baseline="0" dirty="0"/>
                        <a:t> 2021-20, </a:t>
                      </a:r>
                    </a:p>
                    <a:p>
                      <a:pPr algn="ctr"/>
                      <a:r>
                        <a:rPr lang="en-US" baseline="0" dirty="0"/>
                        <a:t>§H QA 48)</a:t>
                      </a:r>
                      <a:endParaRPr lang="en-US" dirty="0"/>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Family, parental or medical leave (in general)</a:t>
                      </a:r>
                    </a:p>
                  </a:txBody>
                  <a:tcPr/>
                </a:tc>
                <a:tc>
                  <a:txBody>
                    <a:bodyPr/>
                    <a:lstStyle/>
                    <a:p>
                      <a:pPr algn="ctr"/>
                      <a:r>
                        <a:rPr lang="en-US" dirty="0"/>
                        <a:t>Yes</a:t>
                      </a:r>
                    </a:p>
                  </a:txBody>
                  <a:tcPr/>
                </a:tc>
                <a:tc>
                  <a:txBody>
                    <a:bodyPr/>
                    <a:lstStyle/>
                    <a:p>
                      <a:pPr algn="ctr"/>
                      <a:r>
                        <a:rPr lang="en-US" dirty="0"/>
                        <a:t>No  (Notice</a:t>
                      </a:r>
                      <a:r>
                        <a:rPr lang="en-US" baseline="0" dirty="0"/>
                        <a:t> 2021-20, </a:t>
                      </a:r>
                    </a:p>
                    <a:p>
                      <a:pPr algn="ctr"/>
                      <a:r>
                        <a:rPr lang="en-US" baseline="0" dirty="0"/>
                        <a:t>§H QA 38)</a:t>
                      </a:r>
                      <a:endParaRPr lang="en-US" dirty="0"/>
                    </a:p>
                  </a:txBody>
                  <a:tcPr/>
                </a:tc>
                <a:extLst>
                  <a:ext uri="{0D108BD9-81ED-4DB2-BD59-A6C34878D82A}">
                    <a16:rowId xmlns:a16="http://schemas.microsoft.com/office/drawing/2014/main" val="10003"/>
                  </a:ext>
                </a:extLst>
              </a:tr>
              <a:tr h="370840">
                <a:tc>
                  <a:txBody>
                    <a:bodyPr/>
                    <a:lstStyle/>
                    <a:p>
                      <a:pPr algn="ctr"/>
                      <a:r>
                        <a:rPr lang="en-US" dirty="0"/>
                        <a:t>FFCRA emergency </a:t>
                      </a:r>
                    </a:p>
                    <a:p>
                      <a:pPr algn="ctr"/>
                      <a:r>
                        <a:rPr lang="en-US" dirty="0"/>
                        <a:t>Family and medical leave</a:t>
                      </a:r>
                    </a:p>
                  </a:txBody>
                  <a:tcPr/>
                </a:tc>
                <a:tc>
                  <a:txBody>
                    <a:bodyPr/>
                    <a:lstStyle/>
                    <a:p>
                      <a:pPr algn="ctr"/>
                      <a:r>
                        <a:rPr lang="en-US" dirty="0"/>
                        <a:t>No</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  (Notice</a:t>
                      </a:r>
                      <a:r>
                        <a:rPr lang="en-US" baseline="0" dirty="0"/>
                        <a:t> 2021-20,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§H QA 48)</a:t>
                      </a:r>
                      <a:endParaRPr lang="en-US" dirty="0"/>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473721" y="4624656"/>
            <a:ext cx="8275943" cy="584776"/>
          </a:xfrm>
          <a:prstGeom prst="rect">
            <a:avLst/>
          </a:prstGeom>
          <a:noFill/>
        </p:spPr>
        <p:txBody>
          <a:bodyPr wrap="square" rtlCol="0">
            <a:spAutoFit/>
          </a:bodyPr>
          <a:lstStyle/>
          <a:p>
            <a:r>
              <a:rPr lang="en-US" sz="1600" dirty="0"/>
              <a:t>* Paycheck Protection Program as Amended by Economic Aid Act, SBA IFR, Fed. Reg. Vol. 86, No. 9 (01/14/21), §III, B., 4. g. (payroll costs) and h. (exclusions) </a:t>
            </a:r>
          </a:p>
        </p:txBody>
      </p:sp>
      <p:sp>
        <p:nvSpPr>
          <p:cNvPr id="6" name="Slide Number Placeholder 5">
            <a:extLst>
              <a:ext uri="{FF2B5EF4-FFF2-40B4-BE49-F238E27FC236}">
                <a16:creationId xmlns:a16="http://schemas.microsoft.com/office/drawing/2014/main" id="{44757A4A-3360-2541-BB37-B16A7BE31702}"/>
              </a:ext>
            </a:extLst>
          </p:cNvPr>
          <p:cNvSpPr>
            <a:spLocks noGrp="1"/>
          </p:cNvSpPr>
          <p:nvPr>
            <p:ph type="sldNum" sz="quarter" idx="12"/>
          </p:nvPr>
        </p:nvSpPr>
        <p:spPr/>
        <p:txBody>
          <a:bodyPr/>
          <a:lstStyle/>
          <a:p>
            <a:fld id="{54AAE21D-1E9D-1047-BD42-883DA1A9BFEE}" type="slidenum">
              <a:rPr lang="en-US" smtClean="0"/>
              <a:t>363</a:t>
            </a:fld>
            <a:endParaRPr lang="en-US"/>
          </a:p>
        </p:txBody>
      </p:sp>
      <p:pic>
        <p:nvPicPr>
          <p:cNvPr id="4" name="Picture 3">
            <a:extLst>
              <a:ext uri="{FF2B5EF4-FFF2-40B4-BE49-F238E27FC236}">
                <a16:creationId xmlns:a16="http://schemas.microsoft.com/office/drawing/2014/main" id="{54D75691-B7BD-5B94-344A-F431EBED7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104718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Vacation, Separation, Bonus, Fringe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55352113"/>
              </p:ext>
            </p:extLst>
          </p:nvPr>
        </p:nvGraphicFramePr>
        <p:xfrm>
          <a:off x="457200" y="1600200"/>
          <a:ext cx="8229600" cy="3205480"/>
        </p:xfrm>
        <a:graphic>
          <a:graphicData uri="http://schemas.openxmlformats.org/drawingml/2006/table">
            <a:tbl>
              <a:tblPr firstRow="1" bandRow="1">
                <a:tableStyleId>{5C22544A-7EE6-4342-B048-85BDC9FD1C3A}</a:tableStyleId>
              </a:tblPr>
              <a:tblGrid>
                <a:gridCol w="2334093">
                  <a:extLst>
                    <a:ext uri="{9D8B030D-6E8A-4147-A177-3AD203B41FA5}">
                      <a16:colId xmlns:a16="http://schemas.microsoft.com/office/drawing/2014/main" val="20000"/>
                    </a:ext>
                  </a:extLst>
                </a:gridCol>
                <a:gridCol w="2476959">
                  <a:extLst>
                    <a:ext uri="{9D8B030D-6E8A-4147-A177-3AD203B41FA5}">
                      <a16:colId xmlns:a16="http://schemas.microsoft.com/office/drawing/2014/main" val="20001"/>
                    </a:ext>
                  </a:extLst>
                </a:gridCol>
                <a:gridCol w="3418548">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a:t>
                      </a:r>
                      <a:r>
                        <a:rPr lang="en-US" sz="1800" dirty="0" err="1"/>
                        <a:t>Cov</a:t>
                      </a:r>
                      <a:r>
                        <a:rPr lang="en-US" sz="1800" dirty="0"/>
                        <a:t>.</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dirty="0"/>
                        <a:t>Vacation pay</a:t>
                      </a:r>
                    </a:p>
                  </a:txBody>
                  <a:tcPr/>
                </a:tc>
                <a:tc>
                  <a:txBody>
                    <a:bodyPr/>
                    <a:lstStyle/>
                    <a:p>
                      <a:pPr algn="ctr"/>
                      <a:r>
                        <a:rPr lang="en-US" dirty="0"/>
                        <a:t>Yes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a:t>
                      </a:r>
                      <a:r>
                        <a:rPr lang="en-US" baseline="0" dirty="0"/>
                        <a:t> </a:t>
                      </a:r>
                      <a:r>
                        <a:rPr lang="en-US" dirty="0"/>
                        <a:t> (Notice</a:t>
                      </a:r>
                      <a:r>
                        <a:rPr lang="en-US" baseline="0" dirty="0"/>
                        <a:t> 2021-20,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§H QA 38)</a:t>
                      </a:r>
                      <a:endParaRPr lang="en-US" dirty="0"/>
                    </a:p>
                  </a:txBody>
                  <a:tcPr/>
                </a:tc>
                <a:extLst>
                  <a:ext uri="{0D108BD9-81ED-4DB2-BD59-A6C34878D82A}">
                    <a16:rowId xmlns:a16="http://schemas.microsoft.com/office/drawing/2014/main" val="10001"/>
                  </a:ext>
                </a:extLst>
              </a:tr>
              <a:tr h="370840">
                <a:tc>
                  <a:txBody>
                    <a:bodyPr/>
                    <a:lstStyle/>
                    <a:p>
                      <a:pPr algn="ctr"/>
                      <a:r>
                        <a:rPr lang="en-US" dirty="0"/>
                        <a:t>Separation (severance) or dismissal pay</a:t>
                      </a:r>
                    </a:p>
                  </a:txBody>
                  <a:tcPr/>
                </a:tc>
                <a:tc>
                  <a:txBody>
                    <a:bodyPr/>
                    <a:lstStyle/>
                    <a:p>
                      <a:pPr algn="ctr"/>
                      <a:r>
                        <a:rPr lang="en-US" dirty="0"/>
                        <a:t>Yes</a:t>
                      </a:r>
                    </a:p>
                  </a:txBody>
                  <a:tcPr/>
                </a:tc>
                <a:tc>
                  <a:txBody>
                    <a:bodyPr/>
                    <a:lstStyle/>
                    <a:p>
                      <a:pPr algn="ctr"/>
                      <a:r>
                        <a:rPr lang="en-US" dirty="0"/>
                        <a:t>No  (Notice</a:t>
                      </a:r>
                      <a:r>
                        <a:rPr lang="en-US" baseline="0" dirty="0"/>
                        <a:t> 2021-20, </a:t>
                      </a:r>
                    </a:p>
                    <a:p>
                      <a:pPr algn="ctr"/>
                      <a:r>
                        <a:rPr lang="en-US" baseline="0" dirty="0"/>
                        <a:t>§H QA 38)</a:t>
                      </a:r>
                      <a:endParaRPr lang="en-US" dirty="0"/>
                    </a:p>
                  </a:txBody>
                  <a:tcPr/>
                </a:tc>
                <a:extLst>
                  <a:ext uri="{0D108BD9-81ED-4DB2-BD59-A6C34878D82A}">
                    <a16:rowId xmlns:a16="http://schemas.microsoft.com/office/drawing/2014/main" val="10002"/>
                  </a:ext>
                </a:extLst>
              </a:tr>
              <a:tr h="370840">
                <a:tc>
                  <a:txBody>
                    <a:bodyPr/>
                    <a:lstStyle/>
                    <a:p>
                      <a:pPr algn="ctr"/>
                      <a:r>
                        <a:rPr lang="en-US" dirty="0"/>
                        <a:t>Bonuses / other forms of incentive pay**</a:t>
                      </a:r>
                    </a:p>
                  </a:txBody>
                  <a:tcPr/>
                </a:tc>
                <a:tc>
                  <a:txBody>
                    <a:bodyPr/>
                    <a:lstStyle/>
                    <a:p>
                      <a:pPr algn="ctr"/>
                      <a:r>
                        <a:rPr lang="en-US" dirty="0"/>
                        <a:t>Yes</a:t>
                      </a:r>
                    </a:p>
                  </a:txBody>
                  <a:tcPr/>
                </a:tc>
                <a:tc>
                  <a:txBody>
                    <a:bodyPr/>
                    <a:lstStyle/>
                    <a:p>
                      <a:pPr algn="ctr"/>
                      <a:r>
                        <a:rPr lang="en-US" dirty="0"/>
                        <a:t>2020: Bonuses</a:t>
                      </a:r>
                      <a:r>
                        <a:rPr lang="en-US" baseline="0" dirty="0"/>
                        <a:t> only for ‘</a:t>
                      </a:r>
                      <a:r>
                        <a:rPr lang="en-US" baseline="0" dirty="0" err="1"/>
                        <a:t>ees</a:t>
                      </a:r>
                      <a:r>
                        <a:rPr lang="en-US" baseline="0" dirty="0"/>
                        <a:t> of small employers</a:t>
                      </a:r>
                    </a:p>
                    <a:p>
                      <a:pPr algn="ctr"/>
                      <a:r>
                        <a:rPr lang="en-US" baseline="0" dirty="0"/>
                        <a:t>2021: Bonuses if reasonable***</a:t>
                      </a:r>
                      <a:endParaRPr lang="en-US" dirty="0"/>
                    </a:p>
                  </a:txBody>
                  <a:tcPr/>
                </a:tc>
                <a:extLst>
                  <a:ext uri="{0D108BD9-81ED-4DB2-BD59-A6C34878D82A}">
                    <a16:rowId xmlns:a16="http://schemas.microsoft.com/office/drawing/2014/main" val="10003"/>
                  </a:ext>
                </a:extLst>
              </a:tr>
              <a:tr h="370840">
                <a:tc>
                  <a:txBody>
                    <a:bodyPr/>
                    <a:lstStyle/>
                    <a:p>
                      <a:pPr algn="ctr"/>
                      <a:r>
                        <a:rPr lang="en-US" dirty="0"/>
                        <a:t>Qualified transportation</a:t>
                      </a:r>
                      <a:r>
                        <a:rPr lang="en-US" baseline="0" dirty="0"/>
                        <a:t> benefits</a:t>
                      </a:r>
                      <a:endParaRPr lang="en-US" dirty="0"/>
                    </a:p>
                  </a:txBody>
                  <a:tcPr/>
                </a:tc>
                <a:tc>
                  <a:txBody>
                    <a:bodyPr/>
                    <a:lstStyle/>
                    <a:p>
                      <a:pPr algn="ctr"/>
                      <a:r>
                        <a:rPr lang="en-US" dirty="0"/>
                        <a:t>No</a:t>
                      </a:r>
                    </a:p>
                  </a:txBody>
                  <a:tcPr/>
                </a:tc>
                <a:tc>
                  <a:txBody>
                    <a:bodyPr/>
                    <a:lstStyle/>
                    <a:p>
                      <a:pPr algn="ctr"/>
                      <a:r>
                        <a:rPr lang="en-US" dirty="0"/>
                        <a:t>No****</a:t>
                      </a: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454678" y="4832575"/>
            <a:ext cx="8232121" cy="1323439"/>
          </a:xfrm>
          <a:prstGeom prst="rect">
            <a:avLst/>
          </a:prstGeom>
          <a:noFill/>
        </p:spPr>
        <p:txBody>
          <a:bodyPr wrap="square" rtlCol="0">
            <a:spAutoFit/>
          </a:bodyPr>
          <a:lstStyle/>
          <a:p>
            <a:r>
              <a:rPr lang="en-US" sz="1600" dirty="0"/>
              <a:t>*  Paycheck Protection Program as Amended by Economic Aid Act, SBA IFR, Fed. Reg. Vol. 86, No. 9 (01/14/21), §III, B., 4. g. (payroll costs) and h. (exclusions) </a:t>
            </a:r>
          </a:p>
          <a:p>
            <a:r>
              <a:rPr lang="en-US" sz="1600" dirty="0"/>
              <a:t>**  SBA PPP Payroll Costs FAQ 5</a:t>
            </a:r>
          </a:p>
          <a:p>
            <a:r>
              <a:rPr lang="en-US" sz="1600" dirty="0"/>
              <a:t>***  CARES §2301(c)(3)(B) and Con App ‘21 (Disaster Tax Relief Act 2020 Title III §207(e)(2)(A))</a:t>
            </a:r>
          </a:p>
          <a:p>
            <a:r>
              <a:rPr lang="en-US" sz="1600" dirty="0"/>
              <a:t>****  Notice 2021-20, III G. QA 30 Example</a:t>
            </a:r>
          </a:p>
        </p:txBody>
      </p:sp>
      <p:sp>
        <p:nvSpPr>
          <p:cNvPr id="6" name="Slide Number Placeholder 5">
            <a:extLst>
              <a:ext uri="{FF2B5EF4-FFF2-40B4-BE49-F238E27FC236}">
                <a16:creationId xmlns:a16="http://schemas.microsoft.com/office/drawing/2014/main" id="{A802FAAA-72ED-A441-918F-D8B640A52DCC}"/>
              </a:ext>
            </a:extLst>
          </p:cNvPr>
          <p:cNvSpPr>
            <a:spLocks noGrp="1"/>
          </p:cNvSpPr>
          <p:nvPr>
            <p:ph type="sldNum" sz="quarter" idx="12"/>
          </p:nvPr>
        </p:nvSpPr>
        <p:spPr/>
        <p:txBody>
          <a:bodyPr/>
          <a:lstStyle/>
          <a:p>
            <a:fld id="{54AAE21D-1E9D-1047-BD42-883DA1A9BFEE}" type="slidenum">
              <a:rPr lang="en-US" smtClean="0"/>
              <a:t>364</a:t>
            </a:fld>
            <a:endParaRPr lang="en-US"/>
          </a:p>
        </p:txBody>
      </p:sp>
      <p:pic>
        <p:nvPicPr>
          <p:cNvPr id="4" name="Picture 3">
            <a:extLst>
              <a:ext uri="{FF2B5EF4-FFF2-40B4-BE49-F238E27FC236}">
                <a16:creationId xmlns:a16="http://schemas.microsoft.com/office/drawing/2014/main" id="{D752336C-AEEB-A26E-4CC5-923040598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99150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Retirement Plan Contributions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7366637"/>
              </p:ext>
            </p:extLst>
          </p:nvPr>
        </p:nvGraphicFramePr>
        <p:xfrm>
          <a:off x="457200" y="1600200"/>
          <a:ext cx="8229600" cy="37541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Employe</a:t>
                      </a:r>
                      <a:r>
                        <a:rPr lang="en-US" baseline="0" dirty="0"/>
                        <a:t>r contributions to retirement plan </a:t>
                      </a:r>
                      <a:r>
                        <a:rPr lang="en-US" baseline="0" dirty="0" err="1"/>
                        <a:t>fbo</a:t>
                      </a:r>
                      <a:r>
                        <a:rPr lang="en-US" baseline="0" dirty="0"/>
                        <a:t>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non-owner ‘</a:t>
                      </a:r>
                      <a:r>
                        <a:rPr lang="en-US" baseline="0" dirty="0" err="1"/>
                        <a:t>ee</a:t>
                      </a:r>
                      <a:endParaRPr lang="en-US" dirty="0"/>
                    </a:p>
                  </a:txBody>
                  <a:tcPr/>
                </a:tc>
                <a:tc>
                  <a:txBody>
                    <a:bodyPr/>
                    <a:lstStyle/>
                    <a:p>
                      <a:pPr algn="ctr"/>
                      <a:r>
                        <a:rPr lang="en-US" dirty="0"/>
                        <a:t>Yes – If paid or incurred by borrower during CP</a:t>
                      </a:r>
                      <a:r>
                        <a:rPr lang="en-US" baseline="0" dirty="0"/>
                        <a:t> (no proration for number of weeks in CP)*</a:t>
                      </a:r>
                      <a:endParaRPr lang="en-US" dirty="0"/>
                    </a:p>
                  </a:txBody>
                  <a:tcPr/>
                </a:tc>
                <a:tc>
                  <a:txBody>
                    <a:bodyPr/>
                    <a:lstStyle/>
                    <a:p>
                      <a:pPr algn="ctr"/>
                      <a:r>
                        <a:rPr lang="en-US" dirty="0"/>
                        <a:t>No  (not wages</a:t>
                      </a:r>
                      <a:r>
                        <a:rPr lang="en-US" baseline="0" dirty="0"/>
                        <a:t> per </a:t>
                      </a:r>
                    </a:p>
                    <a:p>
                      <a:pPr algn="ctr"/>
                      <a:r>
                        <a:rPr lang="en-US" baseline="0" dirty="0"/>
                        <a:t>IRC §3121(a))**</a:t>
                      </a:r>
                      <a:endParaRPr lang="en-US" dirty="0"/>
                    </a:p>
                    <a:p>
                      <a:pPr algn="ct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Retirement</a:t>
                      </a:r>
                      <a:r>
                        <a:rPr lang="en-US" baseline="0" dirty="0"/>
                        <a:t> contributions deducted from non-owner ‘</a:t>
                      </a:r>
                      <a:r>
                        <a:rPr lang="en-US" baseline="0" dirty="0" err="1"/>
                        <a:t>ee</a:t>
                      </a:r>
                      <a:r>
                        <a:rPr lang="en-US" baseline="0" dirty="0"/>
                        <a:t> pay (e.g., 401(k))</a:t>
                      </a:r>
                      <a:endParaRPr lang="en-US" dirty="0"/>
                    </a:p>
                  </a:txBody>
                  <a:tcPr/>
                </a:tc>
                <a:tc>
                  <a:txBody>
                    <a:bodyPr/>
                    <a:lstStyle/>
                    <a:p>
                      <a:pPr algn="ctr"/>
                      <a:r>
                        <a:rPr lang="en-US" dirty="0"/>
                        <a:t>No*</a:t>
                      </a:r>
                    </a:p>
                  </a:txBody>
                  <a:tcPr/>
                </a:tc>
                <a:tc>
                  <a:txBody>
                    <a:bodyPr/>
                    <a:lstStyle/>
                    <a:p>
                      <a:pPr algn="ctr"/>
                      <a:r>
                        <a:rPr lang="en-US" dirty="0"/>
                        <a:t>Yes  (wages</a:t>
                      </a:r>
                      <a:r>
                        <a:rPr lang="en-US" baseline="0" dirty="0"/>
                        <a:t> per </a:t>
                      </a:r>
                    </a:p>
                    <a:p>
                      <a:pPr algn="ctr"/>
                      <a:r>
                        <a:rPr lang="en-US" baseline="0" dirty="0"/>
                        <a:t>IRC §3121(a))**</a:t>
                      </a:r>
                      <a:endParaRPr lang="en-US" dirty="0"/>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Retirement</a:t>
                      </a:r>
                      <a:r>
                        <a:rPr lang="en-US" baseline="0" dirty="0"/>
                        <a:t> contributions otherwise paid by ‘</a:t>
                      </a:r>
                      <a:r>
                        <a:rPr lang="en-US" baseline="0" dirty="0" err="1"/>
                        <a:t>ee</a:t>
                      </a:r>
                      <a:endParaRPr lang="en-US" dirty="0"/>
                    </a:p>
                  </a:txBody>
                  <a:tcPr/>
                </a:tc>
                <a:tc>
                  <a:txBody>
                    <a:bodyPr/>
                    <a:lstStyle/>
                    <a:p>
                      <a:pPr algn="ctr"/>
                      <a:r>
                        <a:rPr lang="en-US" dirty="0"/>
                        <a:t>No*</a:t>
                      </a:r>
                    </a:p>
                  </a:txBody>
                  <a:tcPr/>
                </a:tc>
                <a:tc>
                  <a:txBody>
                    <a:bodyPr/>
                    <a:lstStyle/>
                    <a:p>
                      <a:pPr algn="ctr"/>
                      <a:r>
                        <a:rPr lang="en-US" dirty="0"/>
                        <a:t>No  (not wages</a:t>
                      </a:r>
                      <a:r>
                        <a:rPr lang="en-US" baseline="0" dirty="0"/>
                        <a:t> per </a:t>
                      </a:r>
                    </a:p>
                    <a:p>
                      <a:pPr algn="ctr"/>
                      <a:r>
                        <a:rPr lang="en-US" baseline="0" dirty="0"/>
                        <a:t>IRC §3121(a))**</a:t>
                      </a:r>
                      <a:endParaRPr lang="en-US" dirty="0"/>
                    </a:p>
                  </a:txBody>
                  <a:tcPr/>
                </a:tc>
                <a:extLst>
                  <a:ext uri="{0D108BD9-81ED-4DB2-BD59-A6C34878D82A}">
                    <a16:rowId xmlns:a16="http://schemas.microsoft.com/office/drawing/2014/main" val="10003"/>
                  </a:ext>
                </a:extLst>
              </a:tr>
              <a:tr h="370840">
                <a:tc gridSpan="3">
                  <a:txBody>
                    <a:bodyPr/>
                    <a:lstStyle/>
                    <a:p>
                      <a:pPr algn="ctr"/>
                      <a:r>
                        <a:rPr lang="en-US" baseline="0" dirty="0"/>
                        <a:t>For treatment of retirement plan contributions of owner/’</a:t>
                      </a:r>
                      <a:r>
                        <a:rPr lang="en-US" baseline="0" dirty="0" err="1"/>
                        <a:t>ees</a:t>
                      </a:r>
                      <a:r>
                        <a:rPr lang="en-US" baseline="0" dirty="0"/>
                        <a:t>, </a:t>
                      </a:r>
                    </a:p>
                    <a:p>
                      <a:pPr algn="ctr"/>
                      <a:r>
                        <a:rPr lang="en-US" baseline="0" dirty="0"/>
                        <a:t>see C Corp, S Corp. partnership and sole prop slides in this outline</a:t>
                      </a:r>
                      <a:endParaRPr lang="en-US" dirty="0"/>
                    </a:p>
                  </a:txBody>
                  <a:tcPr/>
                </a:tc>
                <a:tc hMerge="1">
                  <a:txBody>
                    <a:bodyPr/>
                    <a:lstStyle/>
                    <a:p>
                      <a:pPr algn="ctr"/>
                      <a:endParaRPr lang="en-US"/>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500515" y="5482635"/>
            <a:ext cx="3602469" cy="584776"/>
          </a:xfrm>
          <a:prstGeom prst="rect">
            <a:avLst/>
          </a:prstGeom>
          <a:noFill/>
        </p:spPr>
        <p:txBody>
          <a:bodyPr wrap="none" rtlCol="0">
            <a:spAutoFit/>
          </a:bodyPr>
          <a:lstStyle/>
          <a:p>
            <a:r>
              <a:rPr lang="en-US" sz="1600" dirty="0"/>
              <a:t>*  SBA PPP Payroll Costs FAQ 7</a:t>
            </a:r>
          </a:p>
          <a:p>
            <a:r>
              <a:rPr lang="en-US" sz="1600" dirty="0"/>
              <a:t>**  Notice 2021-20, III, G. QA 30 Example  </a:t>
            </a:r>
          </a:p>
        </p:txBody>
      </p:sp>
      <p:sp>
        <p:nvSpPr>
          <p:cNvPr id="6" name="Slide Number Placeholder 5">
            <a:extLst>
              <a:ext uri="{FF2B5EF4-FFF2-40B4-BE49-F238E27FC236}">
                <a16:creationId xmlns:a16="http://schemas.microsoft.com/office/drawing/2014/main" id="{92FA252D-F937-DD4D-AA9B-A8780107022D}"/>
              </a:ext>
            </a:extLst>
          </p:cNvPr>
          <p:cNvSpPr>
            <a:spLocks noGrp="1"/>
          </p:cNvSpPr>
          <p:nvPr>
            <p:ph type="sldNum" sz="quarter" idx="12"/>
          </p:nvPr>
        </p:nvSpPr>
        <p:spPr/>
        <p:txBody>
          <a:bodyPr/>
          <a:lstStyle/>
          <a:p>
            <a:fld id="{54AAE21D-1E9D-1047-BD42-883DA1A9BFEE}" type="slidenum">
              <a:rPr lang="en-US" smtClean="0"/>
              <a:t>365</a:t>
            </a:fld>
            <a:endParaRPr lang="en-US"/>
          </a:p>
        </p:txBody>
      </p:sp>
      <p:pic>
        <p:nvPicPr>
          <p:cNvPr id="3" name="Picture 2">
            <a:extLst>
              <a:ext uri="{FF2B5EF4-FFF2-40B4-BE49-F238E27FC236}">
                <a16:creationId xmlns:a16="http://schemas.microsoft.com/office/drawing/2014/main" id="{F25B062C-5910-32CF-4614-75C8AB50E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1182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Are Tips Wages?</a:t>
            </a:r>
          </a:p>
        </p:txBody>
      </p:sp>
      <p:pic>
        <p:nvPicPr>
          <p:cNvPr id="7" name="Content Placeholder 6" descr="tipjar.jpg"/>
          <p:cNvPicPr>
            <a:picLocks noGrp="1" noChangeAspect="1"/>
          </p:cNvPicPr>
          <p:nvPr>
            <p:ph idx="1"/>
          </p:nvPr>
        </p:nvPicPr>
        <p:blipFill>
          <a:blip r:embed="rId2">
            <a:extLst>
              <a:ext uri="{28A0092B-C50C-407E-A947-70E740481C1C}">
                <a14:useLocalDpi xmlns:a14="http://schemas.microsoft.com/office/drawing/2010/main" val="0"/>
              </a:ext>
            </a:extLst>
          </a:blip>
          <a:srcRect t="8624" b="8624"/>
          <a:stretch>
            <a:fillRect/>
          </a:stretch>
        </p:blipFill>
        <p:spPr/>
      </p:pic>
      <p:sp>
        <p:nvSpPr>
          <p:cNvPr id="6" name="Slide Number Placeholder 5">
            <a:extLst>
              <a:ext uri="{FF2B5EF4-FFF2-40B4-BE49-F238E27FC236}">
                <a16:creationId xmlns:a16="http://schemas.microsoft.com/office/drawing/2014/main" id="{D2C7776D-4787-D443-A653-8B84F6A406B0}"/>
              </a:ext>
            </a:extLst>
          </p:cNvPr>
          <p:cNvSpPr>
            <a:spLocks noGrp="1"/>
          </p:cNvSpPr>
          <p:nvPr>
            <p:ph type="sldNum" sz="quarter" idx="12"/>
          </p:nvPr>
        </p:nvSpPr>
        <p:spPr/>
        <p:txBody>
          <a:bodyPr/>
          <a:lstStyle/>
          <a:p>
            <a:fld id="{54AAE21D-1E9D-1047-BD42-883DA1A9BFEE}" type="slidenum">
              <a:rPr lang="en-US" smtClean="0"/>
              <a:t>366</a:t>
            </a:fld>
            <a:endParaRPr lang="en-US"/>
          </a:p>
        </p:txBody>
      </p:sp>
      <p:pic>
        <p:nvPicPr>
          <p:cNvPr id="3" name="Picture 2">
            <a:extLst>
              <a:ext uri="{FF2B5EF4-FFF2-40B4-BE49-F238E27FC236}">
                <a16:creationId xmlns:a16="http://schemas.microsoft.com/office/drawing/2014/main" id="{D13D87D9-040D-0168-37E5-27110418A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00369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Tips Received by Employee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01403577"/>
              </p:ext>
            </p:extLst>
          </p:nvPr>
        </p:nvGraphicFramePr>
        <p:xfrm>
          <a:off x="457200" y="1712244"/>
          <a:ext cx="8229600" cy="3357880"/>
        </p:xfrm>
        <a:graphic>
          <a:graphicData uri="http://schemas.openxmlformats.org/drawingml/2006/table">
            <a:tbl>
              <a:tblPr firstRow="1" bandRow="1">
                <a:tableStyleId>{5C22544A-7EE6-4342-B048-85BDC9FD1C3A}</a:tableStyleId>
              </a:tblPr>
              <a:tblGrid>
                <a:gridCol w="2045319">
                  <a:extLst>
                    <a:ext uri="{9D8B030D-6E8A-4147-A177-3AD203B41FA5}">
                      <a16:colId xmlns:a16="http://schemas.microsoft.com/office/drawing/2014/main" val="20000"/>
                    </a:ext>
                  </a:extLst>
                </a:gridCol>
                <a:gridCol w="3249540">
                  <a:extLst>
                    <a:ext uri="{9D8B030D-6E8A-4147-A177-3AD203B41FA5}">
                      <a16:colId xmlns:a16="http://schemas.microsoft.com/office/drawing/2014/main" val="20001"/>
                    </a:ext>
                  </a:extLst>
                </a:gridCol>
                <a:gridCol w="2934741">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Cash Tips  </a:t>
                      </a:r>
                    </a:p>
                  </a:txBody>
                  <a:tcPr/>
                </a:tc>
                <a:tc>
                  <a:txBody>
                    <a:bodyPr/>
                    <a:lstStyle/>
                    <a:p>
                      <a:pPr algn="ctr"/>
                      <a:r>
                        <a:rPr lang="en-US" dirty="0"/>
                        <a:t>Yes</a:t>
                      </a:r>
                    </a:p>
                  </a:txBody>
                  <a:tcPr/>
                </a:tc>
                <a:tc>
                  <a:txBody>
                    <a:bodyPr/>
                    <a:lstStyle/>
                    <a:p>
                      <a:pPr algn="ctr"/>
                      <a:r>
                        <a:rPr lang="en-US" dirty="0"/>
                        <a:t>Yes  </a:t>
                      </a:r>
                      <a:r>
                        <a:rPr lang="en-US" sz="1600" dirty="0"/>
                        <a:t>(CARES §2301(c)(5), </a:t>
                      </a:r>
                    </a:p>
                    <a:p>
                      <a:pPr algn="ctr"/>
                      <a:r>
                        <a:rPr lang="en-US" sz="1600" dirty="0"/>
                        <a:t>IRC §3121(a)(12)*)</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(Based on employer records of past tips or, in the absence of such records, a reasonable, good-faith employer </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estimate of such tips)</a:t>
                      </a:r>
                    </a:p>
                  </a:txBody>
                  <a:tcPr/>
                </a:tc>
                <a:tc>
                  <a:txBody>
                    <a:bodyPr/>
                    <a:lstStyle/>
                    <a:p>
                      <a:pPr algn="ctr"/>
                      <a:r>
                        <a:rPr lang="en-US" sz="1600" dirty="0"/>
                        <a:t>*</a:t>
                      </a:r>
                      <a:r>
                        <a:rPr lang="en-US" sz="1600" baseline="0" dirty="0"/>
                        <a:t> </a:t>
                      </a:r>
                      <a:r>
                        <a:rPr lang="en-US" sz="1600" dirty="0"/>
                        <a:t>ERC eligible tips</a:t>
                      </a:r>
                      <a:r>
                        <a:rPr lang="en-US" sz="1600" baseline="0" dirty="0"/>
                        <a:t> = Cash tips received by employee of $20 or &gt; / </a:t>
                      </a:r>
                      <a:r>
                        <a:rPr lang="en-US" sz="1600" baseline="0" dirty="0" err="1"/>
                        <a:t>mo</a:t>
                      </a:r>
                      <a:r>
                        <a:rPr lang="en-US" sz="1600" baseline="0" dirty="0"/>
                        <a:t>, but NOT cash tips &lt; $20/</a:t>
                      </a:r>
                      <a:r>
                        <a:rPr lang="en-US" sz="1600" baseline="0" dirty="0" err="1"/>
                        <a:t>mo</a:t>
                      </a:r>
                      <a:r>
                        <a:rPr lang="en-US" sz="1600" baseline="0" dirty="0"/>
                        <a:t> or tips received in any </a:t>
                      </a:r>
                    </a:p>
                    <a:p>
                      <a:pPr algn="ctr"/>
                      <a:r>
                        <a:rPr lang="en-US" sz="1600" baseline="0" dirty="0"/>
                        <a:t>medium other than cash </a:t>
                      </a:r>
                      <a:r>
                        <a:rPr lang="en-US" sz="1600" dirty="0"/>
                        <a:t> </a:t>
                      </a:r>
                    </a:p>
                  </a:txBody>
                  <a:tcPr/>
                </a:tc>
                <a:extLst>
                  <a:ext uri="{0D108BD9-81ED-4DB2-BD59-A6C34878D82A}">
                    <a16:rowId xmlns:a16="http://schemas.microsoft.com/office/drawing/2014/main" val="10002"/>
                  </a:ext>
                </a:extLst>
              </a:tr>
              <a:tr h="370840">
                <a:tc>
                  <a:txBody>
                    <a:bodyPr/>
                    <a:lstStyle/>
                    <a:p>
                      <a:pPr algn="ctr"/>
                      <a:r>
                        <a:rPr lang="en-US" dirty="0"/>
                        <a:t>Other tips</a:t>
                      </a:r>
                    </a:p>
                  </a:txBody>
                  <a:tcPr/>
                </a:tc>
                <a:tc>
                  <a:txBody>
                    <a:bodyPr/>
                    <a:lstStyle/>
                    <a:p>
                      <a:pPr algn="ctr"/>
                      <a:r>
                        <a:rPr lang="en-US" dirty="0"/>
                        <a:t>No  (although</a:t>
                      </a:r>
                      <a:r>
                        <a:rPr lang="en-US" baseline="0" dirty="0"/>
                        <a:t> IFR reads: “cash or the equivalent” – It’s not clear what “equivalent” means)</a:t>
                      </a:r>
                      <a:endParaRPr lang="en-US" dirty="0"/>
                    </a:p>
                  </a:txBody>
                  <a:tcPr/>
                </a:tc>
                <a:tc>
                  <a:txBody>
                    <a:bodyPr/>
                    <a:lstStyle/>
                    <a:p>
                      <a:pPr algn="ctr"/>
                      <a:r>
                        <a:rPr lang="en-US" dirty="0"/>
                        <a:t>No</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499235" y="5172300"/>
            <a:ext cx="8313295" cy="584776"/>
          </a:xfrm>
          <a:prstGeom prst="rect">
            <a:avLst/>
          </a:prstGeom>
          <a:noFill/>
        </p:spPr>
        <p:txBody>
          <a:bodyPr wrap="square" rtlCol="0">
            <a:spAutoFit/>
          </a:bodyPr>
          <a:lstStyle/>
          <a:p>
            <a:r>
              <a:rPr lang="en-US" sz="1600" dirty="0"/>
              <a:t>*  Paycheck Protection Program as Amended by Economic Aid Act, SBA IFR, Fed. Reg. Vol. 86, No. 9 (01/14/21), §III, B., 4. g. (payroll costs) and h. (exclusions) </a:t>
            </a:r>
          </a:p>
        </p:txBody>
      </p:sp>
      <p:sp>
        <p:nvSpPr>
          <p:cNvPr id="6" name="Slide Number Placeholder 5">
            <a:extLst>
              <a:ext uri="{FF2B5EF4-FFF2-40B4-BE49-F238E27FC236}">
                <a16:creationId xmlns:a16="http://schemas.microsoft.com/office/drawing/2014/main" id="{C22F3E1F-CC66-FB40-8265-8C736439B243}"/>
              </a:ext>
            </a:extLst>
          </p:cNvPr>
          <p:cNvSpPr>
            <a:spLocks noGrp="1"/>
          </p:cNvSpPr>
          <p:nvPr>
            <p:ph type="sldNum" sz="quarter" idx="12"/>
          </p:nvPr>
        </p:nvSpPr>
        <p:spPr/>
        <p:txBody>
          <a:bodyPr/>
          <a:lstStyle/>
          <a:p>
            <a:fld id="{54AAE21D-1E9D-1047-BD42-883DA1A9BFEE}" type="slidenum">
              <a:rPr lang="en-US" smtClean="0"/>
              <a:t>367</a:t>
            </a:fld>
            <a:endParaRPr lang="en-US"/>
          </a:p>
        </p:txBody>
      </p:sp>
      <p:pic>
        <p:nvPicPr>
          <p:cNvPr id="4" name="Picture 3">
            <a:extLst>
              <a:ext uri="{FF2B5EF4-FFF2-40B4-BE49-F238E27FC236}">
                <a16:creationId xmlns:a16="http://schemas.microsoft.com/office/drawing/2014/main" id="{596F4188-F8A9-DA30-EC32-34CA40824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854685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Employee Contributions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37754686"/>
              </p:ext>
            </p:extLst>
          </p:nvPr>
        </p:nvGraphicFramePr>
        <p:xfrm>
          <a:off x="457200" y="1600200"/>
          <a:ext cx="8229600" cy="3479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Pre-income</a:t>
                      </a:r>
                      <a:r>
                        <a:rPr lang="en-US" baseline="0" dirty="0"/>
                        <a:t> tax salary </a:t>
                      </a:r>
                      <a:r>
                        <a:rPr lang="en-US" baseline="0" dirty="0" err="1"/>
                        <a:t>contribs</a:t>
                      </a:r>
                      <a:r>
                        <a:rPr lang="en-US" baseline="0" dirty="0"/>
                        <a:t> under §401(k)</a:t>
                      </a:r>
                      <a:endParaRPr lang="en-US" dirty="0"/>
                    </a:p>
                  </a:txBody>
                  <a:tcPr/>
                </a:tc>
                <a:tc>
                  <a:txBody>
                    <a:bodyPr/>
                    <a:lstStyle/>
                    <a:p>
                      <a:pPr algn="ctr"/>
                      <a:r>
                        <a:rPr lang="en-US" dirty="0"/>
                        <a:t>Yes  (by default because</a:t>
                      </a:r>
                      <a:r>
                        <a:rPr lang="en-US" baseline="0" dirty="0"/>
                        <a:t> W-2 Box 5 used) (do not add back to salary)</a:t>
                      </a:r>
                      <a:endParaRPr lang="en-US" dirty="0"/>
                    </a:p>
                  </a:txBody>
                  <a:tcPr/>
                </a:tc>
                <a:tc>
                  <a:txBody>
                    <a:bodyPr/>
                    <a:lstStyle/>
                    <a:p>
                      <a:pPr algn="ctr"/>
                      <a:r>
                        <a:rPr lang="en-US" dirty="0"/>
                        <a:t>Yes**</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Non-elective (or m</a:t>
                      </a:r>
                      <a:r>
                        <a:rPr lang="en-US" dirty="0"/>
                        <a:t>atching)</a:t>
                      </a:r>
                      <a:r>
                        <a:rPr lang="en-US" baseline="0" dirty="0"/>
                        <a:t>  ‘</a:t>
                      </a:r>
                      <a:r>
                        <a:rPr lang="en-US" baseline="0" dirty="0" err="1"/>
                        <a:t>er</a:t>
                      </a:r>
                      <a:r>
                        <a:rPr lang="en-US" baseline="0" dirty="0"/>
                        <a:t> retirement plan contributions</a:t>
                      </a:r>
                      <a:endParaRPr lang="en-US" dirty="0"/>
                    </a:p>
                  </a:txBody>
                  <a:tcPr/>
                </a:tc>
                <a:tc>
                  <a:txBody>
                    <a:bodyPr/>
                    <a:lstStyle/>
                    <a:p>
                      <a:pPr algn="ctr"/>
                      <a:r>
                        <a:rPr lang="en-US" dirty="0"/>
                        <a:t>Yes*</a:t>
                      </a:r>
                    </a:p>
                  </a:txBody>
                  <a:tcPr/>
                </a:tc>
                <a:tc>
                  <a:txBody>
                    <a:bodyPr/>
                    <a:lstStyle/>
                    <a:p>
                      <a:pPr algn="ctr"/>
                      <a:r>
                        <a:rPr lang="en-US" dirty="0"/>
                        <a:t>No**</a:t>
                      </a:r>
                    </a:p>
                  </a:txBody>
                  <a:tcPr/>
                </a:tc>
                <a:extLst>
                  <a:ext uri="{0D108BD9-81ED-4DB2-BD59-A6C34878D82A}">
                    <a16:rowId xmlns:a16="http://schemas.microsoft.com/office/drawing/2014/main" val="10002"/>
                  </a:ext>
                </a:extLst>
              </a:tr>
              <a:tr h="370840">
                <a:tc>
                  <a:txBody>
                    <a:bodyPr/>
                    <a:lstStyle/>
                    <a:p>
                      <a:pPr algn="ctr"/>
                      <a:r>
                        <a:rPr lang="en-US" dirty="0"/>
                        <a:t>‘</a:t>
                      </a:r>
                      <a:r>
                        <a:rPr lang="en-US" dirty="0" err="1"/>
                        <a:t>Ee</a:t>
                      </a:r>
                      <a:r>
                        <a:rPr lang="en-US" baseline="0" dirty="0"/>
                        <a:t> pre-tax </a:t>
                      </a:r>
                    </a:p>
                    <a:p>
                      <a:pPr algn="ctr"/>
                      <a:r>
                        <a:rPr lang="en-US" baseline="0" dirty="0"/>
                        <a:t>dependent care assistance</a:t>
                      </a:r>
                      <a:endParaRPr lang="en-US" dirty="0"/>
                    </a:p>
                  </a:txBody>
                  <a:tcPr/>
                </a:tc>
                <a:tc>
                  <a:txBody>
                    <a:bodyPr/>
                    <a:lstStyle/>
                    <a:p>
                      <a:pPr algn="ctr"/>
                      <a:r>
                        <a:rPr lang="en-US" dirty="0"/>
                        <a:t>No </a:t>
                      </a:r>
                      <a:r>
                        <a:rPr lang="en-US" baseline="0" dirty="0"/>
                        <a:t> (already included in gross salary)</a:t>
                      </a:r>
                      <a:endParaRPr lang="en-US" dirty="0"/>
                    </a:p>
                  </a:txBody>
                  <a:tcPr/>
                </a:tc>
                <a:tc>
                  <a:txBody>
                    <a:bodyPr/>
                    <a:lstStyle/>
                    <a:p>
                      <a:pPr algn="ctr"/>
                      <a:r>
                        <a:rPr lang="en-US" dirty="0"/>
                        <a:t>No**</a:t>
                      </a:r>
                    </a:p>
                  </a:txBody>
                  <a:tcPr/>
                </a:tc>
                <a:extLst>
                  <a:ext uri="{0D108BD9-81ED-4DB2-BD59-A6C34878D82A}">
                    <a16:rowId xmlns:a16="http://schemas.microsoft.com/office/drawing/2014/main" val="10003"/>
                  </a:ext>
                </a:extLst>
              </a:tr>
              <a:tr h="370840">
                <a:tc>
                  <a:txBody>
                    <a:bodyPr/>
                    <a:lstStyle/>
                    <a:p>
                      <a:pPr algn="ctr"/>
                      <a:r>
                        <a:rPr lang="en-US" dirty="0"/>
                        <a:t>‘</a:t>
                      </a:r>
                      <a:r>
                        <a:rPr lang="en-US" dirty="0" err="1"/>
                        <a:t>Ee</a:t>
                      </a:r>
                      <a:r>
                        <a:rPr lang="en-US" baseline="0" dirty="0"/>
                        <a:t> pre-tax qualified transportation benefits</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 </a:t>
                      </a:r>
                      <a:r>
                        <a:rPr lang="en-US" baseline="0" dirty="0"/>
                        <a:t> (already included in gross salary)</a:t>
                      </a:r>
                      <a:endParaRPr lang="en-US" dirty="0"/>
                    </a:p>
                  </a:txBody>
                  <a:tcPr/>
                </a:tc>
                <a:tc>
                  <a:txBody>
                    <a:bodyPr/>
                    <a:lstStyle/>
                    <a:p>
                      <a:pPr algn="ctr"/>
                      <a:r>
                        <a:rPr lang="en-US" dirty="0"/>
                        <a:t>No**</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485560" y="5210027"/>
            <a:ext cx="8201240" cy="830997"/>
          </a:xfrm>
          <a:prstGeom prst="rect">
            <a:avLst/>
          </a:prstGeom>
          <a:noFill/>
        </p:spPr>
        <p:txBody>
          <a:bodyPr wrap="square" rtlCol="0">
            <a:spAutoFit/>
          </a:bodyPr>
          <a:lstStyle/>
          <a:p>
            <a:r>
              <a:rPr lang="en-US" sz="1600" dirty="0"/>
              <a:t>*  Paycheck Protection Program as Amended by Economic Aid Act, SBA IFR, Fed. Reg. Vol. 86, No. 9 (01/14/21), §III, B., 4. a., b. (sole prop), e. (partnership) and g. (payroll costs)</a:t>
            </a:r>
          </a:p>
          <a:p>
            <a:r>
              <a:rPr lang="en-US" sz="1600" dirty="0"/>
              <a:t>**  §3121(a), Notice 2021-20, §G QA 30 Example</a:t>
            </a:r>
          </a:p>
        </p:txBody>
      </p:sp>
      <p:sp>
        <p:nvSpPr>
          <p:cNvPr id="6" name="Slide Number Placeholder 5">
            <a:extLst>
              <a:ext uri="{FF2B5EF4-FFF2-40B4-BE49-F238E27FC236}">
                <a16:creationId xmlns:a16="http://schemas.microsoft.com/office/drawing/2014/main" id="{970D0C19-1186-1D49-93AD-D5929A5DE176}"/>
              </a:ext>
            </a:extLst>
          </p:cNvPr>
          <p:cNvSpPr>
            <a:spLocks noGrp="1"/>
          </p:cNvSpPr>
          <p:nvPr>
            <p:ph type="sldNum" sz="quarter" idx="12"/>
          </p:nvPr>
        </p:nvSpPr>
        <p:spPr/>
        <p:txBody>
          <a:bodyPr/>
          <a:lstStyle/>
          <a:p>
            <a:fld id="{54AAE21D-1E9D-1047-BD42-883DA1A9BFEE}" type="slidenum">
              <a:rPr lang="en-US" smtClean="0"/>
              <a:t>368</a:t>
            </a:fld>
            <a:endParaRPr lang="en-US"/>
          </a:p>
        </p:txBody>
      </p:sp>
      <p:pic>
        <p:nvPicPr>
          <p:cNvPr id="3" name="Picture 2">
            <a:extLst>
              <a:ext uri="{FF2B5EF4-FFF2-40B4-BE49-F238E27FC236}">
                <a16:creationId xmlns:a16="http://schemas.microsoft.com/office/drawing/2014/main" id="{9BCB1790-043A-C2DC-B65B-CD11701CF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27326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Retirement, 401(k) and Fringes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76056937"/>
              </p:ext>
            </p:extLst>
          </p:nvPr>
        </p:nvGraphicFramePr>
        <p:xfrm>
          <a:off x="457200" y="1600200"/>
          <a:ext cx="8229600" cy="34798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Non-elective (or m</a:t>
                      </a:r>
                      <a:r>
                        <a:rPr lang="en-US" dirty="0"/>
                        <a:t>atching)</a:t>
                      </a:r>
                      <a:r>
                        <a:rPr lang="en-US" baseline="0" dirty="0"/>
                        <a:t>  ‘</a:t>
                      </a:r>
                      <a:r>
                        <a:rPr lang="en-US" baseline="0" dirty="0" err="1"/>
                        <a:t>er</a:t>
                      </a:r>
                      <a:r>
                        <a:rPr lang="en-US" baseline="0" dirty="0"/>
                        <a:t> retirement plan contributions</a:t>
                      </a:r>
                      <a:endParaRPr lang="en-US" dirty="0"/>
                    </a:p>
                  </a:txBody>
                  <a:tcPr/>
                </a:tc>
                <a:tc>
                  <a:txBody>
                    <a:bodyPr/>
                    <a:lstStyle/>
                    <a:p>
                      <a:pPr algn="ctr"/>
                      <a:r>
                        <a:rPr lang="en-US" dirty="0"/>
                        <a:t>Yes*</a:t>
                      </a:r>
                    </a:p>
                  </a:txBody>
                  <a:tcPr/>
                </a:tc>
                <a:tc>
                  <a:txBody>
                    <a:bodyPr/>
                    <a:lstStyle/>
                    <a:p>
                      <a:pPr algn="ctr"/>
                      <a:r>
                        <a:rPr lang="en-US" dirty="0"/>
                        <a:t>No**</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Pre-income</a:t>
                      </a:r>
                      <a:r>
                        <a:rPr lang="en-US" baseline="0" dirty="0"/>
                        <a:t> tax ‘</a:t>
                      </a:r>
                      <a:r>
                        <a:rPr lang="en-US" baseline="0" dirty="0" err="1"/>
                        <a:t>ee</a:t>
                      </a:r>
                      <a:r>
                        <a:rPr lang="en-US" baseline="0" dirty="0"/>
                        <a:t> salary reduction contributions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under §401(k)</a:t>
                      </a:r>
                      <a:endParaRPr lang="en-US" dirty="0"/>
                    </a:p>
                  </a:txBody>
                  <a:tcPr/>
                </a:tc>
                <a:tc>
                  <a:txBody>
                    <a:bodyPr/>
                    <a:lstStyle/>
                    <a:p>
                      <a:pPr algn="ctr"/>
                      <a:r>
                        <a:rPr lang="en-US" dirty="0"/>
                        <a:t>Yes  (by default because</a:t>
                      </a:r>
                      <a:r>
                        <a:rPr lang="en-US" baseline="0" dirty="0"/>
                        <a:t> W-2 Box 5 used) (do not add back to salary)</a:t>
                      </a:r>
                      <a:endParaRPr lang="en-US" dirty="0"/>
                    </a:p>
                  </a:txBody>
                  <a:tcPr/>
                </a:tc>
                <a:tc>
                  <a:txBody>
                    <a:bodyPr/>
                    <a:lstStyle/>
                    <a:p>
                      <a:pPr algn="ctr"/>
                      <a:r>
                        <a:rPr lang="en-US" dirty="0"/>
                        <a:t>Yes**</a:t>
                      </a:r>
                    </a:p>
                  </a:txBody>
                  <a:tcPr/>
                </a:tc>
                <a:extLst>
                  <a:ext uri="{0D108BD9-81ED-4DB2-BD59-A6C34878D82A}">
                    <a16:rowId xmlns:a16="http://schemas.microsoft.com/office/drawing/2014/main" val="10002"/>
                  </a:ext>
                </a:extLst>
              </a:tr>
              <a:tr h="370840">
                <a:tc>
                  <a:txBody>
                    <a:bodyPr/>
                    <a:lstStyle/>
                    <a:p>
                      <a:pPr algn="ctr"/>
                      <a:r>
                        <a:rPr lang="en-US" dirty="0"/>
                        <a:t>‘</a:t>
                      </a:r>
                      <a:r>
                        <a:rPr lang="en-US" dirty="0" err="1"/>
                        <a:t>Ee</a:t>
                      </a:r>
                      <a:r>
                        <a:rPr lang="en-US" baseline="0" dirty="0"/>
                        <a:t> pre-tax </a:t>
                      </a:r>
                    </a:p>
                    <a:p>
                      <a:pPr algn="ctr"/>
                      <a:r>
                        <a:rPr lang="en-US" baseline="0" dirty="0"/>
                        <a:t>dependent care assistance</a:t>
                      </a:r>
                      <a:endParaRPr lang="en-US" dirty="0"/>
                    </a:p>
                  </a:txBody>
                  <a:tcPr/>
                </a:tc>
                <a:tc>
                  <a:txBody>
                    <a:bodyPr/>
                    <a:lstStyle/>
                    <a:p>
                      <a:pPr algn="ctr"/>
                      <a:r>
                        <a:rPr lang="en-US" dirty="0"/>
                        <a:t>No </a:t>
                      </a:r>
                      <a:r>
                        <a:rPr lang="en-US" baseline="0" dirty="0"/>
                        <a:t> (already included in gross salary)</a:t>
                      </a:r>
                      <a:endParaRPr lang="en-US" dirty="0"/>
                    </a:p>
                  </a:txBody>
                  <a:tcPr/>
                </a:tc>
                <a:tc>
                  <a:txBody>
                    <a:bodyPr/>
                    <a:lstStyle/>
                    <a:p>
                      <a:pPr algn="ctr"/>
                      <a:r>
                        <a:rPr lang="en-US" dirty="0"/>
                        <a:t>No**</a:t>
                      </a:r>
                    </a:p>
                  </a:txBody>
                  <a:tcPr/>
                </a:tc>
                <a:extLst>
                  <a:ext uri="{0D108BD9-81ED-4DB2-BD59-A6C34878D82A}">
                    <a16:rowId xmlns:a16="http://schemas.microsoft.com/office/drawing/2014/main" val="10003"/>
                  </a:ext>
                </a:extLst>
              </a:tr>
              <a:tr h="370840">
                <a:tc>
                  <a:txBody>
                    <a:bodyPr/>
                    <a:lstStyle/>
                    <a:p>
                      <a:pPr algn="ctr"/>
                      <a:r>
                        <a:rPr lang="en-US" dirty="0"/>
                        <a:t>‘</a:t>
                      </a:r>
                      <a:r>
                        <a:rPr lang="en-US" dirty="0" err="1"/>
                        <a:t>Ee</a:t>
                      </a:r>
                      <a:r>
                        <a:rPr lang="en-US" baseline="0" dirty="0"/>
                        <a:t> pre-tax qualified transportation benefits</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No </a:t>
                      </a:r>
                      <a:r>
                        <a:rPr lang="en-US" baseline="0" dirty="0"/>
                        <a:t> (already included in gross salary)</a:t>
                      </a:r>
                      <a:endParaRPr lang="en-US" dirty="0"/>
                    </a:p>
                  </a:txBody>
                  <a:tcPr/>
                </a:tc>
                <a:tc>
                  <a:txBody>
                    <a:bodyPr/>
                    <a:lstStyle/>
                    <a:p>
                      <a:pPr algn="ctr"/>
                      <a:r>
                        <a:rPr lang="en-US" dirty="0"/>
                        <a:t>No**</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485560" y="5210027"/>
            <a:ext cx="8201240" cy="830997"/>
          </a:xfrm>
          <a:prstGeom prst="rect">
            <a:avLst/>
          </a:prstGeom>
          <a:noFill/>
        </p:spPr>
        <p:txBody>
          <a:bodyPr wrap="square" rtlCol="0">
            <a:spAutoFit/>
          </a:bodyPr>
          <a:lstStyle/>
          <a:p>
            <a:r>
              <a:rPr lang="en-US" sz="1600" dirty="0"/>
              <a:t>*  Paycheck Protection Program as Amended by Economic Aid Act, SBA IFR, Fed. Reg. Vol. 86, No. 9 (01/14/21), §III, B., 4. a., b. (sole prop), e. (partnership) and g. (payroll costs)</a:t>
            </a:r>
          </a:p>
          <a:p>
            <a:r>
              <a:rPr lang="en-US" sz="1600" dirty="0"/>
              <a:t>**  §3121(a), Notice 2021-20, §G QA 30 Example</a:t>
            </a:r>
          </a:p>
        </p:txBody>
      </p:sp>
      <p:sp>
        <p:nvSpPr>
          <p:cNvPr id="6" name="Slide Number Placeholder 5">
            <a:extLst>
              <a:ext uri="{FF2B5EF4-FFF2-40B4-BE49-F238E27FC236}">
                <a16:creationId xmlns:a16="http://schemas.microsoft.com/office/drawing/2014/main" id="{1C788D18-212D-DA46-9B48-889B84E50064}"/>
              </a:ext>
            </a:extLst>
          </p:cNvPr>
          <p:cNvSpPr>
            <a:spLocks noGrp="1"/>
          </p:cNvSpPr>
          <p:nvPr>
            <p:ph type="sldNum" sz="quarter" idx="12"/>
          </p:nvPr>
        </p:nvSpPr>
        <p:spPr/>
        <p:txBody>
          <a:bodyPr/>
          <a:lstStyle/>
          <a:p>
            <a:fld id="{54AAE21D-1E9D-1047-BD42-883DA1A9BFEE}" type="slidenum">
              <a:rPr lang="en-US" smtClean="0"/>
              <a:t>369</a:t>
            </a:fld>
            <a:endParaRPr lang="en-US"/>
          </a:p>
        </p:txBody>
      </p:sp>
      <p:pic>
        <p:nvPicPr>
          <p:cNvPr id="3" name="Picture 2">
            <a:extLst>
              <a:ext uri="{FF2B5EF4-FFF2-40B4-BE49-F238E27FC236}">
                <a16:creationId xmlns:a16="http://schemas.microsoft.com/office/drawing/2014/main" id="{148A63D5-169D-D586-3E23-B76522420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4580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TIGTA</a:t>
            </a:r>
            <a:br>
              <a:rPr lang="en-US" sz="3200" dirty="0"/>
            </a:br>
            <a:r>
              <a:rPr lang="en-US" sz="3200" dirty="0"/>
              <a:t>What Stopped IRS Sending Timely ERC Refunds</a:t>
            </a:r>
          </a:p>
        </p:txBody>
      </p:sp>
      <p:pic>
        <p:nvPicPr>
          <p:cNvPr id="7" name="Content Placeholder 6" descr="IRSBuildingRedLight.jpg"/>
          <p:cNvPicPr>
            <a:picLocks noGrp="1" noChangeAspect="1"/>
          </p:cNvPicPr>
          <p:nvPr>
            <p:ph idx="1"/>
          </p:nvPr>
        </p:nvPicPr>
        <p:blipFill>
          <a:blip r:embed="rId2">
            <a:extLst>
              <a:ext uri="{28A0092B-C50C-407E-A947-70E740481C1C}">
                <a14:useLocalDpi xmlns:a14="http://schemas.microsoft.com/office/drawing/2010/main" val="0"/>
              </a:ext>
            </a:extLst>
          </a:blip>
          <a:srcRect t="29376" b="29376"/>
          <a:stretch>
            <a:fillRect/>
          </a:stretch>
        </p:blipFill>
        <p:spPr/>
      </p:pic>
      <p:sp>
        <p:nvSpPr>
          <p:cNvPr id="4" name="Slide Number Placeholder 3">
            <a:extLst>
              <a:ext uri="{FF2B5EF4-FFF2-40B4-BE49-F238E27FC236}">
                <a16:creationId xmlns:a16="http://schemas.microsoft.com/office/drawing/2014/main" id="{3B379CC4-7769-444E-BB8D-9E47AEF8DAD1}"/>
              </a:ext>
            </a:extLst>
          </p:cNvPr>
          <p:cNvSpPr>
            <a:spLocks noGrp="1"/>
          </p:cNvSpPr>
          <p:nvPr>
            <p:ph type="sldNum" sz="quarter" idx="12"/>
          </p:nvPr>
        </p:nvSpPr>
        <p:spPr/>
        <p:txBody>
          <a:bodyPr/>
          <a:lstStyle/>
          <a:p>
            <a:fld id="{54AAE21D-1E9D-1047-BD42-883DA1A9BFEE}" type="slidenum">
              <a:rPr lang="en-US" smtClean="0"/>
              <a:t>37</a:t>
            </a:fld>
            <a:endParaRPr lang="en-US"/>
          </a:p>
        </p:txBody>
      </p:sp>
      <p:pic>
        <p:nvPicPr>
          <p:cNvPr id="3" name="Picture 2">
            <a:extLst>
              <a:ext uri="{FF2B5EF4-FFF2-40B4-BE49-F238E27FC236}">
                <a16:creationId xmlns:a16="http://schemas.microsoft.com/office/drawing/2014/main" id="{DC0D79E7-2CD6-048E-5266-247C5784A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12665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Health Care Expenses</a:t>
            </a:r>
          </a:p>
        </p:txBody>
      </p:sp>
      <p:pic>
        <p:nvPicPr>
          <p:cNvPr id="7" name="Content Placeholder 6" descr="StethoscopeBloodPressure.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p:pic>
      <p:sp>
        <p:nvSpPr>
          <p:cNvPr id="6" name="Slide Number Placeholder 5">
            <a:extLst>
              <a:ext uri="{FF2B5EF4-FFF2-40B4-BE49-F238E27FC236}">
                <a16:creationId xmlns:a16="http://schemas.microsoft.com/office/drawing/2014/main" id="{51097AC7-62B1-0140-B1C5-042F7ED02DAD}"/>
              </a:ext>
            </a:extLst>
          </p:cNvPr>
          <p:cNvSpPr>
            <a:spLocks noGrp="1"/>
          </p:cNvSpPr>
          <p:nvPr>
            <p:ph type="sldNum" sz="quarter" idx="12"/>
          </p:nvPr>
        </p:nvSpPr>
        <p:spPr/>
        <p:txBody>
          <a:bodyPr/>
          <a:lstStyle/>
          <a:p>
            <a:fld id="{54AAE21D-1E9D-1047-BD42-883DA1A9BFEE}" type="slidenum">
              <a:rPr lang="en-US" smtClean="0"/>
              <a:t>370</a:t>
            </a:fld>
            <a:endParaRPr lang="en-US"/>
          </a:p>
        </p:txBody>
      </p:sp>
      <p:pic>
        <p:nvPicPr>
          <p:cNvPr id="3" name="Picture 2">
            <a:extLst>
              <a:ext uri="{FF2B5EF4-FFF2-40B4-BE49-F238E27FC236}">
                <a16:creationId xmlns:a16="http://schemas.microsoft.com/office/drawing/2014/main" id="{0734A2CD-C523-EDF1-674F-A9E48668F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86836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Health Expenses – Small vs. Large Employer</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91924204"/>
              </p:ext>
            </p:extLst>
          </p:nvPr>
        </p:nvGraphicFramePr>
        <p:xfrm>
          <a:off x="457200" y="1600200"/>
          <a:ext cx="8229600" cy="35712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dirty="0"/>
                        <a:t>Qualifying</a:t>
                      </a:r>
                      <a:r>
                        <a:rPr lang="en-US" baseline="0" dirty="0"/>
                        <a:t> health plan expenses </a:t>
                      </a:r>
                      <a:r>
                        <a:rPr lang="en-US" baseline="0" dirty="0">
                          <a:solidFill>
                            <a:srgbClr val="FF0000"/>
                          </a:solidFill>
                        </a:rPr>
                        <a:t>allocable to </a:t>
                      </a:r>
                      <a:r>
                        <a:rPr lang="en-US" baseline="0" dirty="0"/>
                        <a:t>qual. period (or quarter) count regardless of whether ‘</a:t>
                      </a:r>
                      <a:r>
                        <a:rPr lang="en-US" baseline="0" dirty="0" err="1"/>
                        <a:t>ees</a:t>
                      </a:r>
                      <a:r>
                        <a:rPr lang="en-US" baseline="0" dirty="0"/>
                        <a:t> working or wages paid </a:t>
                      </a:r>
                      <a:endParaRPr lang="en-US" dirty="0"/>
                    </a:p>
                  </a:txBody>
                  <a:tcPr/>
                </a:tc>
                <a:tc>
                  <a:txBody>
                    <a:bodyPr/>
                    <a:lstStyle/>
                    <a:p>
                      <a:pPr algn="ctr"/>
                      <a:r>
                        <a:rPr lang="en-US" dirty="0"/>
                        <a:t>Yes</a:t>
                      </a:r>
                    </a:p>
                  </a:txBody>
                  <a:tcPr/>
                </a:tc>
                <a:tc>
                  <a:txBody>
                    <a:bodyPr/>
                    <a:lstStyle/>
                    <a:p>
                      <a:pPr algn="ctr"/>
                      <a:r>
                        <a:rPr lang="en-US" dirty="0"/>
                        <a:t>For</a:t>
                      </a:r>
                      <a:r>
                        <a:rPr lang="en-US" baseline="0" dirty="0"/>
                        <a:t> small ‘</a:t>
                      </a:r>
                      <a:r>
                        <a:rPr lang="en-US" baseline="0" dirty="0" err="1"/>
                        <a:t>er</a:t>
                      </a:r>
                      <a:r>
                        <a:rPr lang="en-US" baseline="0" dirty="0"/>
                        <a:t>, y</a:t>
                      </a:r>
                      <a:r>
                        <a:rPr lang="en-US" dirty="0"/>
                        <a:t>es  (Notice 2021-20, §H QA 41 Ex. 2)</a:t>
                      </a:r>
                    </a:p>
                  </a:txBody>
                  <a:tcPr/>
                </a:tc>
                <a:extLst>
                  <a:ext uri="{0D108BD9-81ED-4DB2-BD59-A6C34878D82A}">
                    <a16:rowId xmlns:a16="http://schemas.microsoft.com/office/drawing/2014/main" val="10001"/>
                  </a:ext>
                </a:extLst>
              </a:tr>
              <a:tr h="370840">
                <a:tc>
                  <a:txBody>
                    <a:bodyPr/>
                    <a:lstStyle/>
                    <a:p>
                      <a:pPr algn="ctr"/>
                      <a:r>
                        <a:rPr lang="en-US" dirty="0"/>
                        <a:t>Qualifying</a:t>
                      </a:r>
                      <a:r>
                        <a:rPr lang="en-US" baseline="0" dirty="0"/>
                        <a:t> health plan expenses </a:t>
                      </a:r>
                      <a:r>
                        <a:rPr lang="en-US" baseline="0" dirty="0">
                          <a:solidFill>
                            <a:srgbClr val="FF0000"/>
                          </a:solidFill>
                        </a:rPr>
                        <a:t>allocable to </a:t>
                      </a:r>
                      <a:r>
                        <a:rPr lang="en-US" baseline="0" dirty="0"/>
                        <a:t>qual. period (or quarter) count only to ‘</a:t>
                      </a:r>
                      <a:r>
                        <a:rPr lang="en-US" baseline="0" dirty="0" err="1"/>
                        <a:t>ees</a:t>
                      </a:r>
                      <a:r>
                        <a:rPr lang="en-US" baseline="0" dirty="0"/>
                        <a:t> not providing services only to extent not providing services</a:t>
                      </a:r>
                      <a:endParaRPr lang="en-US" dirty="0"/>
                    </a:p>
                  </a:txBody>
                  <a:tcPr/>
                </a:tc>
                <a:tc>
                  <a:txBody>
                    <a:bodyPr/>
                    <a:lstStyle/>
                    <a:p>
                      <a:pPr algn="ctr"/>
                      <a:r>
                        <a:rPr lang="en-US" dirty="0"/>
                        <a:t>Yes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For large ‘</a:t>
                      </a:r>
                      <a:r>
                        <a:rPr lang="en-US" dirty="0" err="1"/>
                        <a:t>er</a:t>
                      </a:r>
                      <a:r>
                        <a:rPr lang="en-US" dirty="0"/>
                        <a:t>, yes,</a:t>
                      </a:r>
                      <a:r>
                        <a:rPr lang="en-US" baseline="0" dirty="0"/>
                        <a:t> but only for ‘</a:t>
                      </a:r>
                      <a:r>
                        <a:rPr lang="en-US" baseline="0" dirty="0" err="1"/>
                        <a:t>ees</a:t>
                      </a:r>
                      <a:r>
                        <a:rPr lang="en-US" baseline="0" dirty="0"/>
                        <a:t> not providing services to extent not providing services</a:t>
                      </a:r>
                      <a:r>
                        <a:rPr lang="en-US" dirty="0"/>
                        <a:t> (Notice 2021-20, §H QA 42)</a:t>
                      </a:r>
                    </a:p>
                  </a:txBody>
                  <a:tcPr/>
                </a:tc>
                <a:extLst>
                  <a:ext uri="{0D108BD9-81ED-4DB2-BD59-A6C34878D82A}">
                    <a16:rowId xmlns:a16="http://schemas.microsoft.com/office/drawing/2014/main" val="10002"/>
                  </a:ext>
                </a:extLst>
              </a:tr>
            </a:tbl>
          </a:graphicData>
        </a:graphic>
      </p:graphicFrame>
      <p:sp>
        <p:nvSpPr>
          <p:cNvPr id="6" name="Slide Number Placeholder 5">
            <a:extLst>
              <a:ext uri="{FF2B5EF4-FFF2-40B4-BE49-F238E27FC236}">
                <a16:creationId xmlns:a16="http://schemas.microsoft.com/office/drawing/2014/main" id="{9960F429-C810-3043-85D6-D9068D0CE437}"/>
              </a:ext>
            </a:extLst>
          </p:cNvPr>
          <p:cNvSpPr>
            <a:spLocks noGrp="1"/>
          </p:cNvSpPr>
          <p:nvPr>
            <p:ph type="sldNum" sz="quarter" idx="12"/>
          </p:nvPr>
        </p:nvSpPr>
        <p:spPr/>
        <p:txBody>
          <a:bodyPr/>
          <a:lstStyle/>
          <a:p>
            <a:fld id="{54AAE21D-1E9D-1047-BD42-883DA1A9BFEE}" type="slidenum">
              <a:rPr lang="en-US" smtClean="0"/>
              <a:t>371</a:t>
            </a:fld>
            <a:endParaRPr lang="en-US"/>
          </a:p>
        </p:txBody>
      </p:sp>
      <p:pic>
        <p:nvPicPr>
          <p:cNvPr id="3" name="Picture 2">
            <a:extLst>
              <a:ext uri="{FF2B5EF4-FFF2-40B4-BE49-F238E27FC236}">
                <a16:creationId xmlns:a16="http://schemas.microsoft.com/office/drawing/2014/main" id="{B2FFAC6B-E941-3CE8-7A16-D56FF561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9883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038"/>
            <a:ext cx="8229600" cy="1143000"/>
          </a:xfrm>
        </p:spPr>
        <p:txBody>
          <a:bodyPr>
            <a:normAutofit/>
          </a:bodyPr>
          <a:lstStyle/>
          <a:p>
            <a:r>
              <a:rPr lang="en-US" sz="3200" dirty="0"/>
              <a:t>PPP vs. ERC</a:t>
            </a:r>
            <a:br>
              <a:rPr lang="en-US" sz="3200" dirty="0"/>
            </a:br>
            <a:r>
              <a:rPr lang="en-US" sz="3200" dirty="0"/>
              <a:t>Group Health Insurance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86528879"/>
              </p:ext>
            </p:extLst>
          </p:nvPr>
        </p:nvGraphicFramePr>
        <p:xfrm>
          <a:off x="457200" y="1386425"/>
          <a:ext cx="8229600" cy="274828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dirty="0"/>
                        <a:t>Group Health</a:t>
                      </a:r>
                      <a:r>
                        <a:rPr lang="en-US" baseline="0" dirty="0"/>
                        <a:t> Insurance (§5001(b)(1) </a:t>
                      </a:r>
                      <a:r>
                        <a:rPr lang="en-US" baseline="0" dirty="0" err="1"/>
                        <a:t>pd</a:t>
                      </a:r>
                      <a:r>
                        <a:rPr lang="en-US" baseline="0" dirty="0"/>
                        <a:t> by ‘</a:t>
                      </a:r>
                      <a:r>
                        <a:rPr lang="en-US" baseline="0" dirty="0" err="1"/>
                        <a:t>er</a:t>
                      </a:r>
                      <a:r>
                        <a:rPr lang="en-US" baseline="0" dirty="0"/>
                        <a:t>, excluded for ‘</a:t>
                      </a:r>
                      <a:r>
                        <a:rPr lang="en-US" baseline="0" dirty="0" err="1"/>
                        <a:t>ee</a:t>
                      </a:r>
                      <a:r>
                        <a:rPr lang="en-US" baseline="0" dirty="0"/>
                        <a:t> (§106)</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a:t>
                      </a:r>
                      <a:r>
                        <a:rPr lang="en-US" baseline="0" dirty="0"/>
                        <a:t>  (</a:t>
                      </a:r>
                      <a:r>
                        <a:rPr lang="en-US" dirty="0"/>
                        <a:t>SBA PPP </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Payroll Costs FAQ 6)</a:t>
                      </a:r>
                      <a:r>
                        <a:rPr lang="en-US" baseline="0" dirty="0"/>
                        <a:t> </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Yes  </a:t>
                      </a:r>
                      <a:r>
                        <a:rPr lang="en-US" baseline="0" dirty="0"/>
                        <a:t>(CARES §2301(c)(5)(B)) allocated pro rata (or per other method) to ‘</a:t>
                      </a:r>
                      <a:r>
                        <a:rPr lang="en-US" baseline="0" dirty="0" err="1"/>
                        <a:t>ees</a:t>
                      </a:r>
                      <a:endParaRPr lang="en-US" dirty="0"/>
                    </a:p>
                    <a:p>
                      <a:pPr algn="ctr"/>
                      <a:r>
                        <a:rPr lang="en-US" dirty="0"/>
                        <a:t> </a:t>
                      </a:r>
                      <a:r>
                        <a:rPr lang="en-US" baseline="0" dirty="0"/>
                        <a:t>(Notice 2021-20, §G, QA 30, and §H QA 44, 45 (computation methods)) </a:t>
                      </a:r>
                      <a:endParaRPr lang="en-US" dirty="0"/>
                    </a:p>
                  </a:txBody>
                  <a:tcPr/>
                </a:tc>
                <a:extLst>
                  <a:ext uri="{0D108BD9-81ED-4DB2-BD59-A6C34878D82A}">
                    <a16:rowId xmlns:a16="http://schemas.microsoft.com/office/drawing/2014/main" val="10001"/>
                  </a:ext>
                </a:extLst>
              </a:tr>
              <a:tr h="370840">
                <a:tc>
                  <a:txBody>
                    <a:bodyPr/>
                    <a:lstStyle/>
                    <a:p>
                      <a:pPr algn="ctr"/>
                      <a:r>
                        <a:rPr lang="en-US" dirty="0"/>
                        <a:t>‘</a:t>
                      </a:r>
                      <a:r>
                        <a:rPr lang="en-US" dirty="0" err="1"/>
                        <a:t>Er</a:t>
                      </a:r>
                      <a:r>
                        <a:rPr lang="en-US" dirty="0"/>
                        <a:t> contributions to</a:t>
                      </a:r>
                      <a:r>
                        <a:rPr lang="en-US" baseline="0" dirty="0"/>
                        <a:t> self insured health plan</a:t>
                      </a:r>
                      <a:r>
                        <a:rPr lang="en-US" dirty="0"/>
                        <a:t> </a:t>
                      </a:r>
                    </a:p>
                  </a:txBody>
                  <a:tcPr/>
                </a:tc>
                <a:tc>
                  <a:txBody>
                    <a:bodyPr/>
                    <a:lstStyle/>
                    <a:p>
                      <a:pPr algn="ctr"/>
                      <a:r>
                        <a:rPr lang="en-US" dirty="0"/>
                        <a:t>Yes  (apparently)</a:t>
                      </a:r>
                    </a:p>
                  </a:txBody>
                  <a:tcPr/>
                </a:tc>
                <a:tc>
                  <a:txBody>
                    <a:bodyPr/>
                    <a:lstStyle/>
                    <a:p>
                      <a:pPr algn="ctr"/>
                      <a:r>
                        <a:rPr lang="en-US" dirty="0"/>
                        <a:t>Yes  (Notice</a:t>
                      </a:r>
                      <a:r>
                        <a:rPr lang="en-US" baseline="0" dirty="0"/>
                        <a:t> 2021-20, §H </a:t>
                      </a:r>
                    </a:p>
                    <a:p>
                      <a:pPr algn="ctr"/>
                      <a:r>
                        <a:rPr lang="en-US" baseline="0" dirty="0"/>
                        <a:t>QA 45)</a:t>
                      </a:r>
                      <a:endParaRPr lang="en-US" dirty="0"/>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540655" y="4225120"/>
            <a:ext cx="2680742" cy="338554"/>
          </a:xfrm>
          <a:prstGeom prst="rect">
            <a:avLst/>
          </a:prstGeom>
          <a:noFill/>
        </p:spPr>
        <p:txBody>
          <a:bodyPr wrap="none" rtlCol="0">
            <a:spAutoFit/>
          </a:bodyPr>
          <a:lstStyle/>
          <a:p>
            <a:r>
              <a:rPr lang="en-US" sz="1600" dirty="0"/>
              <a:t>* SBA PPP Payroll Costs FAQ 6</a:t>
            </a:r>
          </a:p>
        </p:txBody>
      </p:sp>
      <p:sp>
        <p:nvSpPr>
          <p:cNvPr id="6" name="Slide Number Placeholder 5">
            <a:extLst>
              <a:ext uri="{FF2B5EF4-FFF2-40B4-BE49-F238E27FC236}">
                <a16:creationId xmlns:a16="http://schemas.microsoft.com/office/drawing/2014/main" id="{CBE23109-FAFD-1042-A6B1-3F675E6B7A6C}"/>
              </a:ext>
            </a:extLst>
          </p:cNvPr>
          <p:cNvSpPr>
            <a:spLocks noGrp="1"/>
          </p:cNvSpPr>
          <p:nvPr>
            <p:ph type="sldNum" sz="quarter" idx="12"/>
          </p:nvPr>
        </p:nvSpPr>
        <p:spPr/>
        <p:txBody>
          <a:bodyPr/>
          <a:lstStyle/>
          <a:p>
            <a:fld id="{54AAE21D-1E9D-1047-BD42-883DA1A9BFEE}" type="slidenum">
              <a:rPr lang="en-US" smtClean="0"/>
              <a:t>372</a:t>
            </a:fld>
            <a:endParaRPr lang="en-US"/>
          </a:p>
        </p:txBody>
      </p:sp>
      <p:pic>
        <p:nvPicPr>
          <p:cNvPr id="4" name="Picture 3">
            <a:extLst>
              <a:ext uri="{FF2B5EF4-FFF2-40B4-BE49-F238E27FC236}">
                <a16:creationId xmlns:a16="http://schemas.microsoft.com/office/drawing/2014/main" id="{330547C4-ED29-38DE-0758-C4CE0BB27A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350883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038"/>
            <a:ext cx="8229600" cy="1143000"/>
          </a:xfrm>
        </p:spPr>
        <p:txBody>
          <a:bodyPr>
            <a:normAutofit/>
          </a:bodyPr>
          <a:lstStyle/>
          <a:p>
            <a:r>
              <a:rPr lang="en-US" sz="3200" dirty="0"/>
              <a:t>PPP vs. ERC</a:t>
            </a:r>
            <a:br>
              <a:rPr lang="en-US" sz="3200" dirty="0"/>
            </a:br>
            <a:r>
              <a:rPr lang="en-US" sz="3200" dirty="0"/>
              <a:t>Timing of Health Expenses </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79352030"/>
              </p:ext>
            </p:extLst>
          </p:nvPr>
        </p:nvGraphicFramePr>
        <p:xfrm>
          <a:off x="457200" y="1386425"/>
          <a:ext cx="8229600" cy="3266440"/>
        </p:xfrm>
        <a:graphic>
          <a:graphicData uri="http://schemas.openxmlformats.org/drawingml/2006/table">
            <a:tbl>
              <a:tblPr firstRow="1" bandRow="1">
                <a:tableStyleId>{5C22544A-7EE6-4342-B048-85BDC9FD1C3A}</a:tableStyleId>
              </a:tblPr>
              <a:tblGrid>
                <a:gridCol w="1328222">
                  <a:extLst>
                    <a:ext uri="{9D8B030D-6E8A-4147-A177-3AD203B41FA5}">
                      <a16:colId xmlns:a16="http://schemas.microsoft.com/office/drawing/2014/main" val="20000"/>
                    </a:ext>
                  </a:extLst>
                </a:gridCol>
                <a:gridCol w="3394816">
                  <a:extLst>
                    <a:ext uri="{9D8B030D-6E8A-4147-A177-3AD203B41FA5}">
                      <a16:colId xmlns:a16="http://schemas.microsoft.com/office/drawing/2014/main" val="20001"/>
                    </a:ext>
                  </a:extLst>
                </a:gridCol>
                <a:gridCol w="3506562">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baseline="0" dirty="0"/>
                        <a:t>Timing of q</a:t>
                      </a:r>
                      <a:r>
                        <a:rPr lang="en-US" dirty="0"/>
                        <a:t>ualifying health plan expenses</a:t>
                      </a:r>
                    </a:p>
                  </a:txBody>
                  <a:tcPr/>
                </a:tc>
                <a:tc>
                  <a:txBody>
                    <a:bodyPr/>
                    <a:lstStyle/>
                    <a:p>
                      <a:pPr algn="ctr"/>
                      <a:r>
                        <a:rPr lang="en-US" dirty="0"/>
                        <a:t>Amounts </a:t>
                      </a:r>
                      <a:r>
                        <a:rPr lang="en-US" dirty="0">
                          <a:solidFill>
                            <a:srgbClr val="FF0000"/>
                          </a:solidFill>
                        </a:rPr>
                        <a:t>PAID or</a:t>
                      </a:r>
                      <a:r>
                        <a:rPr lang="en-US" baseline="0" dirty="0">
                          <a:solidFill>
                            <a:srgbClr val="FF0000"/>
                          </a:solidFill>
                        </a:rPr>
                        <a:t> INCURRED </a:t>
                      </a:r>
                      <a:r>
                        <a:rPr lang="en-US" baseline="0" dirty="0">
                          <a:solidFill>
                            <a:schemeClr val="tx1"/>
                          </a:solidFill>
                        </a:rPr>
                        <a:t>by borrower during CP (premiums paid inside CP or by next premium due date after CP (no pre-pay)*</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Amounts </a:t>
                      </a:r>
                      <a:r>
                        <a:rPr lang="en-US" dirty="0">
                          <a:solidFill>
                            <a:srgbClr val="FF0000"/>
                          </a:solidFill>
                        </a:rPr>
                        <a:t>PAID or</a:t>
                      </a:r>
                      <a:r>
                        <a:rPr lang="en-US" baseline="0" dirty="0">
                          <a:solidFill>
                            <a:srgbClr val="FF0000"/>
                          </a:solidFill>
                        </a:rPr>
                        <a:t> INCURRED </a:t>
                      </a:r>
                      <a:r>
                        <a:rPr lang="en-US" baseline="0" dirty="0">
                          <a:solidFill>
                            <a:schemeClr val="tx1"/>
                          </a:solidFill>
                        </a:rPr>
                        <a:t>in </a:t>
                      </a:r>
                      <a:r>
                        <a:rPr lang="en-US" baseline="0" dirty="0" err="1">
                          <a:solidFill>
                            <a:schemeClr val="tx1"/>
                          </a:solidFill>
                        </a:rPr>
                        <a:t>qtr</a:t>
                      </a:r>
                      <a:r>
                        <a:rPr lang="en-US" baseline="0" dirty="0">
                          <a:solidFill>
                            <a:schemeClr val="tx1"/>
                          </a:solidFill>
                        </a:rPr>
                        <a:t> in </a:t>
                      </a:r>
                      <a:r>
                        <a:rPr lang="en-US" baseline="0" dirty="0" err="1">
                          <a:solidFill>
                            <a:schemeClr val="tx1"/>
                          </a:solidFill>
                        </a:rPr>
                        <a:t>govt</a:t>
                      </a:r>
                      <a:r>
                        <a:rPr lang="en-US" baseline="0" dirty="0">
                          <a:solidFill>
                            <a:schemeClr val="tx1"/>
                          </a:solidFill>
                        </a:rPr>
                        <a:t> suspension period or entire </a:t>
                      </a:r>
                      <a:r>
                        <a:rPr lang="en-US" baseline="0" dirty="0" err="1">
                          <a:solidFill>
                            <a:schemeClr val="tx1"/>
                          </a:solidFill>
                        </a:rPr>
                        <a:t>qtr</a:t>
                      </a:r>
                      <a:r>
                        <a:rPr lang="en-US" baseline="0" dirty="0">
                          <a:solidFill>
                            <a:schemeClr val="tx1"/>
                          </a:solidFill>
                        </a:rPr>
                        <a:t> if drop in GR </a:t>
                      </a:r>
                      <a:r>
                        <a:rPr lang="en-US" sz="1600" dirty="0"/>
                        <a:t> (Notice 2021-20, §H QA 41) (CARES §2301(c)(3)(C))  </a:t>
                      </a:r>
                      <a:r>
                        <a:rPr lang="en-US" sz="1600" baseline="0" dirty="0">
                          <a:solidFill>
                            <a:schemeClr val="tx1"/>
                          </a:solidFill>
                        </a:rPr>
                        <a:t>  </a:t>
                      </a:r>
                      <a:endParaRPr lang="en-US" sz="1600" dirty="0"/>
                    </a:p>
                  </a:txBody>
                  <a:tcPr/>
                </a:tc>
                <a:extLst>
                  <a:ext uri="{0D108BD9-81ED-4DB2-BD59-A6C34878D82A}">
                    <a16:rowId xmlns:a16="http://schemas.microsoft.com/office/drawing/2014/main" val="10001"/>
                  </a:ext>
                </a:extLst>
              </a:tr>
              <a:tr h="370840">
                <a:tc>
                  <a:txBody>
                    <a:bodyPr/>
                    <a:lstStyle/>
                    <a:p>
                      <a:pPr algn="ctr"/>
                      <a:endParaRPr lang="en-US" dirty="0"/>
                    </a:p>
                  </a:txBody>
                  <a:tcPr/>
                </a:tc>
                <a:tc>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t>Cf</a:t>
                      </a:r>
                      <a:r>
                        <a:rPr lang="en-US" dirty="0"/>
                        <a:t>:</a:t>
                      </a:r>
                      <a:r>
                        <a:rPr lang="en-US" baseline="0" dirty="0"/>
                        <a:t> For ERC cash wages, only amounts </a:t>
                      </a:r>
                      <a:r>
                        <a:rPr lang="en-US" baseline="0" dirty="0">
                          <a:solidFill>
                            <a:srgbClr val="FF0000"/>
                          </a:solidFill>
                        </a:rPr>
                        <a:t>PAID </a:t>
                      </a:r>
                      <a:r>
                        <a:rPr lang="en-US" baseline="0" dirty="0">
                          <a:solidFill>
                            <a:schemeClr val="tx1"/>
                          </a:solidFill>
                        </a:rPr>
                        <a:t>inside</a:t>
                      </a:r>
                      <a:r>
                        <a:rPr lang="en-US" baseline="0" dirty="0">
                          <a:solidFill>
                            <a:srgbClr val="FF0000"/>
                          </a:solidFill>
                        </a:rPr>
                        <a:t> </a:t>
                      </a:r>
                      <a:r>
                        <a:rPr lang="en-US" baseline="0" dirty="0">
                          <a:solidFill>
                            <a:schemeClr val="tx1"/>
                          </a:solidFill>
                        </a:rPr>
                        <a:t>either entire quarter (if drop in gross receipts) or </a:t>
                      </a:r>
                      <a:r>
                        <a:rPr lang="en-US" baseline="0" dirty="0" err="1">
                          <a:solidFill>
                            <a:schemeClr val="tx1"/>
                          </a:solidFill>
                        </a:rPr>
                        <a:t>govt</a:t>
                      </a:r>
                      <a:r>
                        <a:rPr lang="en-US" baseline="0" dirty="0">
                          <a:solidFill>
                            <a:schemeClr val="tx1"/>
                          </a:solidFill>
                        </a:rPr>
                        <a:t> suspension period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qualify as ERC wages </a:t>
                      </a:r>
                      <a:r>
                        <a:rPr lang="en-US" sz="1600" baseline="0" dirty="0">
                          <a:solidFill>
                            <a:schemeClr val="tx1"/>
                          </a:solidFill>
                        </a:rPr>
                        <a:t>(CARES </a:t>
                      </a:r>
                      <a:r>
                        <a:rPr lang="en-US" sz="1600" dirty="0"/>
                        <a:t>§2301(c)(3)) </a:t>
                      </a:r>
                      <a:endParaRPr lang="en-US" sz="1600"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490363" y="4702970"/>
            <a:ext cx="2680742" cy="338554"/>
          </a:xfrm>
          <a:prstGeom prst="rect">
            <a:avLst/>
          </a:prstGeom>
          <a:noFill/>
        </p:spPr>
        <p:txBody>
          <a:bodyPr wrap="none" rtlCol="0">
            <a:spAutoFit/>
          </a:bodyPr>
          <a:lstStyle/>
          <a:p>
            <a:r>
              <a:rPr lang="en-US" sz="1600" dirty="0"/>
              <a:t>* SBA PPP Payroll Costs FAQ 6</a:t>
            </a:r>
          </a:p>
        </p:txBody>
      </p:sp>
      <p:sp>
        <p:nvSpPr>
          <p:cNvPr id="6" name="Slide Number Placeholder 5">
            <a:extLst>
              <a:ext uri="{FF2B5EF4-FFF2-40B4-BE49-F238E27FC236}">
                <a16:creationId xmlns:a16="http://schemas.microsoft.com/office/drawing/2014/main" id="{44D347E3-6E4B-0A4C-A06E-47CA2195F2F6}"/>
              </a:ext>
            </a:extLst>
          </p:cNvPr>
          <p:cNvSpPr>
            <a:spLocks noGrp="1"/>
          </p:cNvSpPr>
          <p:nvPr>
            <p:ph type="sldNum" sz="quarter" idx="12"/>
          </p:nvPr>
        </p:nvSpPr>
        <p:spPr/>
        <p:txBody>
          <a:bodyPr/>
          <a:lstStyle/>
          <a:p>
            <a:fld id="{54AAE21D-1E9D-1047-BD42-883DA1A9BFEE}" type="slidenum">
              <a:rPr lang="en-US" smtClean="0"/>
              <a:t>373</a:t>
            </a:fld>
            <a:endParaRPr lang="en-US"/>
          </a:p>
        </p:txBody>
      </p:sp>
      <p:pic>
        <p:nvPicPr>
          <p:cNvPr id="4" name="Picture 3">
            <a:extLst>
              <a:ext uri="{FF2B5EF4-FFF2-40B4-BE49-F238E27FC236}">
                <a16:creationId xmlns:a16="http://schemas.microsoft.com/office/drawing/2014/main" id="{82AD9C3A-BF34-AFB2-3D18-EF8154F39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825406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72"/>
            <a:ext cx="8229600" cy="1143000"/>
          </a:xfrm>
        </p:spPr>
        <p:txBody>
          <a:bodyPr>
            <a:normAutofit/>
          </a:bodyPr>
          <a:lstStyle/>
          <a:p>
            <a:r>
              <a:rPr lang="en-US" sz="3200" dirty="0"/>
              <a:t>PPP vs. ERC </a:t>
            </a:r>
            <a:br>
              <a:rPr lang="en-US" sz="3200" dirty="0"/>
            </a:br>
            <a:r>
              <a:rPr lang="en-US" sz="3200" dirty="0"/>
              <a:t>Wages Paid vs. Incurred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60907439"/>
              </p:ext>
            </p:extLst>
          </p:nvPr>
        </p:nvGraphicFramePr>
        <p:xfrm>
          <a:off x="457200" y="1377107"/>
          <a:ext cx="8229600" cy="4546600"/>
        </p:xfrm>
        <a:graphic>
          <a:graphicData uri="http://schemas.openxmlformats.org/drawingml/2006/table">
            <a:tbl>
              <a:tblPr firstRow="1" bandRow="1">
                <a:tableStyleId>{5C22544A-7EE6-4342-B048-85BDC9FD1C3A}</a:tableStyleId>
              </a:tblPr>
              <a:tblGrid>
                <a:gridCol w="2243482">
                  <a:extLst>
                    <a:ext uri="{9D8B030D-6E8A-4147-A177-3AD203B41FA5}">
                      <a16:colId xmlns:a16="http://schemas.microsoft.com/office/drawing/2014/main" val="20000"/>
                    </a:ext>
                  </a:extLst>
                </a:gridCol>
                <a:gridCol w="2316102">
                  <a:extLst>
                    <a:ext uri="{9D8B030D-6E8A-4147-A177-3AD203B41FA5}">
                      <a16:colId xmlns:a16="http://schemas.microsoft.com/office/drawing/2014/main" val="20001"/>
                    </a:ext>
                  </a:extLst>
                </a:gridCol>
                <a:gridCol w="3670016">
                  <a:extLst>
                    <a:ext uri="{9D8B030D-6E8A-4147-A177-3AD203B41FA5}">
                      <a16:colId xmlns:a16="http://schemas.microsoft.com/office/drawing/2014/main" val="20002"/>
                    </a:ext>
                  </a:extLst>
                </a:gridCol>
              </a:tblGrid>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PPP </a:t>
                      </a:r>
                      <a:r>
                        <a:rPr lang="en-US" sz="1800" dirty="0" err="1"/>
                        <a:t>Cov</a:t>
                      </a:r>
                      <a:r>
                        <a:rPr lang="en-US" sz="1800" dirty="0"/>
                        <a:t>. Payroll Costs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ERC</a:t>
                      </a:r>
                      <a:r>
                        <a:rPr lang="en-US" sz="1800" baseline="0" dirty="0"/>
                        <a:t> Qual. Wages</a:t>
                      </a:r>
                      <a:endParaRPr lang="en-US" sz="1800" dirty="0"/>
                    </a:p>
                  </a:txBody>
                  <a:tcPr/>
                </a:tc>
                <a:extLst>
                  <a:ext uri="{0D108BD9-81ED-4DB2-BD59-A6C34878D82A}">
                    <a16:rowId xmlns:a16="http://schemas.microsoft.com/office/drawing/2014/main" val="10000"/>
                  </a:ext>
                </a:extLst>
              </a:tr>
              <a:tr h="370840">
                <a:tc>
                  <a:txBody>
                    <a:bodyPr/>
                    <a:lstStyle/>
                    <a:p>
                      <a:pPr algn="ctr"/>
                      <a:r>
                        <a:rPr lang="en-US" dirty="0"/>
                        <a:t>Wages qualifying</a:t>
                      </a:r>
                      <a:r>
                        <a:rPr lang="en-US" baseline="0" dirty="0"/>
                        <a:t> for ERC: </a:t>
                      </a:r>
                    </a:p>
                    <a:p>
                      <a:pPr algn="ctr"/>
                      <a:r>
                        <a:rPr lang="en-US" dirty="0"/>
                        <a:t>Cash</a:t>
                      </a:r>
                      <a:r>
                        <a:rPr lang="en-US" baseline="0" dirty="0"/>
                        <a:t> vs. Accrual </a:t>
                      </a:r>
                      <a:endParaRPr lang="en-US" dirty="0"/>
                    </a:p>
                  </a:txBody>
                  <a:tcPr/>
                </a:tc>
                <a:tc>
                  <a:txBody>
                    <a:bodyPr/>
                    <a:lstStyle/>
                    <a:p>
                      <a:pPr algn="ctr"/>
                      <a:r>
                        <a:rPr lang="en-US" dirty="0"/>
                        <a:t>Wages </a:t>
                      </a:r>
                      <a:r>
                        <a:rPr lang="en-US" dirty="0">
                          <a:solidFill>
                            <a:srgbClr val="FF0000"/>
                          </a:solidFill>
                        </a:rPr>
                        <a:t>PAID or</a:t>
                      </a:r>
                      <a:r>
                        <a:rPr lang="en-US" baseline="0" dirty="0">
                          <a:solidFill>
                            <a:srgbClr val="FF0000"/>
                          </a:solidFill>
                        </a:rPr>
                        <a:t> INCURRED</a:t>
                      </a:r>
                      <a:r>
                        <a:rPr lang="en-US" baseline="0" dirty="0">
                          <a:solidFill>
                            <a:schemeClr val="tx1"/>
                          </a:solidFill>
                        </a:rPr>
                        <a:t> during CP (wages paid inside CP or by next regular pay date after CP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(no pre-pay)  </a:t>
                      </a:r>
                      <a:r>
                        <a:rPr lang="en-US" sz="1600" baseline="0" dirty="0">
                          <a:solidFill>
                            <a:schemeClr val="tx1"/>
                          </a:solidFill>
                        </a:rPr>
                        <a:t>(</a:t>
                      </a:r>
                      <a:r>
                        <a:rPr lang="en-US" sz="1600" dirty="0"/>
                        <a:t>SBA PPP Payroll Costs FAQ 6</a:t>
                      </a:r>
                      <a:r>
                        <a:rPr lang="en-US" sz="1600" baseline="0" dirty="0">
                          <a:solidFill>
                            <a:schemeClr val="tx1"/>
                          </a:solidFill>
                        </a:rPr>
                        <a:t>)</a:t>
                      </a:r>
                    </a:p>
                    <a:p>
                      <a:pPr algn="ctr"/>
                      <a:r>
                        <a:rPr lang="en-US" baseline="0" dirty="0">
                          <a:solidFill>
                            <a:srgbClr val="0000FF"/>
                          </a:solidFill>
                        </a:rPr>
                        <a:t>Wages may be either paid or incurred </a:t>
                      </a:r>
                    </a:p>
                    <a:p>
                      <a:pPr algn="ctr"/>
                      <a:endParaRPr lang="en-US" dirty="0">
                        <a:solidFill>
                          <a:srgbClr val="008000"/>
                        </a:solidFill>
                      </a:endParaRPr>
                    </a:p>
                  </a:txBody>
                  <a:tcPr/>
                </a:tc>
                <a:tc>
                  <a:txBody>
                    <a:bodyPr/>
                    <a:lstStyle/>
                    <a:p>
                      <a:pPr algn="ctr"/>
                      <a:r>
                        <a:rPr lang="en-US" dirty="0"/>
                        <a:t>If qualifying for drop in GR, all</a:t>
                      </a:r>
                    </a:p>
                    <a:p>
                      <a:pPr algn="ctr"/>
                      <a:r>
                        <a:rPr lang="en-US" dirty="0"/>
                        <a:t>wages</a:t>
                      </a:r>
                      <a:r>
                        <a:rPr lang="en-US" baseline="0" dirty="0"/>
                        <a:t> </a:t>
                      </a:r>
                      <a:r>
                        <a:rPr lang="en-US" baseline="0" dirty="0">
                          <a:solidFill>
                            <a:srgbClr val="FF0000"/>
                          </a:solidFill>
                        </a:rPr>
                        <a:t>PAID</a:t>
                      </a:r>
                      <a:r>
                        <a:rPr lang="en-US" baseline="0" dirty="0"/>
                        <a:t> </a:t>
                      </a:r>
                      <a:r>
                        <a:rPr lang="en-US" baseline="0" dirty="0">
                          <a:solidFill>
                            <a:schemeClr val="tx1"/>
                          </a:solidFill>
                        </a:rPr>
                        <a:t>within qualifying period (cal. quarter or suspension period) qualify for ERC</a:t>
                      </a:r>
                    </a:p>
                    <a:p>
                      <a:pPr algn="ctr"/>
                      <a:r>
                        <a:rPr lang="en-US" baseline="0" dirty="0">
                          <a:solidFill>
                            <a:srgbClr val="0000FF"/>
                          </a:solidFill>
                        </a:rPr>
                        <a:t>Wages must be actually PAID, not merely accrued</a:t>
                      </a:r>
                      <a:r>
                        <a:rPr lang="en-US" sz="1600" baseline="0" dirty="0">
                          <a:solidFill>
                            <a:srgbClr val="0000FF"/>
                          </a:solidFill>
                        </a:rPr>
                        <a:t>  (CARES Act §2301(c)(3))  (No IRS guidance yet)</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008000"/>
                          </a:solidFill>
                        </a:rPr>
                        <a:t>E.g., Wages earned prior to ERC qualifying </a:t>
                      </a:r>
                      <a:r>
                        <a:rPr lang="en-US" baseline="0" dirty="0" err="1">
                          <a:solidFill>
                            <a:srgbClr val="008000"/>
                          </a:solidFill>
                        </a:rPr>
                        <a:t>qtr</a:t>
                      </a:r>
                      <a:r>
                        <a:rPr lang="en-US" baseline="0" dirty="0">
                          <a:solidFill>
                            <a:srgbClr val="008000"/>
                          </a:solidFill>
                        </a:rPr>
                        <a:t> paid inside (at beginning of qualifying </a:t>
                      </a:r>
                      <a:r>
                        <a:rPr lang="en-US" baseline="0" dirty="0" err="1">
                          <a:solidFill>
                            <a:srgbClr val="008000"/>
                          </a:solidFill>
                        </a:rPr>
                        <a:t>qtr</a:t>
                      </a:r>
                      <a:r>
                        <a:rPr lang="en-US" baseline="0" dirty="0">
                          <a:solidFill>
                            <a:srgbClr val="008000"/>
                          </a:solidFill>
                        </a:rPr>
                        <a:t>) appear to qualify for ERC</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FF0000"/>
                          </a:solidFill>
                        </a:rPr>
                        <a:t>E.g., TX shuts down non-essential businesses on 03/19/20. Payroll checks cut on 03/20/20 for 03/01-14/20.</a:t>
                      </a:r>
                      <a:endParaRPr lang="en-US" dirty="0">
                        <a:solidFill>
                          <a:schemeClr val="tx1"/>
                        </a:solidFill>
                      </a:endParaRPr>
                    </a:p>
                  </a:txBody>
                  <a:tcPr/>
                </a:tc>
                <a:extLst>
                  <a:ext uri="{0D108BD9-81ED-4DB2-BD59-A6C34878D82A}">
                    <a16:rowId xmlns:a16="http://schemas.microsoft.com/office/drawing/2014/main" val="10001"/>
                  </a:ext>
                </a:extLst>
              </a:tr>
            </a:tbl>
          </a:graphicData>
        </a:graphic>
      </p:graphicFrame>
      <p:sp>
        <p:nvSpPr>
          <p:cNvPr id="6" name="Slide Number Placeholder 5">
            <a:extLst>
              <a:ext uri="{FF2B5EF4-FFF2-40B4-BE49-F238E27FC236}">
                <a16:creationId xmlns:a16="http://schemas.microsoft.com/office/drawing/2014/main" id="{202E6219-65A7-9F4A-93C6-38599702ADC0}"/>
              </a:ext>
            </a:extLst>
          </p:cNvPr>
          <p:cNvSpPr>
            <a:spLocks noGrp="1"/>
          </p:cNvSpPr>
          <p:nvPr>
            <p:ph type="sldNum" sz="quarter" idx="12"/>
          </p:nvPr>
        </p:nvSpPr>
        <p:spPr/>
        <p:txBody>
          <a:bodyPr/>
          <a:lstStyle/>
          <a:p>
            <a:fld id="{54AAE21D-1E9D-1047-BD42-883DA1A9BFEE}" type="slidenum">
              <a:rPr lang="en-US" smtClean="0"/>
              <a:t>374</a:t>
            </a:fld>
            <a:endParaRPr lang="en-US"/>
          </a:p>
        </p:txBody>
      </p:sp>
      <p:pic>
        <p:nvPicPr>
          <p:cNvPr id="3" name="Picture 2">
            <a:extLst>
              <a:ext uri="{FF2B5EF4-FFF2-40B4-BE49-F238E27FC236}">
                <a16:creationId xmlns:a16="http://schemas.microsoft.com/office/drawing/2014/main" id="{D8C14E99-FE0A-7509-34BA-B7D7384CD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0408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Employer Provided Group Insurance </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80018023"/>
              </p:ext>
            </p:extLst>
          </p:nvPr>
        </p:nvGraphicFramePr>
        <p:xfrm>
          <a:off x="457200" y="1600200"/>
          <a:ext cx="8229600" cy="2931160"/>
        </p:xfrm>
        <a:graphic>
          <a:graphicData uri="http://schemas.openxmlformats.org/drawingml/2006/table">
            <a:tbl>
              <a:tblPr firstRow="1" bandRow="1">
                <a:tableStyleId>{5C22544A-7EE6-4342-B048-85BDC9FD1C3A}</a:tableStyleId>
              </a:tblPr>
              <a:tblGrid>
                <a:gridCol w="2418830">
                  <a:extLst>
                    <a:ext uri="{9D8B030D-6E8A-4147-A177-3AD203B41FA5}">
                      <a16:colId xmlns:a16="http://schemas.microsoft.com/office/drawing/2014/main" val="20000"/>
                    </a:ext>
                  </a:extLst>
                </a:gridCol>
                <a:gridCol w="2726625">
                  <a:extLst>
                    <a:ext uri="{9D8B030D-6E8A-4147-A177-3AD203B41FA5}">
                      <a16:colId xmlns:a16="http://schemas.microsoft.com/office/drawing/2014/main" val="20001"/>
                    </a:ext>
                  </a:extLst>
                </a:gridCol>
                <a:gridCol w="3084145">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algn="ctr"/>
                      <a:r>
                        <a:rPr lang="en-US" dirty="0"/>
                        <a:t>‘</a:t>
                      </a:r>
                      <a:r>
                        <a:rPr lang="en-US" dirty="0" err="1"/>
                        <a:t>Er</a:t>
                      </a:r>
                      <a:r>
                        <a:rPr lang="en-US" dirty="0"/>
                        <a:t> Provided Group Dental Insurance</a:t>
                      </a:r>
                    </a:p>
                  </a:txBody>
                  <a:tcPr/>
                </a:tc>
                <a:tc>
                  <a:txBody>
                    <a:bodyPr/>
                    <a:lstStyle/>
                    <a:p>
                      <a:pPr algn="ctr"/>
                      <a:r>
                        <a:rPr lang="en-US" dirty="0"/>
                        <a:t>Yes*</a:t>
                      </a:r>
                    </a:p>
                  </a:txBody>
                  <a:tcPr/>
                </a:tc>
                <a:tc>
                  <a:txBody>
                    <a:bodyPr/>
                    <a:lstStyle/>
                    <a:p>
                      <a:pPr algn="ctr"/>
                      <a:r>
                        <a:rPr lang="en-US" dirty="0"/>
                        <a:t>Probably**</a:t>
                      </a:r>
                    </a:p>
                  </a:txBody>
                  <a:tcPr/>
                </a:tc>
                <a:extLst>
                  <a:ext uri="{0D108BD9-81ED-4DB2-BD59-A6C34878D82A}">
                    <a16:rowId xmlns:a16="http://schemas.microsoft.com/office/drawing/2014/main" val="10001"/>
                  </a:ext>
                </a:extLst>
              </a:tr>
              <a:tr h="370840">
                <a:tc>
                  <a:txBody>
                    <a:bodyPr/>
                    <a:lstStyle/>
                    <a:p>
                      <a:pPr algn="ctr"/>
                      <a:r>
                        <a:rPr lang="en-US" dirty="0"/>
                        <a:t>‘</a:t>
                      </a:r>
                      <a:r>
                        <a:rPr lang="en-US" dirty="0" err="1"/>
                        <a:t>Er</a:t>
                      </a:r>
                      <a:r>
                        <a:rPr lang="en-US" dirty="0"/>
                        <a:t> Provided Group Vision Insurance</a:t>
                      </a:r>
                    </a:p>
                  </a:txBody>
                  <a:tcPr/>
                </a:tc>
                <a:tc>
                  <a:txBody>
                    <a:bodyPr/>
                    <a:lstStyle/>
                    <a:p>
                      <a:pPr algn="ctr"/>
                      <a:r>
                        <a:rPr lang="en-US" dirty="0"/>
                        <a:t>Yes*</a:t>
                      </a:r>
                    </a:p>
                  </a:txBody>
                  <a:tcPr/>
                </a:tc>
                <a:tc>
                  <a:txBody>
                    <a:bodyPr/>
                    <a:lstStyle/>
                    <a:p>
                      <a:pPr algn="ctr"/>
                      <a:r>
                        <a:rPr lang="en-US" dirty="0"/>
                        <a:t>Probably**</a:t>
                      </a:r>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t>
                      </a:r>
                      <a:r>
                        <a:rPr lang="en-US" dirty="0" err="1"/>
                        <a:t>Er</a:t>
                      </a:r>
                      <a:r>
                        <a:rPr lang="en-US" dirty="0"/>
                        <a:t> Provided Group </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Life Insurance</a:t>
                      </a:r>
                    </a:p>
                  </a:txBody>
                  <a:tcPr/>
                </a:tc>
                <a:tc>
                  <a:txBody>
                    <a:bodyPr/>
                    <a:lstStyle/>
                    <a:p>
                      <a:pPr algn="ctr"/>
                      <a:r>
                        <a:rPr lang="en-US" dirty="0"/>
                        <a:t>Yes*</a:t>
                      </a:r>
                    </a:p>
                  </a:txBody>
                  <a:tcPr/>
                </a:tc>
                <a:tc>
                  <a:txBody>
                    <a:bodyPr/>
                    <a:lstStyle/>
                    <a:p>
                      <a:pPr algn="ctr"/>
                      <a:r>
                        <a:rPr lang="en-US" dirty="0"/>
                        <a:t>No  (life insurance</a:t>
                      </a:r>
                      <a:r>
                        <a:rPr lang="en-US" baseline="0" dirty="0"/>
                        <a:t> is obviously not health ins)</a:t>
                      </a:r>
                      <a:endParaRPr lang="en-US" dirty="0"/>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t>
                      </a:r>
                      <a:r>
                        <a:rPr lang="en-US" dirty="0" err="1"/>
                        <a:t>Er</a:t>
                      </a:r>
                      <a:r>
                        <a:rPr lang="en-US" dirty="0"/>
                        <a:t> Provided Group Disability Insurance</a:t>
                      </a:r>
                    </a:p>
                  </a:txBody>
                  <a:tcPr/>
                </a:tc>
                <a:tc>
                  <a:txBody>
                    <a:bodyPr/>
                    <a:lstStyle/>
                    <a:p>
                      <a:pPr algn="ctr"/>
                      <a:r>
                        <a:rPr lang="en-US" dirty="0"/>
                        <a:t>Yes*</a:t>
                      </a:r>
                    </a:p>
                  </a:txBody>
                  <a:tcPr/>
                </a:tc>
                <a:tc>
                  <a:txBody>
                    <a:bodyPr/>
                    <a:lstStyle/>
                    <a:p>
                      <a:pPr algn="ctr"/>
                      <a:r>
                        <a:rPr lang="en-US" dirty="0"/>
                        <a:t>No  (disability</a:t>
                      </a:r>
                      <a:r>
                        <a:rPr lang="en-US" baseline="0" dirty="0"/>
                        <a:t> ins is income replacement ins, not health)</a:t>
                      </a:r>
                      <a:endParaRPr lang="en-US" dirty="0"/>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530705" y="4613819"/>
            <a:ext cx="8525629" cy="1477328"/>
          </a:xfrm>
          <a:prstGeom prst="rect">
            <a:avLst/>
          </a:prstGeom>
          <a:noFill/>
        </p:spPr>
        <p:txBody>
          <a:bodyPr wrap="none" rtlCol="0">
            <a:spAutoFit/>
          </a:bodyPr>
          <a:lstStyle/>
          <a:p>
            <a:r>
              <a:rPr lang="en-US" dirty="0"/>
              <a:t>*  Available retroactively if no PPP forgiveness received yet as of 12/27/20. Also available </a:t>
            </a:r>
          </a:p>
          <a:p>
            <a:r>
              <a:rPr lang="en-US" dirty="0"/>
              <a:t>prospectively for PPP forgive after 12/27/21  (Con App Division N,— Additional Corona-</a:t>
            </a:r>
          </a:p>
          <a:p>
            <a:r>
              <a:rPr lang="en-US" dirty="0"/>
              <a:t>virus Response and Relief, Title III, §308)</a:t>
            </a:r>
          </a:p>
          <a:p>
            <a:r>
              <a:rPr lang="en-US" dirty="0"/>
              <a:t>**  It’s likely, per common sense, that medical includes dental and vision insurance, </a:t>
            </a:r>
          </a:p>
          <a:p>
            <a:r>
              <a:rPr lang="en-US" dirty="0"/>
              <a:t>though this author’s research of IRC and other guidance yielded no official guidance  </a:t>
            </a:r>
          </a:p>
        </p:txBody>
      </p:sp>
      <p:sp>
        <p:nvSpPr>
          <p:cNvPr id="6" name="Slide Number Placeholder 5">
            <a:extLst>
              <a:ext uri="{FF2B5EF4-FFF2-40B4-BE49-F238E27FC236}">
                <a16:creationId xmlns:a16="http://schemas.microsoft.com/office/drawing/2014/main" id="{453FC771-D4C3-0A40-BE65-68EC47DA8160}"/>
              </a:ext>
            </a:extLst>
          </p:cNvPr>
          <p:cNvSpPr>
            <a:spLocks noGrp="1"/>
          </p:cNvSpPr>
          <p:nvPr>
            <p:ph type="sldNum" sz="quarter" idx="12"/>
          </p:nvPr>
        </p:nvSpPr>
        <p:spPr/>
        <p:txBody>
          <a:bodyPr/>
          <a:lstStyle/>
          <a:p>
            <a:fld id="{54AAE21D-1E9D-1047-BD42-883DA1A9BFEE}" type="slidenum">
              <a:rPr lang="en-US" smtClean="0"/>
              <a:t>375</a:t>
            </a:fld>
            <a:endParaRPr lang="en-US"/>
          </a:p>
        </p:txBody>
      </p:sp>
      <p:pic>
        <p:nvPicPr>
          <p:cNvPr id="4" name="Picture 3">
            <a:extLst>
              <a:ext uri="{FF2B5EF4-FFF2-40B4-BE49-F238E27FC236}">
                <a16:creationId xmlns:a16="http://schemas.microsoft.com/office/drawing/2014/main" id="{89868E3B-6226-3487-656F-3FBEEA2E8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15024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Gross Pay vs. Employee Funded</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61733904"/>
              </p:ext>
            </p:extLst>
          </p:nvPr>
        </p:nvGraphicFramePr>
        <p:xfrm>
          <a:off x="457200" y="1600200"/>
          <a:ext cx="8229600" cy="25654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Gross</a:t>
                      </a:r>
                      <a:r>
                        <a:rPr lang="en-US" baseline="0" dirty="0">
                          <a:solidFill>
                            <a:srgbClr val="FF0000"/>
                          </a:solidFill>
                        </a:rPr>
                        <a:t> pay </a:t>
                      </a:r>
                      <a:r>
                        <a:rPr lang="en-US" baseline="0" dirty="0"/>
                        <a:t>before deductions for taxes and ‘</a:t>
                      </a:r>
                      <a:r>
                        <a:rPr lang="en-US" baseline="0" dirty="0" err="1"/>
                        <a:t>ee</a:t>
                      </a:r>
                      <a:r>
                        <a:rPr lang="en-US" baseline="0" dirty="0"/>
                        <a:t> benefit payments*</a:t>
                      </a:r>
                      <a:endParaRPr lang="en-US" dirty="0"/>
                    </a:p>
                  </a:txBody>
                  <a:tcPr/>
                </a:tc>
                <a:tc>
                  <a:txBody>
                    <a:bodyPr/>
                    <a:lstStyle/>
                    <a:p>
                      <a:pPr algn="ctr"/>
                      <a:r>
                        <a:rPr lang="en-US" dirty="0"/>
                        <a:t>Yes*</a:t>
                      </a:r>
                    </a:p>
                  </a:txBody>
                  <a:tcPr/>
                </a:tc>
                <a:tc>
                  <a:txBody>
                    <a:bodyPr/>
                    <a:lstStyle/>
                    <a:p>
                      <a:pPr algn="ctr"/>
                      <a:r>
                        <a:rPr lang="en-US" dirty="0"/>
                        <a:t>Apparently</a:t>
                      </a:r>
                      <a:r>
                        <a:rPr lang="en-US" baseline="0" dirty="0"/>
                        <a:t> not  </a:t>
                      </a:r>
                    </a:p>
                    <a:p>
                      <a:pPr algn="ctr"/>
                      <a:r>
                        <a:rPr lang="en-US" baseline="0" dirty="0"/>
                        <a:t>(see below)</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a:t>
                      </a:r>
                      <a:r>
                        <a:rPr lang="en-US" baseline="0" dirty="0" err="1"/>
                        <a:t>Ee</a:t>
                      </a:r>
                      <a:r>
                        <a:rPr lang="en-US" baseline="0" dirty="0"/>
                        <a:t> funded </a:t>
                      </a:r>
                      <a:r>
                        <a:rPr lang="en-US" baseline="0" dirty="0">
                          <a:solidFill>
                            <a:srgbClr val="0000FF"/>
                          </a:solidFill>
                        </a:rPr>
                        <a:t>p</a:t>
                      </a:r>
                      <a:r>
                        <a:rPr lang="en-US" dirty="0">
                          <a:solidFill>
                            <a:srgbClr val="0000FF"/>
                          </a:solidFill>
                        </a:rPr>
                        <a:t>re-tax</a:t>
                      </a:r>
                      <a:r>
                        <a:rPr lang="en-US" baseline="0" dirty="0">
                          <a:solidFill>
                            <a:srgbClr val="0000FF"/>
                          </a:solidFill>
                        </a:rPr>
                        <a:t> </a:t>
                      </a:r>
                      <a:r>
                        <a:rPr lang="en-US" baseline="0" dirty="0"/>
                        <a:t>health plan under FSA </a:t>
                      </a:r>
                      <a:r>
                        <a:rPr lang="en-US" dirty="0"/>
                        <a:t>§125</a:t>
                      </a:r>
                      <a:r>
                        <a:rPr lang="en-US" baseline="0" dirty="0"/>
                        <a:t> </a:t>
                      </a:r>
                      <a:endParaRPr lang="en-US" dirty="0"/>
                    </a:p>
                  </a:txBody>
                  <a:tcPr/>
                </a:tc>
                <a:tc>
                  <a:txBody>
                    <a:bodyPr/>
                    <a:lstStyle/>
                    <a:p>
                      <a:pPr algn="ctr"/>
                      <a:r>
                        <a:rPr lang="en-US" dirty="0"/>
                        <a:t>No**</a:t>
                      </a:r>
                    </a:p>
                  </a:txBody>
                  <a:tcPr/>
                </a:tc>
                <a:tc>
                  <a:txBody>
                    <a:bodyPr/>
                    <a:lstStyle/>
                    <a:p>
                      <a:pPr algn="ctr"/>
                      <a:r>
                        <a:rPr lang="en-US" dirty="0"/>
                        <a:t>Yes***</a:t>
                      </a:r>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t>
                      </a:r>
                      <a:r>
                        <a:rPr lang="en-US" dirty="0" err="1"/>
                        <a:t>Ee</a:t>
                      </a:r>
                      <a:r>
                        <a:rPr lang="en-US" dirty="0"/>
                        <a:t> funded </a:t>
                      </a:r>
                      <a:r>
                        <a:rPr lang="en-US" dirty="0">
                          <a:solidFill>
                            <a:srgbClr val="008000"/>
                          </a:solidFill>
                        </a:rPr>
                        <a:t>after-tax</a:t>
                      </a:r>
                      <a:r>
                        <a:rPr lang="en-US" baseline="0" dirty="0">
                          <a:solidFill>
                            <a:srgbClr val="008000"/>
                          </a:solidFill>
                        </a:rPr>
                        <a:t> </a:t>
                      </a:r>
                      <a:r>
                        <a:rPr lang="en-US" baseline="0" dirty="0" err="1"/>
                        <a:t>contribs</a:t>
                      </a:r>
                      <a:r>
                        <a:rPr lang="en-US" baseline="0" dirty="0"/>
                        <a:t> for health exp.</a:t>
                      </a:r>
                      <a:endParaRPr lang="en-US" dirty="0"/>
                    </a:p>
                  </a:txBody>
                  <a:tcPr/>
                </a:tc>
                <a:tc>
                  <a:txBody>
                    <a:bodyPr/>
                    <a:lstStyle/>
                    <a:p>
                      <a:pPr algn="ctr"/>
                      <a:r>
                        <a:rPr lang="en-US" dirty="0"/>
                        <a:t>No**</a:t>
                      </a:r>
                    </a:p>
                  </a:txBody>
                  <a:tcPr/>
                </a:tc>
                <a:tc>
                  <a:txBody>
                    <a:bodyPr/>
                    <a:lstStyle/>
                    <a:p>
                      <a:pPr algn="ctr"/>
                      <a:r>
                        <a:rPr lang="en-US" dirty="0"/>
                        <a:t>No***</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440075" y="4237707"/>
            <a:ext cx="8374708" cy="1077218"/>
          </a:xfrm>
          <a:prstGeom prst="rect">
            <a:avLst/>
          </a:prstGeom>
          <a:noFill/>
        </p:spPr>
        <p:txBody>
          <a:bodyPr wrap="none" rtlCol="0">
            <a:spAutoFit/>
          </a:bodyPr>
          <a:lstStyle/>
          <a:p>
            <a:r>
              <a:rPr lang="en-US" sz="1600" dirty="0"/>
              <a:t>*  SBA PPP Payroll Costs FAQ 4   Thus, cafeteria plan (pre-tax portion elected by employee) counts </a:t>
            </a:r>
          </a:p>
          <a:p>
            <a:r>
              <a:rPr lang="en-US" sz="1600" dirty="0"/>
              <a:t>as forgivable cash compensation Instead of as group health care benefits  </a:t>
            </a:r>
          </a:p>
          <a:p>
            <a:r>
              <a:rPr lang="en-US" sz="1600" dirty="0"/>
              <a:t>**  SBA PPP Payroll Costs FAQ 6</a:t>
            </a:r>
          </a:p>
          <a:p>
            <a:r>
              <a:rPr lang="en-US" sz="1600" dirty="0"/>
              <a:t>***  Notice 2021-20, §H QA 40 </a:t>
            </a:r>
          </a:p>
        </p:txBody>
      </p:sp>
      <p:sp>
        <p:nvSpPr>
          <p:cNvPr id="6" name="Slide Number Placeholder 5">
            <a:extLst>
              <a:ext uri="{FF2B5EF4-FFF2-40B4-BE49-F238E27FC236}">
                <a16:creationId xmlns:a16="http://schemas.microsoft.com/office/drawing/2014/main" id="{992616D9-C70F-4646-8F9A-E8F8677E5276}"/>
              </a:ext>
            </a:extLst>
          </p:cNvPr>
          <p:cNvSpPr>
            <a:spLocks noGrp="1"/>
          </p:cNvSpPr>
          <p:nvPr>
            <p:ph type="sldNum" sz="quarter" idx="12"/>
          </p:nvPr>
        </p:nvSpPr>
        <p:spPr/>
        <p:txBody>
          <a:bodyPr/>
          <a:lstStyle/>
          <a:p>
            <a:fld id="{54AAE21D-1E9D-1047-BD42-883DA1A9BFEE}" type="slidenum">
              <a:rPr lang="en-US" smtClean="0"/>
              <a:t>376</a:t>
            </a:fld>
            <a:endParaRPr lang="en-US"/>
          </a:p>
        </p:txBody>
      </p:sp>
      <p:pic>
        <p:nvPicPr>
          <p:cNvPr id="3" name="Picture 2">
            <a:extLst>
              <a:ext uri="{FF2B5EF4-FFF2-40B4-BE49-F238E27FC236}">
                <a16:creationId xmlns:a16="http://schemas.microsoft.com/office/drawing/2014/main" id="{518AFFA2-9FC9-B222-F8FA-910CE6CC8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092750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Various Health Benefit Plans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55261076"/>
              </p:ext>
            </p:extLst>
          </p:nvPr>
        </p:nvGraphicFramePr>
        <p:xfrm>
          <a:off x="457200" y="1549900"/>
          <a:ext cx="8229600" cy="43942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834829">
                  <a:extLst>
                    <a:ext uri="{9D8B030D-6E8A-4147-A177-3AD203B41FA5}">
                      <a16:colId xmlns:a16="http://schemas.microsoft.com/office/drawing/2014/main" val="20001"/>
                    </a:ext>
                  </a:extLst>
                </a:gridCol>
                <a:gridCol w="2651571">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t>
                      </a:r>
                      <a:r>
                        <a:rPr lang="en-US" dirty="0" err="1"/>
                        <a:t>Er</a:t>
                      </a:r>
                      <a:r>
                        <a:rPr lang="en-US" dirty="0"/>
                        <a:t> contributions to HSA</a:t>
                      </a:r>
                      <a:r>
                        <a:rPr lang="en-US" baseline="0" dirty="0"/>
                        <a:t> (or Archer MSA)</a:t>
                      </a:r>
                      <a:endParaRPr lang="en-US" dirty="0"/>
                    </a:p>
                  </a:txBody>
                  <a:tcPr/>
                </a:tc>
                <a:tc>
                  <a:txBody>
                    <a:bodyPr/>
                    <a:lstStyle/>
                    <a:p>
                      <a:pPr algn="ctr"/>
                      <a:r>
                        <a:rPr lang="en-US" dirty="0"/>
                        <a:t>Probably not (likely not a group plan) </a:t>
                      </a:r>
                    </a:p>
                  </a:txBody>
                  <a:tcPr/>
                </a:tc>
                <a:tc>
                  <a:txBody>
                    <a:bodyPr/>
                    <a:lstStyle/>
                    <a:p>
                      <a:pPr algn="ctr"/>
                      <a:r>
                        <a:rPr lang="en-US" dirty="0"/>
                        <a:t>No  (Notice</a:t>
                      </a:r>
                      <a:r>
                        <a:rPr lang="en-US" baseline="0" dirty="0"/>
                        <a:t> 2021-20, §H </a:t>
                      </a:r>
                    </a:p>
                    <a:p>
                      <a:pPr algn="ctr"/>
                      <a:r>
                        <a:rPr lang="en-US" baseline="0" dirty="0"/>
                        <a:t>QA 46)</a:t>
                      </a:r>
                      <a:endParaRPr lang="en-US" dirty="0"/>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t>
                      </a:r>
                      <a:r>
                        <a:rPr lang="en-US" dirty="0" err="1"/>
                        <a:t>Er</a:t>
                      </a:r>
                      <a:r>
                        <a:rPr lang="en-US" dirty="0"/>
                        <a:t> contributions to high deductible health plan (insurance) (HDHP)</a:t>
                      </a:r>
                    </a:p>
                  </a:txBody>
                  <a:tcPr/>
                </a:tc>
                <a:tc>
                  <a:txBody>
                    <a:bodyPr/>
                    <a:lstStyle/>
                    <a:p>
                      <a:pPr algn="ctr"/>
                      <a:r>
                        <a:rPr lang="en-US" dirty="0"/>
                        <a:t>Yes – If group</a:t>
                      </a:r>
                      <a:r>
                        <a:rPr lang="en-US" baseline="0" dirty="0"/>
                        <a:t> plan</a:t>
                      </a:r>
                      <a:endParaRPr lang="en-US" dirty="0"/>
                    </a:p>
                  </a:txBody>
                  <a:tcPr/>
                </a:tc>
                <a:tc>
                  <a:txBody>
                    <a:bodyPr/>
                    <a:lstStyle/>
                    <a:p>
                      <a:pPr algn="ctr"/>
                      <a:r>
                        <a:rPr lang="en-US" dirty="0"/>
                        <a:t>Yes  (Notice</a:t>
                      </a:r>
                      <a:r>
                        <a:rPr lang="en-US" baseline="0" dirty="0"/>
                        <a:t> 2021-20, §H </a:t>
                      </a:r>
                    </a:p>
                    <a:p>
                      <a:pPr algn="ctr"/>
                      <a:r>
                        <a:rPr lang="en-US" baseline="0" dirty="0"/>
                        <a:t>QA 46)</a:t>
                      </a:r>
                      <a:endParaRPr lang="en-US" dirty="0"/>
                    </a:p>
                    <a:p>
                      <a:pPr algn="ctr"/>
                      <a:r>
                        <a:rPr lang="en-US" dirty="0"/>
                        <a:t> </a:t>
                      </a:r>
                    </a:p>
                  </a:txBody>
                  <a:tcPr/>
                </a:tc>
                <a:extLst>
                  <a:ext uri="{0D108BD9-81ED-4DB2-BD59-A6C34878D82A}">
                    <a16:rowId xmlns:a16="http://schemas.microsoft.com/office/drawing/2014/main" val="10002"/>
                  </a:ext>
                </a:extLst>
              </a:tr>
              <a:tr h="370840">
                <a:tc>
                  <a:txBody>
                    <a:bodyPr/>
                    <a:lstStyle/>
                    <a:p>
                      <a:pPr algn="ctr"/>
                      <a:r>
                        <a:rPr lang="en-US" dirty="0"/>
                        <a:t>‘</a:t>
                      </a:r>
                      <a:r>
                        <a:rPr lang="en-US" dirty="0" err="1"/>
                        <a:t>Er</a:t>
                      </a:r>
                      <a:r>
                        <a:rPr lang="en-US" dirty="0"/>
                        <a:t> contributions to health reimbursement arrangement</a:t>
                      </a:r>
                      <a:r>
                        <a:rPr lang="en-US" baseline="0" dirty="0"/>
                        <a:t> (HRA) </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Probably not (likely not a group plan) </a:t>
                      </a:r>
                    </a:p>
                    <a:p>
                      <a:pPr algn="ctr"/>
                      <a:endParaRPr lang="en-US" dirty="0"/>
                    </a:p>
                  </a:txBody>
                  <a:tcPr/>
                </a:tc>
                <a:tc>
                  <a:txBody>
                    <a:bodyPr/>
                    <a:lstStyle/>
                    <a:p>
                      <a:pPr algn="ctr"/>
                      <a:r>
                        <a:rPr lang="en-US" dirty="0"/>
                        <a:t>Yes  (Notice</a:t>
                      </a:r>
                      <a:r>
                        <a:rPr lang="en-US" baseline="0" dirty="0"/>
                        <a:t> 2021-20, §H </a:t>
                      </a:r>
                    </a:p>
                    <a:p>
                      <a:pPr algn="ctr"/>
                      <a:r>
                        <a:rPr lang="en-US" baseline="0" dirty="0"/>
                        <a:t>QA 47)</a:t>
                      </a:r>
                      <a:endParaRPr lang="en-US" dirty="0"/>
                    </a:p>
                    <a:p>
                      <a:pPr algn="ctr"/>
                      <a:endParaRPr lang="en-US" dirty="0"/>
                    </a:p>
                  </a:txBody>
                  <a:tcPr/>
                </a:tc>
                <a:extLst>
                  <a:ext uri="{0D108BD9-81ED-4DB2-BD59-A6C34878D82A}">
                    <a16:rowId xmlns:a16="http://schemas.microsoft.com/office/drawing/2014/main" val="10003"/>
                  </a:ext>
                </a:extLst>
              </a:tr>
              <a:tr h="370840">
                <a:tc>
                  <a:txBody>
                    <a:bodyPr/>
                    <a:lstStyle/>
                    <a:p>
                      <a:pPr algn="ctr"/>
                      <a:r>
                        <a:rPr lang="en-US" dirty="0"/>
                        <a:t>‘</a:t>
                      </a:r>
                      <a:r>
                        <a:rPr lang="en-US" dirty="0" err="1"/>
                        <a:t>Er</a:t>
                      </a:r>
                      <a:r>
                        <a:rPr lang="en-US" dirty="0"/>
                        <a:t> contributions to health</a:t>
                      </a:r>
                      <a:r>
                        <a:rPr lang="en-US" baseline="0" dirty="0"/>
                        <a:t> FSA (flex spending account)</a:t>
                      </a:r>
                      <a:r>
                        <a:rPr lang="en-US" dirty="0"/>
                        <a:t> </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Probably not (likely not a group plan) </a:t>
                      </a:r>
                    </a:p>
                  </a:txBody>
                  <a:tcPr/>
                </a:tc>
                <a:tc>
                  <a:txBody>
                    <a:bodyPr/>
                    <a:lstStyle/>
                    <a:p>
                      <a:pPr algn="ctr"/>
                      <a:r>
                        <a:rPr lang="en-US" dirty="0"/>
                        <a:t>Yes  (Notice</a:t>
                      </a:r>
                      <a:r>
                        <a:rPr lang="en-US" baseline="0" dirty="0"/>
                        <a:t> 2021-20, §H </a:t>
                      </a:r>
                    </a:p>
                    <a:p>
                      <a:pPr algn="ctr"/>
                      <a:r>
                        <a:rPr lang="en-US" baseline="0" dirty="0"/>
                        <a:t>QA 47)</a:t>
                      </a:r>
                      <a:endParaRPr lang="en-US" dirty="0"/>
                    </a:p>
                  </a:txBody>
                  <a:tcPr/>
                </a:tc>
                <a:extLst>
                  <a:ext uri="{0D108BD9-81ED-4DB2-BD59-A6C34878D82A}">
                    <a16:rowId xmlns:a16="http://schemas.microsoft.com/office/drawing/2014/main" val="10004"/>
                  </a:ext>
                </a:extLst>
              </a:tr>
              <a:tr h="370840">
                <a:tc>
                  <a:txBody>
                    <a:bodyPr/>
                    <a:lstStyle/>
                    <a:p>
                      <a:pPr algn="ctr"/>
                      <a:r>
                        <a:rPr lang="en-US" dirty="0"/>
                        <a:t>‘</a:t>
                      </a:r>
                      <a:r>
                        <a:rPr lang="en-US" dirty="0" err="1"/>
                        <a:t>Er</a:t>
                      </a:r>
                      <a:r>
                        <a:rPr lang="en-US" dirty="0"/>
                        <a:t> contributions to QSEHRA (qualified</a:t>
                      </a:r>
                      <a:r>
                        <a:rPr lang="en-US" baseline="0" dirty="0"/>
                        <a:t> small </a:t>
                      </a:r>
                    </a:p>
                    <a:p>
                      <a:pPr algn="ctr"/>
                      <a:r>
                        <a:rPr lang="en-US" baseline="0" dirty="0"/>
                        <a:t>‘</a:t>
                      </a:r>
                      <a:r>
                        <a:rPr lang="en-US" baseline="0" dirty="0" err="1"/>
                        <a:t>er</a:t>
                      </a:r>
                      <a:r>
                        <a:rPr lang="en-US" baseline="0" dirty="0"/>
                        <a:t> health </a:t>
                      </a:r>
                      <a:r>
                        <a:rPr lang="en-US" baseline="0" dirty="0" err="1"/>
                        <a:t>reimb</a:t>
                      </a:r>
                      <a:r>
                        <a:rPr lang="en-US" baseline="0" dirty="0"/>
                        <a:t>. </a:t>
                      </a:r>
                      <a:r>
                        <a:rPr lang="en-US" baseline="0" dirty="0" err="1"/>
                        <a:t>arrangmt</a:t>
                      </a:r>
                      <a:r>
                        <a:rPr lang="en-US" baseline="0" dirty="0"/>
                        <a: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Probably not (likely not a group plan) </a:t>
                      </a:r>
                    </a:p>
                    <a:p>
                      <a:pPr algn="ctr"/>
                      <a:endParaRPr lang="en-US" dirty="0"/>
                    </a:p>
                  </a:txBody>
                  <a:tcPr/>
                </a:tc>
                <a:tc>
                  <a:txBody>
                    <a:bodyPr/>
                    <a:lstStyle/>
                    <a:p>
                      <a:pPr algn="ctr"/>
                      <a:r>
                        <a:rPr lang="en-US" dirty="0"/>
                        <a:t>Yes  (Notice</a:t>
                      </a:r>
                      <a:r>
                        <a:rPr lang="en-US" baseline="0" dirty="0"/>
                        <a:t> 2021-20, §H </a:t>
                      </a:r>
                    </a:p>
                    <a:p>
                      <a:pPr algn="ctr"/>
                      <a:r>
                        <a:rPr lang="en-US" baseline="0" dirty="0"/>
                        <a:t>QA 47)</a:t>
                      </a:r>
                      <a:endParaRPr lang="en-US" dirty="0"/>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465219" y="6010772"/>
            <a:ext cx="2773516" cy="338554"/>
          </a:xfrm>
          <a:prstGeom prst="rect">
            <a:avLst/>
          </a:prstGeom>
          <a:noFill/>
        </p:spPr>
        <p:txBody>
          <a:bodyPr wrap="none" rtlCol="0">
            <a:spAutoFit/>
          </a:bodyPr>
          <a:lstStyle/>
          <a:p>
            <a:r>
              <a:rPr lang="en-US" sz="1600" dirty="0"/>
              <a:t>*  SBA PPP Payroll Costs FAQ 6</a:t>
            </a:r>
          </a:p>
        </p:txBody>
      </p:sp>
      <p:sp>
        <p:nvSpPr>
          <p:cNvPr id="6" name="Slide Number Placeholder 5">
            <a:extLst>
              <a:ext uri="{FF2B5EF4-FFF2-40B4-BE49-F238E27FC236}">
                <a16:creationId xmlns:a16="http://schemas.microsoft.com/office/drawing/2014/main" id="{B06CF256-4EA5-2E4B-9EEE-056806FEAAB8}"/>
              </a:ext>
            </a:extLst>
          </p:cNvPr>
          <p:cNvSpPr>
            <a:spLocks noGrp="1"/>
          </p:cNvSpPr>
          <p:nvPr>
            <p:ph type="sldNum" sz="quarter" idx="12"/>
          </p:nvPr>
        </p:nvSpPr>
        <p:spPr/>
        <p:txBody>
          <a:bodyPr/>
          <a:lstStyle/>
          <a:p>
            <a:fld id="{54AAE21D-1E9D-1047-BD42-883DA1A9BFEE}" type="slidenum">
              <a:rPr lang="en-US" smtClean="0"/>
              <a:t>377</a:t>
            </a:fld>
            <a:endParaRPr lang="en-US"/>
          </a:p>
        </p:txBody>
      </p:sp>
      <p:pic>
        <p:nvPicPr>
          <p:cNvPr id="4" name="Picture 3">
            <a:extLst>
              <a:ext uri="{FF2B5EF4-FFF2-40B4-BE49-F238E27FC236}">
                <a16:creationId xmlns:a16="http://schemas.microsoft.com/office/drawing/2014/main" id="{8C08F63B-CC8D-AE5E-8240-F5DAAB310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098502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313"/>
            <a:ext cx="8229600" cy="1143000"/>
          </a:xfrm>
        </p:spPr>
        <p:txBody>
          <a:bodyPr>
            <a:normAutofit/>
          </a:bodyPr>
          <a:lstStyle/>
          <a:p>
            <a:r>
              <a:rPr lang="en-US" sz="3200" dirty="0"/>
              <a:t>PPP vs. ERC</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7114741"/>
              </p:ext>
            </p:extLst>
          </p:nvPr>
        </p:nvGraphicFramePr>
        <p:xfrm>
          <a:off x="457200" y="1348700"/>
          <a:ext cx="8229600" cy="4211320"/>
        </p:xfrm>
        <a:graphic>
          <a:graphicData uri="http://schemas.openxmlformats.org/drawingml/2006/table">
            <a:tbl>
              <a:tblPr firstRow="1" bandRow="1">
                <a:tableStyleId>{5C22544A-7EE6-4342-B048-85BDC9FD1C3A}</a:tableStyleId>
              </a:tblPr>
              <a:tblGrid>
                <a:gridCol w="2642936">
                  <a:extLst>
                    <a:ext uri="{9D8B030D-6E8A-4147-A177-3AD203B41FA5}">
                      <a16:colId xmlns:a16="http://schemas.microsoft.com/office/drawing/2014/main" val="20000"/>
                    </a:ext>
                  </a:extLst>
                </a:gridCol>
                <a:gridCol w="2843464">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a:t>
                      </a:r>
                      <a:r>
                        <a:rPr lang="en-US" sz="1800" dirty="0"/>
                        <a:t>Payroll Costs*</a:t>
                      </a:r>
                    </a:p>
                  </a:txBody>
                  <a:tcPr/>
                </a:tc>
                <a:tc>
                  <a:txBody>
                    <a:bodyPr/>
                    <a:lstStyle/>
                    <a:p>
                      <a:pPr algn="ctr"/>
                      <a:r>
                        <a:rPr lang="en-US" sz="1800" dirty="0"/>
                        <a:t>ERC Qualifying Wages</a:t>
                      </a:r>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a:t>
                      </a:r>
                      <a:r>
                        <a:rPr lang="en-US" baseline="0" dirty="0" err="1"/>
                        <a:t>Ee</a:t>
                      </a:r>
                      <a:r>
                        <a:rPr lang="en-US" baseline="0" dirty="0"/>
                        <a:t> fed payroll taxes** withheld including FIT (fed income tax withholding) and FICA (‘</a:t>
                      </a:r>
                      <a:r>
                        <a:rPr lang="en-US" baseline="0" dirty="0" err="1"/>
                        <a:t>ee</a:t>
                      </a:r>
                      <a:r>
                        <a:rPr lang="en-US" baseline="0" dirty="0"/>
                        <a:t> share of OASDI and HI (Medicare)) </a:t>
                      </a:r>
                      <a:endParaRPr lang="en-US" dirty="0"/>
                    </a:p>
                  </a:txBody>
                  <a:tcPr/>
                </a:tc>
                <a:tc>
                  <a:txBody>
                    <a:bodyPr/>
                    <a:lstStyle/>
                    <a:p>
                      <a:pPr algn="ctr"/>
                      <a:r>
                        <a:rPr lang="en-US" dirty="0"/>
                        <a:t>Yes</a:t>
                      </a:r>
                    </a:p>
                  </a:txBody>
                  <a:tcPr/>
                </a:tc>
                <a:tc>
                  <a:txBody>
                    <a:bodyPr/>
                    <a:lstStyle/>
                    <a:p>
                      <a:pPr algn="ctr"/>
                      <a:r>
                        <a:rPr lang="en-US" dirty="0"/>
                        <a:t>No  </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Fed payroll taxes imposed on employer FICA (‘</a:t>
                      </a:r>
                      <a:r>
                        <a:rPr lang="en-US" baseline="0" dirty="0" err="1"/>
                        <a:t>er</a:t>
                      </a:r>
                      <a:r>
                        <a:rPr lang="en-US" baseline="0" dirty="0"/>
                        <a:t> share of both OASDI and HI (Medicare)) </a:t>
                      </a:r>
                      <a:endParaRPr lang="en-US" dirty="0"/>
                    </a:p>
                  </a:txBody>
                  <a:tcPr/>
                </a:tc>
                <a:tc>
                  <a:txBody>
                    <a:bodyPr/>
                    <a:lstStyle/>
                    <a:p>
                      <a:pPr algn="ctr"/>
                      <a:r>
                        <a:rPr lang="en-US" dirty="0"/>
                        <a:t>No</a:t>
                      </a:r>
                    </a:p>
                  </a:txBody>
                  <a:tcPr/>
                </a:tc>
                <a:tc>
                  <a:txBody>
                    <a:bodyPr/>
                    <a:lstStyle/>
                    <a:p>
                      <a:pPr algn="ctr"/>
                      <a:r>
                        <a:rPr lang="en-US" dirty="0"/>
                        <a:t>No  </a:t>
                      </a:r>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State and local taxes assessed on ‘</a:t>
                      </a:r>
                      <a:r>
                        <a:rPr lang="en-US" dirty="0" err="1"/>
                        <a:t>ee</a:t>
                      </a:r>
                      <a:r>
                        <a:rPr lang="en-US" dirty="0"/>
                        <a:t> comp (e.g.,</a:t>
                      </a:r>
                      <a:r>
                        <a:rPr lang="en-US" baseline="0" dirty="0"/>
                        <a:t> </a:t>
                      </a:r>
                      <a:r>
                        <a:rPr lang="en-US" dirty="0"/>
                        <a:t>SUTA</a:t>
                      </a:r>
                      <a:r>
                        <a:rPr lang="en-US" baseline="0" dirty="0"/>
                        <a:t> Tax)</a:t>
                      </a:r>
                      <a:endParaRPr lang="en-US" dirty="0"/>
                    </a:p>
                  </a:txBody>
                  <a:tcPr/>
                </a:tc>
                <a:tc>
                  <a:txBody>
                    <a:bodyPr/>
                    <a:lstStyle/>
                    <a:p>
                      <a:pPr algn="ctr"/>
                      <a:r>
                        <a:rPr lang="en-US" dirty="0"/>
                        <a:t>Yes</a:t>
                      </a:r>
                    </a:p>
                  </a:txBody>
                  <a:tcPr/>
                </a:tc>
                <a:tc>
                  <a:txBody>
                    <a:bodyPr/>
                    <a:lstStyle/>
                    <a:p>
                      <a:pPr algn="ctr"/>
                      <a:r>
                        <a:rPr lang="en-US" dirty="0"/>
                        <a:t>No  </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373498" y="5317479"/>
            <a:ext cx="8313301" cy="830997"/>
          </a:xfrm>
          <a:prstGeom prst="rect">
            <a:avLst/>
          </a:prstGeom>
          <a:noFill/>
        </p:spPr>
        <p:txBody>
          <a:bodyPr wrap="square" rtlCol="0">
            <a:spAutoFit/>
          </a:bodyPr>
          <a:lstStyle/>
          <a:p>
            <a:r>
              <a:rPr lang="en-US" sz="1600" dirty="0"/>
              <a:t>* Paycheck Protection Program as Amended by Economic Aid Act, SBA IFR, Fed. Reg. Vol. 86, No. 9 (01/14/21), §III, B., 4. g. (payroll costs) and h. (exclusions)</a:t>
            </a:r>
          </a:p>
          <a:p>
            <a:r>
              <a:rPr lang="en-US" sz="1600" dirty="0"/>
              <a:t>**  SBA PPP Payroll Costs FAQ 4 </a:t>
            </a:r>
          </a:p>
        </p:txBody>
      </p:sp>
      <p:sp>
        <p:nvSpPr>
          <p:cNvPr id="6" name="Slide Number Placeholder 5">
            <a:extLst>
              <a:ext uri="{FF2B5EF4-FFF2-40B4-BE49-F238E27FC236}">
                <a16:creationId xmlns:a16="http://schemas.microsoft.com/office/drawing/2014/main" id="{5A19E1FD-A6C2-B54E-9138-723FAABC38E8}"/>
              </a:ext>
            </a:extLst>
          </p:cNvPr>
          <p:cNvSpPr>
            <a:spLocks noGrp="1"/>
          </p:cNvSpPr>
          <p:nvPr>
            <p:ph type="sldNum" sz="quarter" idx="12"/>
          </p:nvPr>
        </p:nvSpPr>
        <p:spPr/>
        <p:txBody>
          <a:bodyPr/>
          <a:lstStyle/>
          <a:p>
            <a:fld id="{54AAE21D-1E9D-1047-BD42-883DA1A9BFEE}" type="slidenum">
              <a:rPr lang="en-US" smtClean="0"/>
              <a:t>378</a:t>
            </a:fld>
            <a:endParaRPr lang="en-US"/>
          </a:p>
        </p:txBody>
      </p:sp>
      <p:pic>
        <p:nvPicPr>
          <p:cNvPr id="4" name="Picture 3">
            <a:extLst>
              <a:ext uri="{FF2B5EF4-FFF2-40B4-BE49-F238E27FC236}">
                <a16:creationId xmlns:a16="http://schemas.microsoft.com/office/drawing/2014/main" id="{5A22D2E5-C5CA-01BB-8CDF-DB8CFE776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24932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vs. ERC</a:t>
            </a:r>
            <a:br>
              <a:rPr lang="en-US" sz="3200" dirty="0"/>
            </a:br>
            <a:r>
              <a:rPr lang="en-US" sz="3200" dirty="0"/>
              <a:t>Non-Payroll Costs</a:t>
            </a:r>
          </a:p>
        </p:txBody>
      </p:sp>
      <p:pic>
        <p:nvPicPr>
          <p:cNvPr id="9" name="Content Placeholder 8" descr="Monopoly1.jpg"/>
          <p:cNvPicPr>
            <a:picLocks noGrp="1" noChangeAspect="1"/>
          </p:cNvPicPr>
          <p:nvPr>
            <p:ph idx="1"/>
          </p:nvPr>
        </p:nvPicPr>
        <p:blipFill>
          <a:blip r:embed="rId2">
            <a:extLst>
              <a:ext uri="{28A0092B-C50C-407E-A947-70E740481C1C}">
                <a14:useLocalDpi xmlns:a14="http://schemas.microsoft.com/office/drawing/2010/main" val="0"/>
              </a:ext>
            </a:extLst>
          </a:blip>
          <a:srcRect t="8721" b="8721"/>
          <a:stretch>
            <a:fillRect/>
          </a:stretch>
        </p:blipFill>
        <p:spPr/>
      </p:pic>
      <p:sp>
        <p:nvSpPr>
          <p:cNvPr id="6" name="Slide Number Placeholder 5">
            <a:extLst>
              <a:ext uri="{FF2B5EF4-FFF2-40B4-BE49-F238E27FC236}">
                <a16:creationId xmlns:a16="http://schemas.microsoft.com/office/drawing/2014/main" id="{56CBA1CF-8C52-5448-AA31-04E1B1D32A45}"/>
              </a:ext>
            </a:extLst>
          </p:cNvPr>
          <p:cNvSpPr>
            <a:spLocks noGrp="1"/>
          </p:cNvSpPr>
          <p:nvPr>
            <p:ph type="sldNum" sz="quarter" idx="12"/>
          </p:nvPr>
        </p:nvSpPr>
        <p:spPr/>
        <p:txBody>
          <a:bodyPr/>
          <a:lstStyle/>
          <a:p>
            <a:fld id="{54AAE21D-1E9D-1047-BD42-883DA1A9BFEE}" type="slidenum">
              <a:rPr lang="en-US" smtClean="0"/>
              <a:t>379</a:t>
            </a:fld>
            <a:endParaRPr lang="en-US"/>
          </a:p>
        </p:txBody>
      </p:sp>
      <p:pic>
        <p:nvPicPr>
          <p:cNvPr id="3" name="Picture 2">
            <a:extLst>
              <a:ext uri="{FF2B5EF4-FFF2-40B4-BE49-F238E27FC236}">
                <a16:creationId xmlns:a16="http://schemas.microsoft.com/office/drawing/2014/main" id="{4261743E-B139-2CA9-DCC2-0B382D257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9950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TIGTA: Delays Continue</a:t>
            </a:r>
            <a:br>
              <a:rPr lang="en-US" sz="3200" dirty="0"/>
            </a:br>
            <a:r>
              <a:rPr lang="en-US" sz="3200" dirty="0"/>
              <a:t>Businesses Not Receiving Pandemic Relief Benefits</a:t>
            </a:r>
          </a:p>
        </p:txBody>
      </p:sp>
      <p:sp>
        <p:nvSpPr>
          <p:cNvPr id="3" name="Content Placeholder 2"/>
          <p:cNvSpPr>
            <a:spLocks noGrp="1"/>
          </p:cNvSpPr>
          <p:nvPr>
            <p:ph idx="1"/>
          </p:nvPr>
        </p:nvSpPr>
        <p:spPr/>
        <p:txBody>
          <a:bodyPr>
            <a:normAutofit fontScale="92500" lnSpcReduction="10000"/>
          </a:bodyPr>
          <a:lstStyle/>
          <a:p>
            <a:r>
              <a:rPr lang="en-US" sz="2400" dirty="0"/>
              <a:t>Delays Continue to Result in Businesses Not Receiving Pandemic Relief Benefits </a:t>
            </a:r>
            <a:r>
              <a:rPr lang="en-US" sz="2000" dirty="0"/>
              <a:t>(TIGTA Report No. 2022-46-059) (08/31/22)  </a:t>
            </a:r>
            <a:r>
              <a:rPr lang="en-US" sz="1800" dirty="0">
                <a:hlinkClick r:id="rId2"/>
              </a:rPr>
              <a:t>https://www.treasury.gov/tigta/auditreports/2022reports/202246059fr.pdf</a:t>
            </a:r>
            <a:endParaRPr lang="en-US" sz="1800" dirty="0"/>
          </a:p>
          <a:p>
            <a:pPr marL="457200" indent="-457200">
              <a:buAutoNum type="arabicPeriod"/>
            </a:pPr>
            <a:r>
              <a:rPr lang="en-US" sz="2200" dirty="0"/>
              <a:t>IRS did not begin processing claims for FFCRA Credits and ERC for 12 months and claims for Social Security Tax (OASDI) Deferral for 16 months after pandemic relief legislation enacted </a:t>
            </a:r>
          </a:p>
          <a:p>
            <a:pPr marL="457200" indent="-457200">
              <a:buAutoNum type="arabicPeriod"/>
            </a:pPr>
            <a:r>
              <a:rPr lang="en-US" sz="2200" dirty="0"/>
              <a:t>Why the delay? </a:t>
            </a:r>
          </a:p>
          <a:p>
            <a:pPr marL="457200" indent="-457200">
              <a:buAutoNum type="alphaLcPeriod"/>
            </a:pPr>
            <a:r>
              <a:rPr lang="en-US" sz="2200" dirty="0"/>
              <a:t>Lack of updated programming</a:t>
            </a:r>
          </a:p>
          <a:p>
            <a:pPr marL="457200" indent="-457200">
              <a:buFont typeface="Arial"/>
              <a:buAutoNum type="alphaLcPeriod"/>
            </a:pPr>
            <a:r>
              <a:rPr lang="en-US" sz="2200" dirty="0"/>
              <a:t>Lack of updated procedural guidance and training</a:t>
            </a:r>
          </a:p>
          <a:p>
            <a:pPr marL="457200" indent="-457200">
              <a:buFont typeface="Arial"/>
              <a:buAutoNum type="alphaLcPeriod"/>
            </a:pPr>
            <a:r>
              <a:rPr lang="en-US" sz="2200" dirty="0">
                <a:solidFill>
                  <a:srgbClr val="FF0000"/>
                </a:solidFill>
              </a:rPr>
              <a:t>Lack of prioritization of claims </a:t>
            </a:r>
          </a:p>
          <a:p>
            <a:pPr marL="457200" indent="-457200">
              <a:buFont typeface="Arial"/>
              <a:buAutoNum type="alphaLcPeriod"/>
            </a:pPr>
            <a:r>
              <a:rPr lang="en-US" sz="2200" dirty="0"/>
              <a:t>Lack of procedure to handle OASDI deferral and ERC at same time </a:t>
            </a:r>
          </a:p>
          <a:p>
            <a:pPr marL="457200" indent="-457200">
              <a:buAutoNum type="alphaLcPeriod"/>
            </a:pPr>
            <a:r>
              <a:rPr lang="en-US" sz="2200" dirty="0"/>
              <a:t>Erroneously suspended claims </a:t>
            </a:r>
          </a:p>
          <a:p>
            <a:pPr marL="457200" indent="-457200">
              <a:buAutoNum type="arabicPeriod" startAt="3"/>
            </a:pPr>
            <a:r>
              <a:rPr lang="en-US" sz="2200" dirty="0"/>
              <a:t>Estimated $2 trillion in </a:t>
            </a:r>
            <a:r>
              <a:rPr lang="en-US" sz="2200" dirty="0" err="1"/>
              <a:t>Covid</a:t>
            </a:r>
            <a:r>
              <a:rPr lang="en-US" sz="2200" dirty="0"/>
              <a:t> employment tax claims (FFCRA and ERC) identified by IRS fraud filter   </a:t>
            </a:r>
          </a:p>
        </p:txBody>
      </p:sp>
      <p:sp>
        <p:nvSpPr>
          <p:cNvPr id="4" name="Slide Number Placeholder 3">
            <a:extLst>
              <a:ext uri="{FF2B5EF4-FFF2-40B4-BE49-F238E27FC236}">
                <a16:creationId xmlns:a16="http://schemas.microsoft.com/office/drawing/2014/main" id="{60AC5AAB-8FB1-BB47-855E-8EF74F105057}"/>
              </a:ext>
            </a:extLst>
          </p:cNvPr>
          <p:cNvSpPr>
            <a:spLocks noGrp="1"/>
          </p:cNvSpPr>
          <p:nvPr>
            <p:ph type="sldNum" sz="quarter" idx="12"/>
          </p:nvPr>
        </p:nvSpPr>
        <p:spPr/>
        <p:txBody>
          <a:bodyPr/>
          <a:lstStyle/>
          <a:p>
            <a:fld id="{54AAE21D-1E9D-1047-BD42-883DA1A9BFEE}" type="slidenum">
              <a:rPr lang="en-US" smtClean="0"/>
              <a:t>38</a:t>
            </a:fld>
            <a:endParaRPr lang="en-US"/>
          </a:p>
        </p:txBody>
      </p:sp>
      <p:pic>
        <p:nvPicPr>
          <p:cNvPr id="6" name="Picture 5">
            <a:extLst>
              <a:ext uri="{FF2B5EF4-FFF2-40B4-BE49-F238E27FC236}">
                <a16:creationId xmlns:a16="http://schemas.microsoft.com/office/drawing/2014/main" id="{9CD34055-D10A-1E3B-4C6A-136394273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1472234"/>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888"/>
            <a:ext cx="8229600" cy="1143000"/>
          </a:xfrm>
        </p:spPr>
        <p:txBody>
          <a:bodyPr>
            <a:normAutofit/>
          </a:bodyPr>
          <a:lstStyle/>
          <a:p>
            <a:r>
              <a:rPr lang="en-US" sz="3200" dirty="0"/>
              <a:t>PPP vs. ERC</a:t>
            </a:r>
            <a:br>
              <a:rPr lang="en-US" sz="3200" dirty="0"/>
            </a:br>
            <a:r>
              <a:rPr lang="en-US" sz="3200" dirty="0"/>
              <a:t>Non-Payroll Costs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99383441"/>
              </p:ext>
            </p:extLst>
          </p:nvPr>
        </p:nvGraphicFramePr>
        <p:xfrm>
          <a:off x="457200" y="1336125"/>
          <a:ext cx="8229600" cy="19253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3597488">
                  <a:extLst>
                    <a:ext uri="{9D8B030D-6E8A-4147-A177-3AD203B41FA5}">
                      <a16:colId xmlns:a16="http://schemas.microsoft.com/office/drawing/2014/main" val="20001"/>
                    </a:ext>
                  </a:extLst>
                </a:gridCol>
                <a:gridCol w="1888912">
                  <a:extLst>
                    <a:ext uri="{9D8B030D-6E8A-4147-A177-3AD203B41FA5}">
                      <a16:colId xmlns:a16="http://schemas.microsoft.com/office/drawing/2014/main" val="20002"/>
                    </a:ext>
                  </a:extLst>
                </a:gridCol>
              </a:tblGrid>
              <a:tr h="370840">
                <a:tc>
                  <a:txBody>
                    <a:bodyPr/>
                    <a:lstStyle/>
                    <a:p>
                      <a:pPr algn="ctr"/>
                      <a:r>
                        <a:rPr lang="en-US" sz="1800" dirty="0"/>
                        <a:t>Item</a:t>
                      </a:r>
                    </a:p>
                  </a:txBody>
                  <a:tcPr/>
                </a:tc>
                <a:tc>
                  <a:txBody>
                    <a:bodyPr/>
                    <a:lstStyle/>
                    <a:p>
                      <a:pPr algn="ctr"/>
                      <a:r>
                        <a:rPr lang="en-US" sz="1800" dirty="0"/>
                        <a:t>PPP Covered</a:t>
                      </a:r>
                      <a:r>
                        <a:rPr lang="en-US" sz="1800" baseline="0" dirty="0"/>
                        <a:t> Non-</a:t>
                      </a:r>
                      <a:r>
                        <a:rPr lang="en-US" sz="1800" dirty="0"/>
                        <a:t>Payroll Costs*</a:t>
                      </a:r>
                    </a:p>
                  </a:txBody>
                  <a:tcPr/>
                </a:tc>
                <a:tc>
                  <a:txBody>
                    <a:bodyPr/>
                    <a:lstStyle/>
                    <a:p>
                      <a:pPr algn="ctr"/>
                      <a:r>
                        <a:rPr lang="en-US" sz="1800" dirty="0"/>
                        <a:t>ERC </a:t>
                      </a:r>
                      <a:r>
                        <a:rPr lang="en-US" sz="1800" baseline="0" dirty="0"/>
                        <a:t> Eligible</a:t>
                      </a:r>
                      <a:endParaRPr lang="en-US" sz="1800" dirty="0"/>
                    </a:p>
                  </a:txBody>
                  <a:tcPr/>
                </a:tc>
                <a:extLst>
                  <a:ext uri="{0D108BD9-81ED-4DB2-BD59-A6C34878D82A}">
                    <a16:rowId xmlns:a16="http://schemas.microsoft.com/office/drawing/2014/main" val="10000"/>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Non-Payroll </a:t>
                      </a:r>
                      <a:endParaRPr lang="en-US" dirty="0"/>
                    </a:p>
                  </a:txBody>
                  <a:tcPr/>
                </a:tc>
                <a:tc>
                  <a:txBody>
                    <a:bodyPr/>
                    <a:lstStyle/>
                    <a:p>
                      <a:pPr algn="ctr"/>
                      <a:r>
                        <a:rPr lang="en-US" dirty="0"/>
                        <a:t>Yes (up to 40% of PPP loan</a:t>
                      </a:r>
                      <a:r>
                        <a:rPr lang="en-US" baseline="0" dirty="0"/>
                        <a:t> amount paid or incurred within CP)**</a:t>
                      </a:r>
                      <a:endParaRPr lang="en-US" dirty="0"/>
                    </a:p>
                  </a:txBody>
                  <a:tcPr/>
                </a:tc>
                <a:tc>
                  <a:txBody>
                    <a:bodyPr/>
                    <a:lstStyle/>
                    <a:p>
                      <a:pPr algn="ctr"/>
                      <a:r>
                        <a:rPr lang="en-US" dirty="0"/>
                        <a:t>No</a:t>
                      </a:r>
                    </a:p>
                  </a:txBody>
                  <a:tcPr/>
                </a:tc>
                <a:extLst>
                  <a:ext uri="{0D108BD9-81ED-4DB2-BD59-A6C34878D82A}">
                    <a16:rowId xmlns:a16="http://schemas.microsoft.com/office/drawing/2014/main" val="10001"/>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If &gt; 40% PPP covered</a:t>
                      </a:r>
                      <a:r>
                        <a:rPr lang="en-US" baseline="0" dirty="0"/>
                        <a:t> non-payroll costs used for PPP forgive, then PPP forgive will drop &lt; 100%</a:t>
                      </a:r>
                      <a:endParaRPr lang="en-US" dirty="0"/>
                    </a:p>
                  </a:txBody>
                  <a:tcPr/>
                </a:tc>
                <a:tc>
                  <a:txBody>
                    <a:bodyPr/>
                    <a:lstStyle/>
                    <a:p>
                      <a:pPr algn="ctr"/>
                      <a:r>
                        <a:rPr lang="en-US" dirty="0"/>
                        <a:t>-</a:t>
                      </a:r>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398701" y="3376997"/>
            <a:ext cx="8288099" cy="2062103"/>
          </a:xfrm>
          <a:prstGeom prst="rect">
            <a:avLst/>
          </a:prstGeom>
          <a:noFill/>
        </p:spPr>
        <p:txBody>
          <a:bodyPr wrap="square" rtlCol="0">
            <a:spAutoFit/>
          </a:bodyPr>
          <a:lstStyle/>
          <a:p>
            <a:r>
              <a:rPr lang="en-US" sz="1600" dirty="0"/>
              <a:t>*  PPP covered non-payroll expenses include </a:t>
            </a:r>
          </a:p>
          <a:p>
            <a:pPr marL="342900" indent="-342900">
              <a:buAutoNum type="arabicPeriod"/>
            </a:pPr>
            <a:r>
              <a:rPr lang="en-US" sz="1600" dirty="0"/>
              <a:t>Certain rent (but, rent paid to related party limited to lessor’s underlying mortgage interest paid to outside party), </a:t>
            </a:r>
          </a:p>
          <a:p>
            <a:pPr marL="342900" indent="-342900">
              <a:buAutoNum type="arabicPeriod" startAt="2"/>
            </a:pPr>
            <a:r>
              <a:rPr lang="en-US" sz="1600" dirty="0"/>
              <a:t>Certain mortgage interest (paid to outside party), </a:t>
            </a:r>
          </a:p>
          <a:p>
            <a:pPr marL="342900" indent="-342900">
              <a:buAutoNum type="arabicPeriod" startAt="2"/>
            </a:pPr>
            <a:r>
              <a:rPr lang="en-US" sz="1600" dirty="0"/>
              <a:t>Certain utility payments, and </a:t>
            </a:r>
          </a:p>
          <a:p>
            <a:pPr marL="342900" indent="-342900">
              <a:buAutoNum type="arabicPeriod" startAt="2"/>
            </a:pPr>
            <a:r>
              <a:rPr lang="en-US" sz="1600" dirty="0"/>
              <a:t>(If no PPP forgiveness granted by SBA on or &lt; 12/27/20) Covered operations expenditures, property damage costs, supplier costs and worker protection expenditure property (Con App 2021, Division N,— </a:t>
            </a:r>
            <a:r>
              <a:rPr lang="en-US" sz="1600" dirty="0" err="1"/>
              <a:t>Addtl</a:t>
            </a:r>
            <a:r>
              <a:rPr lang="en-US" sz="1600" dirty="0"/>
              <a:t> Coronavirus Response Relief, Title III §304)</a:t>
            </a:r>
          </a:p>
        </p:txBody>
      </p:sp>
      <p:sp>
        <p:nvSpPr>
          <p:cNvPr id="8" name="TextBox 7"/>
          <p:cNvSpPr txBox="1"/>
          <p:nvPr/>
        </p:nvSpPr>
        <p:spPr>
          <a:xfrm>
            <a:off x="419482" y="5382023"/>
            <a:ext cx="7841606" cy="584776"/>
          </a:xfrm>
          <a:prstGeom prst="rect">
            <a:avLst/>
          </a:prstGeom>
          <a:noFill/>
        </p:spPr>
        <p:txBody>
          <a:bodyPr wrap="square" rtlCol="0">
            <a:spAutoFit/>
          </a:bodyPr>
          <a:lstStyle/>
          <a:p>
            <a:r>
              <a:rPr lang="en-US" sz="1600" dirty="0"/>
              <a:t>**  For SBA Non-Payroll Costs FAQs re: timing and substance, see </a:t>
            </a:r>
          </a:p>
          <a:p>
            <a:r>
              <a:rPr lang="en-US" sz="1600" dirty="0">
                <a:hlinkClick r:id="rId2"/>
              </a:rPr>
              <a:t>https://home.treasury.gov/system/files/136/PPP--Loan-Forgiveness-FAQs.pdf</a:t>
            </a:r>
            <a:endParaRPr lang="en-US" sz="1600" dirty="0"/>
          </a:p>
        </p:txBody>
      </p:sp>
      <p:sp>
        <p:nvSpPr>
          <p:cNvPr id="6" name="Slide Number Placeholder 5">
            <a:extLst>
              <a:ext uri="{FF2B5EF4-FFF2-40B4-BE49-F238E27FC236}">
                <a16:creationId xmlns:a16="http://schemas.microsoft.com/office/drawing/2014/main" id="{660AFBBA-BB30-2D46-98AA-800A1FC8F556}"/>
              </a:ext>
            </a:extLst>
          </p:cNvPr>
          <p:cNvSpPr>
            <a:spLocks noGrp="1"/>
          </p:cNvSpPr>
          <p:nvPr>
            <p:ph type="sldNum" sz="quarter" idx="12"/>
          </p:nvPr>
        </p:nvSpPr>
        <p:spPr/>
        <p:txBody>
          <a:bodyPr/>
          <a:lstStyle/>
          <a:p>
            <a:fld id="{54AAE21D-1E9D-1047-BD42-883DA1A9BFEE}" type="slidenum">
              <a:rPr lang="en-US" smtClean="0"/>
              <a:t>380</a:t>
            </a:fld>
            <a:endParaRPr lang="en-US"/>
          </a:p>
        </p:txBody>
      </p:sp>
      <p:pic>
        <p:nvPicPr>
          <p:cNvPr id="4" name="Picture 3">
            <a:extLst>
              <a:ext uri="{FF2B5EF4-FFF2-40B4-BE49-F238E27FC236}">
                <a16:creationId xmlns:a16="http://schemas.microsoft.com/office/drawing/2014/main" id="{53C7F352-D8BB-0EDD-5350-7111E0E1F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10288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Forgive or ERC Credit</a:t>
            </a:r>
            <a:br>
              <a:rPr lang="en-US" sz="3200" dirty="0"/>
            </a:br>
            <a:r>
              <a:rPr lang="en-US" sz="3200" dirty="0"/>
              <a:t>Cardinal Rules</a:t>
            </a:r>
          </a:p>
        </p:txBody>
      </p:sp>
      <p:pic>
        <p:nvPicPr>
          <p:cNvPr id="9" name="Content Placeholder 8" descr="Cardinal.jpg"/>
          <p:cNvPicPr>
            <a:picLocks noGrp="1" noChangeAspect="1"/>
          </p:cNvPicPr>
          <p:nvPr>
            <p:ph idx="1"/>
          </p:nvPr>
        </p:nvPicPr>
        <p:blipFill>
          <a:blip r:embed="rId3">
            <a:extLst>
              <a:ext uri="{28A0092B-C50C-407E-A947-70E740481C1C}">
                <a14:useLocalDpi xmlns:a14="http://schemas.microsoft.com/office/drawing/2010/main" val="0"/>
              </a:ext>
            </a:extLst>
          </a:blip>
          <a:srcRect t="17669" b="17669"/>
          <a:stretch>
            <a:fillRect/>
          </a:stretch>
        </p:blipFill>
        <p:spPr/>
      </p:pic>
      <p:sp>
        <p:nvSpPr>
          <p:cNvPr id="6" name="Slide Number Placeholder 5">
            <a:extLst>
              <a:ext uri="{FF2B5EF4-FFF2-40B4-BE49-F238E27FC236}">
                <a16:creationId xmlns:a16="http://schemas.microsoft.com/office/drawing/2014/main" id="{4174718B-7705-E143-96DA-E3544EBCEDAC}"/>
              </a:ext>
            </a:extLst>
          </p:cNvPr>
          <p:cNvSpPr>
            <a:spLocks noGrp="1"/>
          </p:cNvSpPr>
          <p:nvPr>
            <p:ph type="sldNum" sz="quarter" idx="12"/>
          </p:nvPr>
        </p:nvSpPr>
        <p:spPr/>
        <p:txBody>
          <a:bodyPr/>
          <a:lstStyle/>
          <a:p>
            <a:fld id="{54AAE21D-1E9D-1047-BD42-883DA1A9BFEE}" type="slidenum">
              <a:rPr lang="en-US" smtClean="0"/>
              <a:t>381</a:t>
            </a:fld>
            <a:endParaRPr lang="en-US"/>
          </a:p>
        </p:txBody>
      </p:sp>
      <p:pic>
        <p:nvPicPr>
          <p:cNvPr id="3" name="Picture 2">
            <a:extLst>
              <a:ext uri="{FF2B5EF4-FFF2-40B4-BE49-F238E27FC236}">
                <a16:creationId xmlns:a16="http://schemas.microsoft.com/office/drawing/2014/main" id="{7611B575-70E4-341E-082A-5A8AF1D576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120981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Forgive or ERC Credit</a:t>
            </a:r>
            <a:br>
              <a:rPr lang="en-US" sz="3200" dirty="0"/>
            </a:br>
            <a:r>
              <a:rPr lang="en-US" sz="3200" dirty="0"/>
              <a:t>Cardinal Rules </a:t>
            </a:r>
          </a:p>
        </p:txBody>
      </p:sp>
      <p:sp>
        <p:nvSpPr>
          <p:cNvPr id="3" name="Content Placeholder 2"/>
          <p:cNvSpPr>
            <a:spLocks noGrp="1"/>
          </p:cNvSpPr>
          <p:nvPr>
            <p:ph idx="1"/>
          </p:nvPr>
        </p:nvSpPr>
        <p:spPr/>
        <p:txBody>
          <a:bodyPr>
            <a:normAutofit/>
          </a:bodyPr>
          <a:lstStyle/>
          <a:p>
            <a:pPr marL="457200" indent="-457200">
              <a:buFont typeface="Arial"/>
              <a:buAutoNum type="arabicPeriod"/>
            </a:pPr>
            <a:r>
              <a:rPr lang="en-US" sz="2000" dirty="0"/>
              <a:t>You can utilize a dollar of wage for either covered PPP forgiveness or ERC, but not for both</a:t>
            </a:r>
          </a:p>
          <a:p>
            <a:pPr marL="457200" indent="-457200">
              <a:buFont typeface="Arial"/>
              <a:buAutoNum type="arabicPeriod"/>
            </a:pPr>
            <a:r>
              <a:rPr lang="en-US" sz="2000" dirty="0"/>
              <a:t>Any qualifying dollar of wage not used for one purpose (PPP or ERC), can be used (in any order) for the other purpose</a:t>
            </a:r>
          </a:p>
          <a:p>
            <a:pPr marL="457200" indent="-457200">
              <a:buAutoNum type="arabicPeriod"/>
            </a:pPr>
            <a:r>
              <a:rPr lang="en-US" sz="2000" dirty="0"/>
              <a:t>A broader batch of comp costs qualify for PPP forgiveness than for ERC </a:t>
            </a:r>
          </a:p>
          <a:p>
            <a:pPr marL="457200" indent="-457200">
              <a:buAutoNum type="arabicPeriod"/>
            </a:pPr>
            <a:r>
              <a:rPr lang="en-US" sz="2000" dirty="0"/>
              <a:t>Non-wage (and non-health insurance) PPP comp costs may be used first (prior to wage and health insurance) for PPP forgiveness purposes</a:t>
            </a:r>
          </a:p>
          <a:p>
            <a:pPr marL="457200" indent="-457200">
              <a:buAutoNum type="arabicPeriod"/>
            </a:pPr>
            <a:r>
              <a:rPr lang="en-US" sz="2000" dirty="0"/>
              <a:t>If you don’t list PPP covered non-payroll costs on PPP forgive app (accepted by SBA), then PPP wages (covered comp costs) get wasted (used for PPP forgive instead of covered non-payroll costs) </a:t>
            </a:r>
          </a:p>
          <a:p>
            <a:pPr marL="457200" indent="-457200">
              <a:buAutoNum type="arabicPeriod"/>
            </a:pPr>
            <a:endParaRPr lang="en-US" sz="2000" dirty="0"/>
          </a:p>
        </p:txBody>
      </p:sp>
      <p:sp>
        <p:nvSpPr>
          <p:cNvPr id="6" name="Slide Number Placeholder 5">
            <a:extLst>
              <a:ext uri="{FF2B5EF4-FFF2-40B4-BE49-F238E27FC236}">
                <a16:creationId xmlns:a16="http://schemas.microsoft.com/office/drawing/2014/main" id="{7000CA99-D061-144A-8F8C-3E195DC1B6C4}"/>
              </a:ext>
            </a:extLst>
          </p:cNvPr>
          <p:cNvSpPr>
            <a:spLocks noGrp="1"/>
          </p:cNvSpPr>
          <p:nvPr>
            <p:ph type="sldNum" sz="quarter" idx="12"/>
          </p:nvPr>
        </p:nvSpPr>
        <p:spPr/>
        <p:txBody>
          <a:bodyPr/>
          <a:lstStyle/>
          <a:p>
            <a:fld id="{54AAE21D-1E9D-1047-BD42-883DA1A9BFEE}" type="slidenum">
              <a:rPr lang="en-US" smtClean="0"/>
              <a:t>382</a:t>
            </a:fld>
            <a:endParaRPr lang="en-US"/>
          </a:p>
        </p:txBody>
      </p:sp>
      <p:pic>
        <p:nvPicPr>
          <p:cNvPr id="4" name="Picture 3">
            <a:extLst>
              <a:ext uri="{FF2B5EF4-FFF2-40B4-BE49-F238E27FC236}">
                <a16:creationId xmlns:a16="http://schemas.microsoft.com/office/drawing/2014/main" id="{F1B302FA-C99C-9EB4-7692-6B8BD3245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785782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That’s All Folks</a:t>
            </a:r>
          </a:p>
        </p:txBody>
      </p:sp>
      <p:pic>
        <p:nvPicPr>
          <p:cNvPr id="7" name="Content Placeholder 6" descr="SoapKillsCorona.png"/>
          <p:cNvPicPr>
            <a:picLocks noGrp="1" noChangeAspect="1"/>
          </p:cNvPicPr>
          <p:nvPr>
            <p:ph idx="1"/>
          </p:nvPr>
        </p:nvPicPr>
        <p:blipFill>
          <a:blip r:embed="rId2" cstate="hqprint">
            <a:extLst>
              <a:ext uri="{28A0092B-C50C-407E-A947-70E740481C1C}">
                <a14:useLocalDpi xmlns:a14="http://schemas.microsoft.com/office/drawing/2010/main"/>
              </a:ext>
            </a:extLst>
          </a:blip>
          <a:srcRect l="-40915" r="-40915"/>
          <a:stretch>
            <a:fillRect/>
          </a:stretch>
        </p:blipFill>
        <p:spPr/>
      </p:pic>
      <p:sp>
        <p:nvSpPr>
          <p:cNvPr id="5" name="Slide Number Placeholder 4">
            <a:extLst>
              <a:ext uri="{FF2B5EF4-FFF2-40B4-BE49-F238E27FC236}">
                <a16:creationId xmlns:a16="http://schemas.microsoft.com/office/drawing/2014/main" id="{DF62788F-FBC5-0F46-B559-EEB24CE30F9C}"/>
              </a:ext>
            </a:extLst>
          </p:cNvPr>
          <p:cNvSpPr>
            <a:spLocks noGrp="1"/>
          </p:cNvSpPr>
          <p:nvPr>
            <p:ph type="sldNum" sz="quarter" idx="12"/>
          </p:nvPr>
        </p:nvSpPr>
        <p:spPr/>
        <p:txBody>
          <a:bodyPr/>
          <a:lstStyle/>
          <a:p>
            <a:fld id="{54AAE21D-1E9D-1047-BD42-883DA1A9BFEE}" type="slidenum">
              <a:rPr lang="en-US" smtClean="0"/>
              <a:t>383</a:t>
            </a:fld>
            <a:endParaRPr lang="en-US"/>
          </a:p>
        </p:txBody>
      </p:sp>
      <p:pic>
        <p:nvPicPr>
          <p:cNvPr id="4" name="Picture 3">
            <a:extLst>
              <a:ext uri="{FF2B5EF4-FFF2-40B4-BE49-F238E27FC236}">
                <a16:creationId xmlns:a16="http://schemas.microsoft.com/office/drawing/2014/main" id="{8CFEDD35-8B96-7FD8-4E70-A1DCD1800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52420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Appendix 2</a:t>
            </a:r>
            <a:br>
              <a:rPr lang="en-US" sz="3200" dirty="0"/>
            </a:br>
            <a:r>
              <a:rPr lang="en-US" sz="3200" dirty="0"/>
              <a:t>ERC Owner Wages </a:t>
            </a:r>
          </a:p>
        </p:txBody>
      </p:sp>
      <p:sp>
        <p:nvSpPr>
          <p:cNvPr id="3" name="Content Placeholder 2"/>
          <p:cNvSpPr>
            <a:spLocks noGrp="1"/>
          </p:cNvSpPr>
          <p:nvPr>
            <p:ph idx="1"/>
          </p:nvPr>
        </p:nvSpPr>
        <p:spPr/>
        <p:txBody>
          <a:bodyPr/>
          <a:lstStyle/>
          <a:p>
            <a:pPr marL="0" indent="0">
              <a:buNone/>
            </a:pPr>
            <a:r>
              <a:rPr lang="en-US" dirty="0"/>
              <a:t>  </a:t>
            </a:r>
          </a:p>
        </p:txBody>
      </p:sp>
      <p:sp>
        <p:nvSpPr>
          <p:cNvPr id="7" name="Slide Number Placeholder 6">
            <a:extLst>
              <a:ext uri="{FF2B5EF4-FFF2-40B4-BE49-F238E27FC236}">
                <a16:creationId xmlns:a16="http://schemas.microsoft.com/office/drawing/2014/main" id="{0563C86F-E100-B346-BB8C-5E174E923864}"/>
              </a:ext>
            </a:extLst>
          </p:cNvPr>
          <p:cNvSpPr>
            <a:spLocks noGrp="1"/>
          </p:cNvSpPr>
          <p:nvPr>
            <p:ph type="sldNum" sz="quarter" idx="12"/>
          </p:nvPr>
        </p:nvSpPr>
        <p:spPr/>
        <p:txBody>
          <a:bodyPr/>
          <a:lstStyle/>
          <a:p>
            <a:fld id="{54AAE21D-1E9D-1047-BD42-883DA1A9BFEE}" type="slidenum">
              <a:rPr lang="en-US" smtClean="0"/>
              <a:t>384</a:t>
            </a:fld>
            <a:endParaRPr lang="en-US"/>
          </a:p>
        </p:txBody>
      </p:sp>
      <p:pic>
        <p:nvPicPr>
          <p:cNvPr id="4" name="Picture 3">
            <a:extLst>
              <a:ext uri="{FF2B5EF4-FFF2-40B4-BE49-F238E27FC236}">
                <a16:creationId xmlns:a16="http://schemas.microsoft.com/office/drawing/2014/main" id="{46BB9B95-5566-AB20-43EA-76B35B3EE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750089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Owner Wages</a:t>
            </a:r>
          </a:p>
        </p:txBody>
      </p:sp>
      <p:pic>
        <p:nvPicPr>
          <p:cNvPr id="3" name="Content Placeholder 2" descr="CurveyRoadSign.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6" name="Slide Number Placeholder 5">
            <a:extLst>
              <a:ext uri="{FF2B5EF4-FFF2-40B4-BE49-F238E27FC236}">
                <a16:creationId xmlns:a16="http://schemas.microsoft.com/office/drawing/2014/main" id="{51998D00-6A88-B04E-8623-B3B4C8EB86D3}"/>
              </a:ext>
            </a:extLst>
          </p:cNvPr>
          <p:cNvSpPr>
            <a:spLocks noGrp="1"/>
          </p:cNvSpPr>
          <p:nvPr>
            <p:ph type="sldNum" sz="quarter" idx="12"/>
          </p:nvPr>
        </p:nvSpPr>
        <p:spPr/>
        <p:txBody>
          <a:bodyPr/>
          <a:lstStyle/>
          <a:p>
            <a:fld id="{54AAE21D-1E9D-1047-BD42-883DA1A9BFEE}" type="slidenum">
              <a:rPr lang="en-US" smtClean="0"/>
              <a:t>385</a:t>
            </a:fld>
            <a:endParaRPr lang="en-US"/>
          </a:p>
        </p:txBody>
      </p:sp>
      <p:pic>
        <p:nvPicPr>
          <p:cNvPr id="4" name="Picture 3">
            <a:extLst>
              <a:ext uri="{FF2B5EF4-FFF2-40B4-BE49-F238E27FC236}">
                <a16:creationId xmlns:a16="http://schemas.microsoft.com/office/drawing/2014/main" id="{2FD5E98B-5D4A-C6E4-FC69-BA57F7B53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17130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or S Corp </a:t>
            </a:r>
            <a:br>
              <a:rPr lang="en-US" sz="3200" dirty="0"/>
            </a:br>
            <a:r>
              <a:rPr lang="en-US" sz="3200" dirty="0"/>
              <a:t>Ownership</a:t>
            </a:r>
          </a:p>
        </p:txBody>
      </p:sp>
      <p:pic>
        <p:nvPicPr>
          <p:cNvPr id="9" name="Content Placeholder 8" descr="Screen Shot 2021-03-25 at 10.35.39 PM.png"/>
          <p:cNvPicPr>
            <a:picLocks noGrp="1" noChangeAspect="1"/>
          </p:cNvPicPr>
          <p:nvPr>
            <p:ph idx="1"/>
          </p:nvPr>
        </p:nvPicPr>
        <p:blipFill>
          <a:blip r:embed="rId2">
            <a:extLst>
              <a:ext uri="{28A0092B-C50C-407E-A947-70E740481C1C}">
                <a14:useLocalDpi xmlns:a14="http://schemas.microsoft.com/office/drawing/2010/main" val="0"/>
              </a:ext>
            </a:extLst>
          </a:blip>
          <a:srcRect l="-35006" r="-35006"/>
          <a:stretch>
            <a:fillRect/>
          </a:stretch>
        </p:blipFill>
        <p:spPr/>
      </p:pic>
      <p:sp>
        <p:nvSpPr>
          <p:cNvPr id="6" name="Slide Number Placeholder 5">
            <a:extLst>
              <a:ext uri="{FF2B5EF4-FFF2-40B4-BE49-F238E27FC236}">
                <a16:creationId xmlns:a16="http://schemas.microsoft.com/office/drawing/2014/main" id="{DE4C57E6-C62A-C54E-AF30-B5ED7D744CD1}"/>
              </a:ext>
            </a:extLst>
          </p:cNvPr>
          <p:cNvSpPr>
            <a:spLocks noGrp="1"/>
          </p:cNvSpPr>
          <p:nvPr>
            <p:ph type="sldNum" sz="quarter" idx="12"/>
          </p:nvPr>
        </p:nvSpPr>
        <p:spPr/>
        <p:txBody>
          <a:bodyPr/>
          <a:lstStyle/>
          <a:p>
            <a:fld id="{54AAE21D-1E9D-1047-BD42-883DA1A9BFEE}" type="slidenum">
              <a:rPr lang="en-US" smtClean="0"/>
              <a:t>386</a:t>
            </a:fld>
            <a:endParaRPr lang="en-US"/>
          </a:p>
        </p:txBody>
      </p:sp>
      <p:pic>
        <p:nvPicPr>
          <p:cNvPr id="3" name="Picture 2">
            <a:extLst>
              <a:ext uri="{FF2B5EF4-FFF2-40B4-BE49-F238E27FC236}">
                <a16:creationId xmlns:a16="http://schemas.microsoft.com/office/drawing/2014/main" id="{0D5EF479-7E91-C349-B8DB-194C4C359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72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on Wages to Owner of Corp and Spouse</a:t>
            </a:r>
            <a:br>
              <a:rPr lang="en-US" sz="3200" dirty="0"/>
            </a:br>
            <a:r>
              <a:rPr lang="en-US" sz="3200" dirty="0"/>
              <a:t>  Pro-Taxpayer Position </a:t>
            </a:r>
          </a:p>
        </p:txBody>
      </p:sp>
      <p:sp>
        <p:nvSpPr>
          <p:cNvPr id="3" name="Content Placeholder 2"/>
          <p:cNvSpPr>
            <a:spLocks noGrp="1"/>
          </p:cNvSpPr>
          <p:nvPr>
            <p:ph idx="1"/>
          </p:nvPr>
        </p:nvSpPr>
        <p:spPr/>
        <p:txBody>
          <a:bodyPr>
            <a:normAutofit lnSpcReduction="10000"/>
          </a:bodyPr>
          <a:lstStyle/>
          <a:p>
            <a:pPr marL="457200" indent="-457200">
              <a:buAutoNum type="arabicPeriod"/>
            </a:pPr>
            <a:r>
              <a:rPr lang="en-US" sz="2400" dirty="0">
                <a:solidFill>
                  <a:srgbClr val="0000FF"/>
                </a:solidFill>
              </a:rPr>
              <a:t>Owners of C or S Corps </a:t>
            </a:r>
            <a:r>
              <a:rPr lang="en-US" sz="2000" dirty="0">
                <a:solidFill>
                  <a:srgbClr val="0000FF"/>
                </a:solidFill>
              </a:rPr>
              <a:t>(regardless of ownership %) </a:t>
            </a:r>
            <a:r>
              <a:rPr lang="en-US" sz="2400" dirty="0">
                <a:solidFill>
                  <a:srgbClr val="0000FF"/>
                </a:solidFill>
              </a:rPr>
              <a:t>wages </a:t>
            </a:r>
            <a:r>
              <a:rPr lang="en-US" sz="2400" dirty="0"/>
              <a:t>do</a:t>
            </a:r>
            <a:r>
              <a:rPr lang="en-US" sz="2400" dirty="0">
                <a:solidFill>
                  <a:srgbClr val="0000FF"/>
                </a:solidFill>
              </a:rPr>
              <a:t> qualify for ERC</a:t>
            </a:r>
          </a:p>
          <a:p>
            <a:pPr marL="457200" indent="-457200">
              <a:buAutoNum type="arabicPeriod"/>
            </a:pPr>
            <a:r>
              <a:rPr lang="en-US" sz="2400" dirty="0">
                <a:solidFill>
                  <a:srgbClr val="0000FF"/>
                </a:solidFill>
              </a:rPr>
              <a:t>Spouses </a:t>
            </a:r>
            <a:r>
              <a:rPr lang="en-US" sz="2400" dirty="0"/>
              <a:t>of owners of C or S Corps </a:t>
            </a:r>
            <a:r>
              <a:rPr lang="en-US" sz="2000" dirty="0"/>
              <a:t>(regardless of the owner’s ownership percentage) </a:t>
            </a:r>
            <a:r>
              <a:rPr lang="en-US" sz="2400" dirty="0">
                <a:solidFill>
                  <a:srgbClr val="0000FF"/>
                </a:solidFill>
              </a:rPr>
              <a:t>wages do qualify for ERC</a:t>
            </a:r>
            <a:endParaRPr lang="en-US" sz="2000" dirty="0">
              <a:solidFill>
                <a:srgbClr val="0000FF"/>
              </a:solidFill>
            </a:endParaRPr>
          </a:p>
          <a:p>
            <a:pPr marL="514350" indent="-514350">
              <a:buAutoNum type="arabicPeriod" startAt="3"/>
            </a:pPr>
            <a:r>
              <a:rPr lang="en-US" sz="2400" dirty="0">
                <a:solidFill>
                  <a:srgbClr val="008000"/>
                </a:solidFill>
              </a:rPr>
              <a:t>Non-spouse relatives of &gt; 50% owners, do NOT qualify for ERC </a:t>
            </a:r>
          </a:p>
          <a:p>
            <a:pPr marL="514350" indent="-514350">
              <a:buAutoNum type="arabicPeriod" startAt="3"/>
            </a:pPr>
            <a:r>
              <a:rPr lang="en-US" sz="2400" dirty="0">
                <a:solidFill>
                  <a:srgbClr val="0000FF"/>
                </a:solidFill>
              </a:rPr>
              <a:t>Non-spouse relatives of 50% (or less) owners wages do qualify for ERC</a:t>
            </a:r>
            <a:endParaRPr lang="en-US" sz="2400" dirty="0">
              <a:solidFill>
                <a:srgbClr val="008000"/>
              </a:solidFill>
            </a:endParaRPr>
          </a:p>
          <a:p>
            <a:pPr>
              <a:buFontTx/>
              <a:buChar char="-"/>
            </a:pPr>
            <a:r>
              <a:rPr lang="en-US" sz="2000" dirty="0"/>
              <a:t>(CARES Act §2301), (Con App (Division EE—Taxpayer Certainty and Disaster Tax Relief Act of 2020, §§ 206-207, 303))</a:t>
            </a:r>
          </a:p>
          <a:p>
            <a:pPr>
              <a:buFontTx/>
              <a:buChar char="-"/>
            </a:pPr>
            <a:r>
              <a:rPr lang="en-US" sz="2000" dirty="0"/>
              <a:t>The above is consistent w/ original legislative history to §51</a:t>
            </a:r>
          </a:p>
          <a:p>
            <a:pPr>
              <a:buFontTx/>
              <a:buChar char="-"/>
            </a:pPr>
            <a:r>
              <a:rPr lang="en-US" sz="2000" dirty="0"/>
              <a:t>Other readings not consistent w/ original legislative history     </a:t>
            </a:r>
          </a:p>
        </p:txBody>
      </p:sp>
      <p:sp>
        <p:nvSpPr>
          <p:cNvPr id="6" name="Slide Number Placeholder 5">
            <a:extLst>
              <a:ext uri="{FF2B5EF4-FFF2-40B4-BE49-F238E27FC236}">
                <a16:creationId xmlns:a16="http://schemas.microsoft.com/office/drawing/2014/main" id="{C3024BBA-5341-594F-96AF-FDF9EDBE5AEF}"/>
              </a:ext>
            </a:extLst>
          </p:cNvPr>
          <p:cNvSpPr>
            <a:spLocks noGrp="1"/>
          </p:cNvSpPr>
          <p:nvPr>
            <p:ph type="sldNum" sz="quarter" idx="12"/>
          </p:nvPr>
        </p:nvSpPr>
        <p:spPr/>
        <p:txBody>
          <a:bodyPr/>
          <a:lstStyle/>
          <a:p>
            <a:fld id="{54AAE21D-1E9D-1047-BD42-883DA1A9BFEE}" type="slidenum">
              <a:rPr lang="en-US" smtClean="0"/>
              <a:t>387</a:t>
            </a:fld>
            <a:endParaRPr lang="en-US"/>
          </a:p>
        </p:txBody>
      </p:sp>
      <p:pic>
        <p:nvPicPr>
          <p:cNvPr id="4" name="Picture 3">
            <a:extLst>
              <a:ext uri="{FF2B5EF4-FFF2-40B4-BE49-F238E27FC236}">
                <a16:creationId xmlns:a16="http://schemas.microsoft.com/office/drawing/2014/main" id="{131B2ECC-98B3-9D44-C6D4-49DB010C4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86055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Reasonable Minds May Differ</a:t>
            </a:r>
            <a:br>
              <a:rPr lang="en-US" sz="3200" dirty="0"/>
            </a:br>
            <a:r>
              <a:rPr lang="en-US" sz="3200" dirty="0"/>
              <a:t>And They Do</a:t>
            </a:r>
          </a:p>
        </p:txBody>
      </p:sp>
      <p:sp>
        <p:nvSpPr>
          <p:cNvPr id="3" name="Content Placeholder 2"/>
          <p:cNvSpPr>
            <a:spLocks noGrp="1"/>
          </p:cNvSpPr>
          <p:nvPr>
            <p:ph idx="1"/>
          </p:nvPr>
        </p:nvSpPr>
        <p:spPr/>
        <p:txBody>
          <a:bodyPr>
            <a:normAutofit/>
          </a:bodyPr>
          <a:lstStyle/>
          <a:p>
            <a:pPr marL="0" indent="0" algn="ctr">
              <a:buNone/>
            </a:pPr>
            <a:r>
              <a:rPr lang="en-US" sz="2400" dirty="0"/>
              <a:t>"Reasonable minds may differ on when uncertainties creep in.”</a:t>
            </a:r>
          </a:p>
          <a:p>
            <a:pPr marL="0" indent="0" algn="ctr">
              <a:buNone/>
            </a:pPr>
            <a:r>
              <a:rPr lang="en-US" sz="2800" dirty="0"/>
              <a:t> </a:t>
            </a:r>
            <a:r>
              <a:rPr lang="en-US" sz="2000" dirty="0"/>
              <a:t> U.S. Supreme Court Justice Benjamin Cardozo  (</a:t>
            </a:r>
            <a:r>
              <a:rPr lang="en-US" sz="2000" i="1" dirty="0"/>
              <a:t>Jurisprudence: Address before New York State Bar Assoc. Meeting, Hotel Astor, January 22, 1932)</a:t>
            </a:r>
            <a:endParaRPr lang="en-US" sz="2000" dirty="0"/>
          </a:p>
          <a:p>
            <a:pPr marL="0" indent="0" algn="ctr">
              <a:buNone/>
            </a:pPr>
            <a:endParaRPr lang="en-US" sz="2400" dirty="0"/>
          </a:p>
        </p:txBody>
      </p:sp>
      <p:sp>
        <p:nvSpPr>
          <p:cNvPr id="6" name="Slide Number Placeholder 5">
            <a:extLst>
              <a:ext uri="{FF2B5EF4-FFF2-40B4-BE49-F238E27FC236}">
                <a16:creationId xmlns:a16="http://schemas.microsoft.com/office/drawing/2014/main" id="{DCCE2E60-F1D2-E548-BEB3-FA94F1EF7944}"/>
              </a:ext>
            </a:extLst>
          </p:cNvPr>
          <p:cNvSpPr>
            <a:spLocks noGrp="1"/>
          </p:cNvSpPr>
          <p:nvPr>
            <p:ph type="sldNum" sz="quarter" idx="12"/>
          </p:nvPr>
        </p:nvSpPr>
        <p:spPr/>
        <p:txBody>
          <a:bodyPr/>
          <a:lstStyle/>
          <a:p>
            <a:fld id="{54AAE21D-1E9D-1047-BD42-883DA1A9BFEE}" type="slidenum">
              <a:rPr lang="en-US" smtClean="0"/>
              <a:t>388</a:t>
            </a:fld>
            <a:endParaRPr lang="en-US"/>
          </a:p>
        </p:txBody>
      </p:sp>
      <p:pic>
        <p:nvPicPr>
          <p:cNvPr id="4" name="Picture 3">
            <a:extLst>
              <a:ext uri="{FF2B5EF4-FFF2-40B4-BE49-F238E27FC236}">
                <a16:creationId xmlns:a16="http://schemas.microsoft.com/office/drawing/2014/main" id="{AC34CFAE-88A2-92F6-6579-2523ED636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310871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for Owner Employees </a:t>
            </a:r>
            <a:br>
              <a:rPr lang="en-US" sz="3200" dirty="0"/>
            </a:br>
            <a:r>
              <a:rPr lang="en-US" sz="3200" dirty="0"/>
              <a:t>IRS Has Made Things Foggy</a:t>
            </a:r>
          </a:p>
        </p:txBody>
      </p:sp>
      <p:pic>
        <p:nvPicPr>
          <p:cNvPr id="7" name="Content Placeholder 6" descr="RoadFog.jpg"/>
          <p:cNvPicPr>
            <a:picLocks noGrp="1" noChangeAspect="1"/>
          </p:cNvPicPr>
          <p:nvPr>
            <p:ph idx="1"/>
          </p:nvPr>
        </p:nvPicPr>
        <p:blipFill>
          <a:blip r:embed="rId2">
            <a:extLst>
              <a:ext uri="{28A0092B-C50C-407E-A947-70E740481C1C}">
                <a14:useLocalDpi xmlns:a14="http://schemas.microsoft.com/office/drawing/2010/main" val="0"/>
              </a:ext>
            </a:extLst>
          </a:blip>
          <a:srcRect t="5446" b="5446"/>
          <a:stretch>
            <a:fillRect/>
          </a:stretch>
        </p:blipFill>
        <p:spPr/>
      </p:pic>
      <p:sp>
        <p:nvSpPr>
          <p:cNvPr id="3" name="Slide Number Placeholder 2">
            <a:extLst>
              <a:ext uri="{FF2B5EF4-FFF2-40B4-BE49-F238E27FC236}">
                <a16:creationId xmlns:a16="http://schemas.microsoft.com/office/drawing/2014/main" id="{B0CA0F53-2CC2-AE4A-A602-8EB91D6129B4}"/>
              </a:ext>
            </a:extLst>
          </p:cNvPr>
          <p:cNvSpPr>
            <a:spLocks noGrp="1"/>
          </p:cNvSpPr>
          <p:nvPr>
            <p:ph type="sldNum" sz="quarter" idx="12"/>
          </p:nvPr>
        </p:nvSpPr>
        <p:spPr/>
        <p:txBody>
          <a:bodyPr/>
          <a:lstStyle/>
          <a:p>
            <a:fld id="{54AAE21D-1E9D-1047-BD42-883DA1A9BFEE}" type="slidenum">
              <a:rPr lang="en-US" smtClean="0"/>
              <a:t>389</a:t>
            </a:fld>
            <a:endParaRPr lang="en-US"/>
          </a:p>
        </p:txBody>
      </p:sp>
      <p:pic>
        <p:nvPicPr>
          <p:cNvPr id="4" name="Picture 3">
            <a:extLst>
              <a:ext uri="{FF2B5EF4-FFF2-40B4-BE49-F238E27FC236}">
                <a16:creationId xmlns:a16="http://schemas.microsoft.com/office/drawing/2014/main" id="{2E2DEC0A-E1D0-5EF9-CA6A-45BDCA4A0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4389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TIGTA: Delays Continue</a:t>
            </a:r>
            <a:br>
              <a:rPr lang="en-US" sz="3200" dirty="0"/>
            </a:br>
            <a:r>
              <a:rPr lang="en-US" sz="3200" dirty="0"/>
              <a:t>Businesses Not Receiving Pandemic Relief Benefits</a:t>
            </a:r>
          </a:p>
        </p:txBody>
      </p:sp>
      <p:sp>
        <p:nvSpPr>
          <p:cNvPr id="3" name="Content Placeholder 2"/>
          <p:cNvSpPr>
            <a:spLocks noGrp="1"/>
          </p:cNvSpPr>
          <p:nvPr>
            <p:ph idx="1"/>
          </p:nvPr>
        </p:nvSpPr>
        <p:spPr/>
        <p:txBody>
          <a:bodyPr>
            <a:normAutofit/>
          </a:bodyPr>
          <a:lstStyle/>
          <a:p>
            <a:r>
              <a:rPr lang="en-US" sz="2000" dirty="0"/>
              <a:t>(TIGTA Report No. 2022-46-059) (08/31/22)  TIGTA also exposes:</a:t>
            </a:r>
          </a:p>
          <a:p>
            <a:pPr marL="457200" indent="-457200">
              <a:buAutoNum type="arabicPeriod" startAt="3"/>
            </a:pPr>
            <a:r>
              <a:rPr lang="en-US" sz="2000" dirty="0"/>
              <a:t>IRS cannot properly diagnose which business is (or is not) a “recovery startup business” (only eligible for 3Q and 4Q 2021)</a:t>
            </a:r>
          </a:p>
          <a:p>
            <a:pPr marL="457200" indent="-457200">
              <a:buAutoNum type="arabicPeriod" startAt="3"/>
            </a:pPr>
            <a:r>
              <a:rPr lang="en-US" sz="2000" dirty="0"/>
              <a:t>IRS did not send many returns to IRS Exam for review as required</a:t>
            </a:r>
          </a:p>
          <a:p>
            <a:pPr marL="457200" indent="-457200">
              <a:buAutoNum type="alphaLcPeriod"/>
            </a:pPr>
            <a:r>
              <a:rPr lang="en-US" sz="2000" dirty="0"/>
              <a:t>Dropped ball on returns involving significant refundable credits</a:t>
            </a:r>
          </a:p>
          <a:p>
            <a:pPr marL="457200" indent="-457200">
              <a:buFont typeface="Arial"/>
              <a:buAutoNum type="alphaLcPeriod"/>
            </a:pPr>
            <a:r>
              <a:rPr lang="en-US" sz="2000" dirty="0"/>
              <a:t>Also dropped ball on returns involving nonrefundable credits</a:t>
            </a:r>
            <a:r>
              <a:rPr lang="en-US" sz="1800" dirty="0"/>
              <a:t> </a:t>
            </a:r>
          </a:p>
          <a:p>
            <a:pPr>
              <a:buAutoNum type="arabicParenR"/>
            </a:pPr>
            <a:r>
              <a:rPr lang="en-US" sz="1800" dirty="0"/>
              <a:t>73% of returns in sample leading to potentially erroneous refunds averaging $300,000 each for a $45M total</a:t>
            </a:r>
          </a:p>
          <a:p>
            <a:pPr>
              <a:buAutoNum type="arabicParenR"/>
            </a:pPr>
            <a:r>
              <a:rPr lang="en-US" sz="1800" dirty="0"/>
              <a:t>Interviewed “IRS employees who did not refer” indicated they “just forgot” or got confused by multiple layers of IRS guidance </a:t>
            </a:r>
          </a:p>
          <a:p>
            <a:pPr marL="457200" indent="-457200">
              <a:buAutoNum type="alphaLcPeriod" startAt="3"/>
            </a:pPr>
            <a:r>
              <a:rPr lang="en-US" sz="2000" dirty="0"/>
              <a:t>Mostly happened because IRS internal guidance did not require referral </a:t>
            </a:r>
          </a:p>
          <a:p>
            <a:pPr marL="457200" indent="-457200">
              <a:buAutoNum type="arabicPeriod" startAt="5"/>
            </a:pPr>
            <a:r>
              <a:rPr lang="en-US" sz="2000" dirty="0"/>
              <a:t>Author’s note: It appears that no one is driving the boat  </a:t>
            </a:r>
          </a:p>
          <a:p>
            <a:pPr marL="457200" indent="-457200">
              <a:buAutoNum type="alphaLcPeriod"/>
            </a:pPr>
            <a:endParaRPr lang="en-US" sz="2000" dirty="0"/>
          </a:p>
        </p:txBody>
      </p:sp>
      <p:sp>
        <p:nvSpPr>
          <p:cNvPr id="4" name="Slide Number Placeholder 3">
            <a:extLst>
              <a:ext uri="{FF2B5EF4-FFF2-40B4-BE49-F238E27FC236}">
                <a16:creationId xmlns:a16="http://schemas.microsoft.com/office/drawing/2014/main" id="{F7341620-EE69-954E-B8C8-2DCEED22FFEE}"/>
              </a:ext>
            </a:extLst>
          </p:cNvPr>
          <p:cNvSpPr>
            <a:spLocks noGrp="1"/>
          </p:cNvSpPr>
          <p:nvPr>
            <p:ph type="sldNum" sz="quarter" idx="12"/>
          </p:nvPr>
        </p:nvSpPr>
        <p:spPr/>
        <p:txBody>
          <a:bodyPr/>
          <a:lstStyle/>
          <a:p>
            <a:fld id="{54AAE21D-1E9D-1047-BD42-883DA1A9BFEE}" type="slidenum">
              <a:rPr lang="en-US" smtClean="0"/>
              <a:t>39</a:t>
            </a:fld>
            <a:endParaRPr lang="en-US"/>
          </a:p>
        </p:txBody>
      </p:sp>
      <p:pic>
        <p:nvPicPr>
          <p:cNvPr id="6" name="Picture 5">
            <a:extLst>
              <a:ext uri="{FF2B5EF4-FFF2-40B4-BE49-F238E27FC236}">
                <a16:creationId xmlns:a16="http://schemas.microsoft.com/office/drawing/2014/main" id="{C4862B56-8819-7F7D-1F98-A1DA8D037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84396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404"/>
            <a:ext cx="8229600" cy="1143000"/>
          </a:xfrm>
        </p:spPr>
        <p:txBody>
          <a:bodyPr>
            <a:normAutofit/>
          </a:bodyPr>
          <a:lstStyle/>
          <a:p>
            <a:r>
              <a:rPr lang="en-US" sz="3200" dirty="0"/>
              <a:t>Both Sides of ERC</a:t>
            </a:r>
            <a:br>
              <a:rPr lang="en-US" sz="3200" dirty="0"/>
            </a:br>
            <a:r>
              <a:rPr lang="en-US" sz="3200" dirty="0"/>
              <a:t>(&gt;50%) Owner (w/ Living Relative) Wage Dispute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07948847"/>
              </p:ext>
            </p:extLst>
          </p:nvPr>
        </p:nvGraphicFramePr>
        <p:xfrm>
          <a:off x="457200" y="1486007"/>
          <a:ext cx="8229600" cy="4028440"/>
        </p:xfrm>
        <a:graphic>
          <a:graphicData uri="http://schemas.openxmlformats.org/drawingml/2006/table">
            <a:tbl>
              <a:tblPr firstRow="1" bandRow="1">
                <a:tableStyleId>{5C22544A-7EE6-4342-B048-85BDC9FD1C3A}</a:tableStyleId>
              </a:tblPr>
              <a:tblGrid>
                <a:gridCol w="2489594">
                  <a:extLst>
                    <a:ext uri="{9D8B030D-6E8A-4147-A177-3AD203B41FA5}">
                      <a16:colId xmlns:a16="http://schemas.microsoft.com/office/drawing/2014/main" val="20000"/>
                    </a:ext>
                  </a:extLst>
                </a:gridCol>
                <a:gridCol w="4101706">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tblGrid>
              <a:tr h="370840">
                <a:tc>
                  <a:txBody>
                    <a:bodyPr/>
                    <a:lstStyle/>
                    <a:p>
                      <a:pPr algn="ctr"/>
                      <a:r>
                        <a:rPr lang="en-US" sz="1800" dirty="0"/>
                        <a:t>ERC</a:t>
                      </a:r>
                      <a:r>
                        <a:rPr lang="en-US" sz="1800" baseline="0" dirty="0"/>
                        <a:t> Wage Qualification</a:t>
                      </a:r>
                      <a:endParaRPr lang="en-US" sz="1800" dirty="0"/>
                    </a:p>
                  </a:txBody>
                  <a:tcPr/>
                </a:tc>
                <a:tc>
                  <a:txBody>
                    <a:bodyPr/>
                    <a:lstStyle/>
                    <a:p>
                      <a:pPr algn="ctr"/>
                      <a:r>
                        <a:rPr lang="en-US" sz="1800" baseline="0" dirty="0"/>
                        <a:t>IRS Notice 2021-49 </a:t>
                      </a:r>
                    </a:p>
                    <a:p>
                      <a:pPr algn="ctr"/>
                      <a:r>
                        <a:rPr lang="en-US" sz="1800" baseline="0" dirty="0"/>
                        <a:t>(IRS changes position)</a:t>
                      </a:r>
                      <a:endParaRPr lang="en-US" sz="1800" dirty="0"/>
                    </a:p>
                  </a:txBody>
                  <a:tcPr/>
                </a:tc>
                <a:tc>
                  <a:txBody>
                    <a:bodyPr/>
                    <a:lstStyle/>
                    <a:p>
                      <a:pPr algn="ctr"/>
                      <a:r>
                        <a:rPr lang="en-US" sz="1800" dirty="0"/>
                        <a:t>Pro-Taxpayer</a:t>
                      </a:r>
                      <a:r>
                        <a:rPr lang="en-US" sz="1800" baseline="0" dirty="0"/>
                        <a:t> Reading of §51</a:t>
                      </a:r>
                      <a:endParaRPr lang="en-US" sz="1800" dirty="0"/>
                    </a:p>
                  </a:txBody>
                  <a:tcPr/>
                </a:tc>
                <a:extLst>
                  <a:ext uri="{0D108BD9-81ED-4DB2-BD59-A6C34878D82A}">
                    <a16:rowId xmlns:a16="http://schemas.microsoft.com/office/drawing/2014/main" val="10000"/>
                  </a:ext>
                </a:extLst>
              </a:tr>
              <a:tr h="370840">
                <a:tc>
                  <a:txBody>
                    <a:bodyPr/>
                    <a:lstStyle/>
                    <a:p>
                      <a:pPr algn="ctr"/>
                      <a:r>
                        <a:rPr lang="en-US" sz="1600" dirty="0"/>
                        <a:t>C</a:t>
                      </a:r>
                      <a:r>
                        <a:rPr lang="en-US" sz="1600" baseline="0" dirty="0"/>
                        <a:t> or S Corp shareholder (</a:t>
                      </a:r>
                      <a:r>
                        <a:rPr lang="en-US" sz="1600" baseline="0" dirty="0" err="1"/>
                        <a:t>shh</a:t>
                      </a:r>
                      <a:r>
                        <a:rPr lang="en-US" sz="1600" baseline="0" dirty="0"/>
                        <a:t>) </a:t>
                      </a:r>
                    </a:p>
                    <a:p>
                      <a:pPr algn="ctr"/>
                      <a:r>
                        <a:rPr lang="en-US" sz="1600" baseline="0" dirty="0"/>
                        <a:t>(regardless of ownership %)</a:t>
                      </a:r>
                      <a:endParaRPr lang="en-US" dirty="0"/>
                    </a:p>
                  </a:txBody>
                  <a:tcPr/>
                </a:tc>
                <a:tc>
                  <a:txBody>
                    <a:bodyPr/>
                    <a:lstStyle/>
                    <a:p>
                      <a:pPr algn="ctr"/>
                      <a:r>
                        <a:rPr lang="en-US" dirty="0"/>
                        <a:t>Wages</a:t>
                      </a:r>
                      <a:r>
                        <a:rPr lang="en-US" baseline="0" dirty="0"/>
                        <a:t> of 50% or &lt; </a:t>
                      </a:r>
                      <a:r>
                        <a:rPr lang="en-US" baseline="0" dirty="0" err="1"/>
                        <a:t>shh</a:t>
                      </a:r>
                      <a:r>
                        <a:rPr lang="en-US" baseline="0" dirty="0"/>
                        <a:t> eligible.</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Wages</a:t>
                      </a:r>
                      <a:r>
                        <a:rPr lang="en-US" baseline="0" dirty="0">
                          <a:solidFill>
                            <a:srgbClr val="FF0000"/>
                          </a:solidFill>
                        </a:rPr>
                        <a:t> of &gt; 50% </a:t>
                      </a:r>
                      <a:r>
                        <a:rPr lang="en-US" baseline="0" dirty="0" err="1">
                          <a:solidFill>
                            <a:srgbClr val="FF0000"/>
                          </a:solidFill>
                        </a:rPr>
                        <a:t>shh</a:t>
                      </a:r>
                      <a:r>
                        <a:rPr lang="en-US" baseline="0" dirty="0">
                          <a:solidFill>
                            <a:srgbClr val="FF0000"/>
                          </a:solidFill>
                        </a:rPr>
                        <a:t> NOT eligible if listed relative (brother, step-brother, sister, step-sister, ancestor or lineal descendent) alive, regardless of whether such relative works in the business.</a:t>
                      </a:r>
                      <a:endParaRPr lang="en-US" dirty="0">
                        <a:solidFill>
                          <a:srgbClr val="FF0000"/>
                        </a:solidFill>
                      </a:endParaRPr>
                    </a:p>
                  </a:txBody>
                  <a:tcPr/>
                </a:tc>
                <a:tc>
                  <a:txBody>
                    <a:bodyPr/>
                    <a:lstStyle/>
                    <a:p>
                      <a:pPr algn="ctr"/>
                      <a:r>
                        <a:rPr lang="en-US" dirty="0"/>
                        <a:t>Yes</a:t>
                      </a:r>
                    </a:p>
                  </a:txBody>
                  <a:tcPr/>
                </a:tc>
                <a:extLst>
                  <a:ext uri="{0D108BD9-81ED-4DB2-BD59-A6C34878D82A}">
                    <a16:rowId xmlns:a16="http://schemas.microsoft.com/office/drawing/2014/main" val="10001"/>
                  </a:ext>
                </a:extLst>
              </a:tr>
              <a:tr h="370840">
                <a:tc>
                  <a:txBody>
                    <a:bodyPr/>
                    <a:lstStyle/>
                    <a:p>
                      <a:pPr algn="ctr"/>
                      <a:r>
                        <a:rPr lang="en-US" dirty="0" err="1"/>
                        <a:t>Shh’s</a:t>
                      </a:r>
                      <a:r>
                        <a:rPr lang="en-US" dirty="0"/>
                        <a:t> spouse</a:t>
                      </a:r>
                    </a:p>
                  </a:txBody>
                  <a:tcPr/>
                </a:tc>
                <a:tc>
                  <a:txBody>
                    <a:bodyPr/>
                    <a:lstStyle/>
                    <a:p>
                      <a:pPr algn="ctr"/>
                      <a:r>
                        <a:rPr lang="en-US" dirty="0"/>
                        <a:t>Same</a:t>
                      </a:r>
                      <a:r>
                        <a:rPr lang="en-US" baseline="0" dirty="0"/>
                        <a:t> as above if owner has living relative</a:t>
                      </a:r>
                      <a:endParaRPr lang="en-US" dirty="0"/>
                    </a:p>
                  </a:txBody>
                  <a:tcPr/>
                </a:tc>
                <a:tc>
                  <a:txBody>
                    <a:bodyPr/>
                    <a:lstStyle/>
                    <a:p>
                      <a:pPr algn="ctr"/>
                      <a:r>
                        <a:rPr lang="en-US" dirty="0"/>
                        <a:t>Yes</a:t>
                      </a:r>
                    </a:p>
                  </a:txBody>
                  <a:tcPr/>
                </a:tc>
                <a:extLst>
                  <a:ext uri="{0D108BD9-81ED-4DB2-BD59-A6C34878D82A}">
                    <a16:rowId xmlns:a16="http://schemas.microsoft.com/office/drawing/2014/main" val="10002"/>
                  </a:ext>
                </a:extLst>
              </a:tr>
              <a:tr h="370840">
                <a:tc>
                  <a:txBody>
                    <a:bodyPr/>
                    <a:lstStyle/>
                    <a:p>
                      <a:pPr algn="ctr"/>
                      <a:r>
                        <a:rPr lang="en-US" baseline="0" dirty="0">
                          <a:solidFill>
                            <a:srgbClr val="008000"/>
                          </a:solidFill>
                        </a:rPr>
                        <a:t>Non-spouse relative </a:t>
                      </a:r>
                    </a:p>
                    <a:p>
                      <a:pPr algn="ctr"/>
                      <a:r>
                        <a:rPr lang="en-US" baseline="0" dirty="0">
                          <a:solidFill>
                            <a:srgbClr val="008000"/>
                          </a:solidFill>
                        </a:rPr>
                        <a:t>of &gt; 50% shareholder** </a:t>
                      </a:r>
                      <a:endParaRPr lang="en-US" dirty="0">
                        <a:solidFill>
                          <a:srgbClr val="008000"/>
                        </a:solidFill>
                      </a:endParaRPr>
                    </a:p>
                  </a:txBody>
                  <a:tcPr/>
                </a:tc>
                <a:tc>
                  <a:txBody>
                    <a:bodyPr/>
                    <a:lstStyle/>
                    <a:p>
                      <a:pPr algn="ctr"/>
                      <a:r>
                        <a:rPr lang="en-US" dirty="0">
                          <a:solidFill>
                            <a:srgbClr val="008000"/>
                          </a:solidFill>
                        </a:rPr>
                        <a:t>No</a:t>
                      </a:r>
                    </a:p>
                  </a:txBody>
                  <a:tcPr/>
                </a:tc>
                <a:tc>
                  <a:txBody>
                    <a:bodyPr/>
                    <a:lstStyle/>
                    <a:p>
                      <a:pPr algn="ctr"/>
                      <a:r>
                        <a:rPr lang="en-US" dirty="0">
                          <a:solidFill>
                            <a:srgbClr val="008000"/>
                          </a:solidFill>
                        </a:rPr>
                        <a:t>No</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008000"/>
                          </a:solidFill>
                        </a:rPr>
                        <a:t>Non-spouse relative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008000"/>
                          </a:solidFill>
                        </a:rPr>
                        <a:t>of 50% (or &lt;) </a:t>
                      </a:r>
                      <a:r>
                        <a:rPr lang="en-US" baseline="0" dirty="0" err="1">
                          <a:solidFill>
                            <a:srgbClr val="008000"/>
                          </a:solidFill>
                        </a:rPr>
                        <a:t>shh</a:t>
                      </a:r>
                      <a:r>
                        <a:rPr lang="en-US" baseline="0" dirty="0">
                          <a:solidFill>
                            <a:srgbClr val="008000"/>
                          </a:solidFill>
                        </a:rPr>
                        <a:t>** </a:t>
                      </a:r>
                      <a:endParaRPr lang="en-US" dirty="0">
                        <a:solidFill>
                          <a:srgbClr val="008000"/>
                        </a:solidFill>
                      </a:endParaRPr>
                    </a:p>
                  </a:txBody>
                  <a:tcPr/>
                </a:tc>
                <a:tc>
                  <a:txBody>
                    <a:bodyPr/>
                    <a:lstStyle/>
                    <a:p>
                      <a:pPr algn="ctr"/>
                      <a:r>
                        <a:rPr lang="en-US" dirty="0">
                          <a:solidFill>
                            <a:srgbClr val="008000"/>
                          </a:solidFill>
                        </a:rPr>
                        <a:t>Yes</a:t>
                      </a:r>
                    </a:p>
                  </a:txBody>
                  <a:tcPr/>
                </a:tc>
                <a:tc>
                  <a:txBody>
                    <a:bodyPr/>
                    <a:lstStyle/>
                    <a:p>
                      <a:pPr algn="ctr"/>
                      <a:r>
                        <a:rPr lang="en-US" dirty="0">
                          <a:solidFill>
                            <a:srgbClr val="008000"/>
                          </a:solidFill>
                        </a:rPr>
                        <a:t>Yes</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rgbClr val="008000"/>
                        </a:solidFill>
                      </a:endParaRPr>
                    </a:p>
                  </a:txBody>
                  <a:tcPr/>
                </a:tc>
                <a:extLst>
                  <a:ext uri="{0D108BD9-81ED-4DB2-BD59-A6C34878D82A}">
                    <a16:rowId xmlns:a16="http://schemas.microsoft.com/office/drawing/2014/main" val="10004"/>
                  </a:ext>
                </a:extLst>
              </a:tr>
            </a:tbl>
          </a:graphicData>
        </a:graphic>
      </p:graphicFrame>
      <p:sp>
        <p:nvSpPr>
          <p:cNvPr id="3" name="TextBox 2"/>
          <p:cNvSpPr txBox="1"/>
          <p:nvPr/>
        </p:nvSpPr>
        <p:spPr>
          <a:xfrm>
            <a:off x="596900" y="5969000"/>
            <a:ext cx="8060921" cy="369332"/>
          </a:xfrm>
          <a:prstGeom prst="rect">
            <a:avLst/>
          </a:prstGeom>
          <a:noFill/>
        </p:spPr>
        <p:txBody>
          <a:bodyPr wrap="none" rtlCol="0">
            <a:spAutoFit/>
          </a:bodyPr>
          <a:lstStyle/>
          <a:p>
            <a:r>
              <a:rPr lang="en-US" dirty="0">
                <a:solidFill>
                  <a:srgbClr val="008000"/>
                </a:solidFill>
              </a:rPr>
              <a:t>** Notice 2021-49 does not effect eligibility of actual non-owner relatives of owners </a:t>
            </a:r>
          </a:p>
        </p:txBody>
      </p:sp>
      <p:sp>
        <p:nvSpPr>
          <p:cNvPr id="8" name="TextBox 7"/>
          <p:cNvSpPr txBox="1"/>
          <p:nvPr/>
        </p:nvSpPr>
        <p:spPr>
          <a:xfrm>
            <a:off x="609600" y="5651500"/>
            <a:ext cx="7974358" cy="369332"/>
          </a:xfrm>
          <a:prstGeom prst="rect">
            <a:avLst/>
          </a:prstGeom>
          <a:noFill/>
        </p:spPr>
        <p:txBody>
          <a:bodyPr wrap="none" rtlCol="0">
            <a:spAutoFit/>
          </a:bodyPr>
          <a:lstStyle/>
          <a:p>
            <a:r>
              <a:rPr lang="en-US" dirty="0"/>
              <a:t>*   Originally, in FAQ #59, IRS ignores issue and did not take Notice 2021-49 position</a:t>
            </a:r>
          </a:p>
        </p:txBody>
      </p:sp>
      <p:sp>
        <p:nvSpPr>
          <p:cNvPr id="6" name="Slide Number Placeholder 5">
            <a:extLst>
              <a:ext uri="{FF2B5EF4-FFF2-40B4-BE49-F238E27FC236}">
                <a16:creationId xmlns:a16="http://schemas.microsoft.com/office/drawing/2014/main" id="{6BF7FA73-E8BB-324B-9F5A-E355CA98DC44}"/>
              </a:ext>
            </a:extLst>
          </p:cNvPr>
          <p:cNvSpPr>
            <a:spLocks noGrp="1"/>
          </p:cNvSpPr>
          <p:nvPr>
            <p:ph type="sldNum" sz="quarter" idx="12"/>
          </p:nvPr>
        </p:nvSpPr>
        <p:spPr/>
        <p:txBody>
          <a:bodyPr/>
          <a:lstStyle/>
          <a:p>
            <a:fld id="{54AAE21D-1E9D-1047-BD42-883DA1A9BFEE}" type="slidenum">
              <a:rPr lang="en-US" smtClean="0"/>
              <a:t>390</a:t>
            </a:fld>
            <a:endParaRPr lang="en-US"/>
          </a:p>
        </p:txBody>
      </p:sp>
      <p:pic>
        <p:nvPicPr>
          <p:cNvPr id="4" name="Picture 3">
            <a:extLst>
              <a:ext uri="{FF2B5EF4-FFF2-40B4-BE49-F238E27FC236}">
                <a16:creationId xmlns:a16="http://schemas.microsoft.com/office/drawing/2014/main" id="{31093AEC-8AAF-72AE-E669-4F3CEA73A8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685451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4"/>
            <a:ext cx="8229600" cy="1143000"/>
          </a:xfrm>
        </p:spPr>
        <p:txBody>
          <a:bodyPr>
            <a:normAutofit/>
          </a:bodyPr>
          <a:lstStyle/>
          <a:p>
            <a:r>
              <a:rPr lang="en-US" sz="3200" dirty="0"/>
              <a:t>Both Sides of ERC</a:t>
            </a:r>
            <a:br>
              <a:rPr lang="en-US" sz="3200" dirty="0"/>
            </a:br>
            <a:r>
              <a:rPr lang="en-US" sz="3200" dirty="0"/>
              <a:t>(&gt;50%) Owner (w/ Living Relative) Wage Dispute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930380"/>
              </p:ext>
            </p:extLst>
          </p:nvPr>
        </p:nvGraphicFramePr>
        <p:xfrm>
          <a:off x="457200" y="1498707"/>
          <a:ext cx="8229600" cy="2875280"/>
        </p:xfrm>
        <a:graphic>
          <a:graphicData uri="http://schemas.openxmlformats.org/drawingml/2006/table">
            <a:tbl>
              <a:tblPr firstRow="1" bandRow="1">
                <a:tableStyleId>{5C22544A-7EE6-4342-B048-85BDC9FD1C3A}</a:tableStyleId>
              </a:tblPr>
              <a:tblGrid>
                <a:gridCol w="2634633">
                  <a:extLst>
                    <a:ext uri="{9D8B030D-6E8A-4147-A177-3AD203B41FA5}">
                      <a16:colId xmlns:a16="http://schemas.microsoft.com/office/drawing/2014/main" val="20000"/>
                    </a:ext>
                  </a:extLst>
                </a:gridCol>
                <a:gridCol w="2334911">
                  <a:extLst>
                    <a:ext uri="{9D8B030D-6E8A-4147-A177-3AD203B41FA5}">
                      <a16:colId xmlns:a16="http://schemas.microsoft.com/office/drawing/2014/main" val="20001"/>
                    </a:ext>
                  </a:extLst>
                </a:gridCol>
                <a:gridCol w="3260056">
                  <a:extLst>
                    <a:ext uri="{9D8B030D-6E8A-4147-A177-3AD203B41FA5}">
                      <a16:colId xmlns:a16="http://schemas.microsoft.com/office/drawing/2014/main" val="20002"/>
                    </a:ext>
                  </a:extLst>
                </a:gridCol>
              </a:tblGrid>
              <a:tr h="370840">
                <a:tc>
                  <a:txBody>
                    <a:bodyPr/>
                    <a:lstStyle/>
                    <a:p>
                      <a:pPr algn="ctr"/>
                      <a:r>
                        <a:rPr lang="en-US" sz="1800" dirty="0"/>
                        <a:t>ERC</a:t>
                      </a:r>
                      <a:r>
                        <a:rPr lang="en-US" sz="1800" baseline="0" dirty="0"/>
                        <a:t> Wage Qualification</a:t>
                      </a:r>
                      <a:endParaRPr lang="en-US" sz="1800" dirty="0"/>
                    </a:p>
                  </a:txBody>
                  <a:tcPr/>
                </a:tc>
                <a:tc>
                  <a:txBody>
                    <a:bodyPr/>
                    <a:lstStyle/>
                    <a:p>
                      <a:pPr algn="ctr"/>
                      <a:r>
                        <a:rPr lang="en-US" sz="1800" baseline="0" dirty="0"/>
                        <a:t>IRS </a:t>
                      </a:r>
                      <a:r>
                        <a:rPr lang="en-US" sz="1800" baseline="0"/>
                        <a:t>Notice 2021-</a:t>
                      </a:r>
                      <a:r>
                        <a:rPr lang="en-US" sz="1800" baseline="0" dirty="0"/>
                        <a:t>49</a:t>
                      </a:r>
                      <a:endParaRPr lang="en-US" sz="1800" dirty="0"/>
                    </a:p>
                  </a:txBody>
                  <a:tcPr/>
                </a:tc>
                <a:tc>
                  <a:txBody>
                    <a:bodyPr/>
                    <a:lstStyle/>
                    <a:p>
                      <a:pPr algn="ctr"/>
                      <a:r>
                        <a:rPr lang="en-US" sz="1800" dirty="0"/>
                        <a:t>Pro-Taxpayer</a:t>
                      </a:r>
                      <a:r>
                        <a:rPr lang="en-US" sz="1800" baseline="0" dirty="0"/>
                        <a:t> Reading of §51</a:t>
                      </a:r>
                      <a:endParaRPr lang="en-US" sz="1800" dirty="0"/>
                    </a:p>
                  </a:txBody>
                  <a:tcPr/>
                </a:tc>
                <a:extLst>
                  <a:ext uri="{0D108BD9-81ED-4DB2-BD59-A6C34878D82A}">
                    <a16:rowId xmlns:a16="http://schemas.microsoft.com/office/drawing/2014/main" val="10000"/>
                  </a:ext>
                </a:extLst>
              </a:tr>
              <a:tr h="370840">
                <a:tc>
                  <a:txBody>
                    <a:bodyPr/>
                    <a:lstStyle/>
                    <a:p>
                      <a:pPr algn="ctr"/>
                      <a:r>
                        <a:rPr lang="en-US" dirty="0"/>
                        <a:t>Sole prop (SP) or gen. </a:t>
                      </a:r>
                      <a:r>
                        <a:rPr lang="en-US" dirty="0" err="1"/>
                        <a:t>ptnr</a:t>
                      </a:r>
                      <a:r>
                        <a:rPr lang="en-US" baseline="0" dirty="0"/>
                        <a:t> (GP)</a:t>
                      </a:r>
                      <a:r>
                        <a:rPr lang="en-US" dirty="0"/>
                        <a:t> profit comp</a:t>
                      </a:r>
                      <a:r>
                        <a:rPr lang="en-US" sz="1600" dirty="0"/>
                        <a:t>? (No W-2)</a:t>
                      </a:r>
                      <a:endParaRPr lang="en-US" dirty="0"/>
                    </a:p>
                  </a:txBody>
                  <a:tcPr/>
                </a:tc>
                <a:tc>
                  <a:txBody>
                    <a:bodyPr/>
                    <a:lstStyle/>
                    <a:p>
                      <a:pPr algn="ctr"/>
                      <a:r>
                        <a:rPr lang="en-US" dirty="0"/>
                        <a:t>No</a:t>
                      </a:r>
                    </a:p>
                    <a:p>
                      <a:pPr algn="ctr"/>
                      <a:endParaRPr lang="en-US" dirty="0"/>
                    </a:p>
                  </a:txBody>
                  <a:tcPr/>
                </a:tc>
                <a:tc>
                  <a:txBody>
                    <a:bodyPr/>
                    <a:lstStyle/>
                    <a:p>
                      <a:pPr algn="ctr"/>
                      <a:r>
                        <a:rPr lang="en-US" dirty="0"/>
                        <a:t>No</a:t>
                      </a:r>
                      <a:r>
                        <a:rPr lang="en-US" sz="1600" baseline="0" dirty="0"/>
                        <a:t> (except for </a:t>
                      </a:r>
                      <a:r>
                        <a:rPr lang="en-US" sz="1600" dirty="0"/>
                        <a:t>pay to W-2 ’</a:t>
                      </a:r>
                      <a:r>
                        <a:rPr lang="en-US" sz="1600" dirty="0" err="1"/>
                        <a:t>ees</a:t>
                      </a:r>
                      <a:r>
                        <a:rPr lang="en-US" sz="1600" dirty="0"/>
                        <a:t>)</a:t>
                      </a:r>
                    </a:p>
                    <a:p>
                      <a:pPr algn="ctr"/>
                      <a:r>
                        <a:rPr lang="en-US" sz="1600" dirty="0"/>
                        <a:t>No</a:t>
                      </a:r>
                      <a:r>
                        <a:rPr lang="en-US" sz="1600" baseline="0" dirty="0"/>
                        <a:t> (except for </a:t>
                      </a:r>
                    </a:p>
                    <a:p>
                      <a:pPr algn="ctr"/>
                      <a:r>
                        <a:rPr lang="en-US" sz="1600" dirty="0"/>
                        <a:t>pay to W-2 ’</a:t>
                      </a:r>
                      <a:r>
                        <a:rPr lang="en-US" sz="1600" dirty="0" err="1"/>
                        <a:t>ees</a:t>
                      </a:r>
                      <a:r>
                        <a:rPr lang="en-US" sz="1600" dirty="0"/>
                        <a:t>)</a:t>
                      </a:r>
                    </a:p>
                  </a:txBody>
                  <a:tcPr/>
                </a:tc>
                <a:extLst>
                  <a:ext uri="{0D108BD9-81ED-4DB2-BD59-A6C34878D82A}">
                    <a16:rowId xmlns:a16="http://schemas.microsoft.com/office/drawing/2014/main" val="10001"/>
                  </a:ext>
                </a:extLst>
              </a:tr>
              <a:tr h="370840">
                <a:tc>
                  <a:txBody>
                    <a:bodyPr/>
                    <a:lstStyle/>
                    <a:p>
                      <a:pPr algn="ctr"/>
                      <a:r>
                        <a:rPr lang="en-US" dirty="0"/>
                        <a:t>SP’s or GP’s spouse</a:t>
                      </a:r>
                    </a:p>
                  </a:txBody>
                  <a:tcPr/>
                </a:tc>
                <a:tc>
                  <a:txBody>
                    <a:bodyPr/>
                    <a:lstStyle/>
                    <a:p>
                      <a:pPr algn="ctr"/>
                      <a:r>
                        <a:rPr lang="en-US" dirty="0"/>
                        <a:t>No</a:t>
                      </a:r>
                    </a:p>
                  </a:txBody>
                  <a:tcPr/>
                </a:tc>
                <a:tc>
                  <a:txBody>
                    <a:bodyPr/>
                    <a:lstStyle/>
                    <a:p>
                      <a:pPr algn="ctr"/>
                      <a:r>
                        <a:rPr lang="en-US" dirty="0"/>
                        <a:t>Yes</a:t>
                      </a:r>
                    </a:p>
                  </a:txBody>
                  <a:tcPr/>
                </a:tc>
                <a:extLst>
                  <a:ext uri="{0D108BD9-81ED-4DB2-BD59-A6C34878D82A}">
                    <a16:rowId xmlns:a16="http://schemas.microsoft.com/office/drawing/2014/main" val="10002"/>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Non-spouse relative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of SP or &gt; 50% GP </a:t>
                      </a:r>
                      <a:endParaRPr lang="en-US" dirty="0"/>
                    </a:p>
                  </a:txBody>
                  <a:tcPr/>
                </a:tc>
                <a:tc>
                  <a:txBody>
                    <a:bodyPr/>
                    <a:lstStyle/>
                    <a:p>
                      <a:pPr algn="ctr"/>
                      <a:r>
                        <a:rPr lang="en-US" dirty="0"/>
                        <a:t>No</a:t>
                      </a:r>
                    </a:p>
                  </a:txBody>
                  <a:tcPr/>
                </a:tc>
                <a:tc>
                  <a:txBody>
                    <a:bodyPr/>
                    <a:lstStyle/>
                    <a:p>
                      <a:pPr algn="ctr"/>
                      <a:r>
                        <a:rPr lang="en-US" dirty="0"/>
                        <a:t>No</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Non-spouse relative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of 50% (or &lt;) GP </a:t>
                      </a:r>
                      <a:endParaRPr lang="en-US" dirty="0"/>
                    </a:p>
                  </a:txBody>
                  <a:tcPr/>
                </a:tc>
                <a:tc>
                  <a:txBody>
                    <a:bodyPr/>
                    <a:lstStyle/>
                    <a:p>
                      <a:pPr algn="ctr"/>
                      <a:r>
                        <a:rPr lang="en-US" dirty="0"/>
                        <a:t>Possibly yes</a:t>
                      </a:r>
                    </a:p>
                    <a:p>
                      <a:pPr algn="ctr"/>
                      <a:endParaRPr lang="en-US" dirty="0"/>
                    </a:p>
                  </a:txBody>
                  <a:tcPr/>
                </a:tc>
                <a:tc>
                  <a:txBody>
                    <a:bodyPr/>
                    <a:lstStyle/>
                    <a:p>
                      <a:pPr algn="ctr"/>
                      <a:r>
                        <a:rPr lang="en-US" dirty="0"/>
                        <a:t>Yes</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302069B9-7434-A64E-BBD3-EA3B55124519}"/>
              </a:ext>
            </a:extLst>
          </p:cNvPr>
          <p:cNvSpPr>
            <a:spLocks noGrp="1"/>
          </p:cNvSpPr>
          <p:nvPr>
            <p:ph type="sldNum" sz="quarter" idx="12"/>
          </p:nvPr>
        </p:nvSpPr>
        <p:spPr/>
        <p:txBody>
          <a:bodyPr/>
          <a:lstStyle/>
          <a:p>
            <a:fld id="{54AAE21D-1E9D-1047-BD42-883DA1A9BFEE}" type="slidenum">
              <a:rPr lang="en-US" smtClean="0"/>
              <a:t>391</a:t>
            </a:fld>
            <a:endParaRPr lang="en-US"/>
          </a:p>
        </p:txBody>
      </p:sp>
      <p:pic>
        <p:nvPicPr>
          <p:cNvPr id="4" name="Picture 3">
            <a:extLst>
              <a:ext uri="{FF2B5EF4-FFF2-40B4-BE49-F238E27FC236}">
                <a16:creationId xmlns:a16="http://schemas.microsoft.com/office/drawing/2014/main" id="{CA973522-A911-43CD-8D61-BC9F0DA06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25481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2021-49</a:t>
            </a:r>
            <a:br>
              <a:rPr lang="en-US" sz="3200" dirty="0"/>
            </a:br>
            <a:r>
              <a:rPr lang="en-US" sz="3200" dirty="0"/>
              <a:t>Reaction by Congressman Bergman</a:t>
            </a:r>
          </a:p>
        </p:txBody>
      </p:sp>
      <p:pic>
        <p:nvPicPr>
          <p:cNvPr id="4" name="Content Placeholder 3" descr="Screen Shot 2021-08-15 at 7.57.14 PM.png"/>
          <p:cNvPicPr>
            <a:picLocks noGrp="1" noChangeAspect="1"/>
          </p:cNvPicPr>
          <p:nvPr>
            <p:ph idx="1"/>
          </p:nvPr>
        </p:nvPicPr>
        <p:blipFill>
          <a:blip r:embed="rId2">
            <a:extLst>
              <a:ext uri="{28A0092B-C50C-407E-A947-70E740481C1C}">
                <a14:useLocalDpi xmlns:a14="http://schemas.microsoft.com/office/drawing/2010/main" val="0"/>
              </a:ext>
            </a:extLst>
          </a:blip>
          <a:srcRect l="-18487" r="-18487"/>
          <a:stretch>
            <a:fillRect/>
          </a:stretch>
        </p:blipFill>
        <p:spPr/>
      </p:pic>
      <p:sp>
        <p:nvSpPr>
          <p:cNvPr id="7" name="Slide Number Placeholder 6">
            <a:extLst>
              <a:ext uri="{FF2B5EF4-FFF2-40B4-BE49-F238E27FC236}">
                <a16:creationId xmlns:a16="http://schemas.microsoft.com/office/drawing/2014/main" id="{8CB74285-B14B-AB4A-9794-7183F586710B}"/>
              </a:ext>
            </a:extLst>
          </p:cNvPr>
          <p:cNvSpPr>
            <a:spLocks noGrp="1"/>
          </p:cNvSpPr>
          <p:nvPr>
            <p:ph type="sldNum" sz="quarter" idx="12"/>
          </p:nvPr>
        </p:nvSpPr>
        <p:spPr/>
        <p:txBody>
          <a:bodyPr/>
          <a:lstStyle/>
          <a:p>
            <a:fld id="{54AAE21D-1E9D-1047-BD42-883DA1A9BFEE}" type="slidenum">
              <a:rPr lang="en-US" smtClean="0"/>
              <a:t>392</a:t>
            </a:fld>
            <a:endParaRPr lang="en-US"/>
          </a:p>
        </p:txBody>
      </p:sp>
      <p:pic>
        <p:nvPicPr>
          <p:cNvPr id="3" name="Picture 2">
            <a:extLst>
              <a:ext uri="{FF2B5EF4-FFF2-40B4-BE49-F238E27FC236}">
                <a16:creationId xmlns:a16="http://schemas.microsoft.com/office/drawing/2014/main" id="{3CF65AA5-9033-1D7C-BF02-55486761A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328988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2021-49</a:t>
            </a:r>
            <a:br>
              <a:rPr lang="en-US" sz="3200" dirty="0"/>
            </a:br>
            <a:r>
              <a:rPr lang="en-US" sz="3200" dirty="0"/>
              <a:t>Reaction by Congressman Bergman</a:t>
            </a:r>
          </a:p>
        </p:txBody>
      </p:sp>
      <p:sp>
        <p:nvSpPr>
          <p:cNvPr id="3" name="Content Placeholder 2"/>
          <p:cNvSpPr>
            <a:spLocks noGrp="1"/>
          </p:cNvSpPr>
          <p:nvPr>
            <p:ph idx="1"/>
          </p:nvPr>
        </p:nvSpPr>
        <p:spPr/>
        <p:txBody>
          <a:bodyPr>
            <a:normAutofit/>
          </a:bodyPr>
          <a:lstStyle/>
          <a:p>
            <a:r>
              <a:rPr lang="en-US" sz="2400" dirty="0"/>
              <a:t>Congressman Jack Bergman, R (MI) in </a:t>
            </a:r>
            <a:r>
              <a:rPr lang="en-US" sz="2000" dirty="0"/>
              <a:t>(08/09/21) </a:t>
            </a:r>
            <a:r>
              <a:rPr lang="en-US" sz="2400" dirty="0"/>
              <a:t>letter to IRS:</a:t>
            </a:r>
          </a:p>
          <a:p>
            <a:pPr marL="457200" indent="-457200">
              <a:buAutoNum type="arabicPeriod"/>
            </a:pPr>
            <a:r>
              <a:rPr lang="en-US" sz="2000" dirty="0"/>
              <a:t>I write w/ my concerns … about Notice 2021-49</a:t>
            </a:r>
          </a:p>
          <a:p>
            <a:pPr marL="457200" indent="-457200">
              <a:buAutoNum type="arabicPeriod"/>
            </a:pPr>
            <a:r>
              <a:rPr lang="en-US" sz="2000" dirty="0"/>
              <a:t>I object to language that prevents wages paid to a majority owner of a Corp from qualifying for ERC solely if owner has a direct family member</a:t>
            </a:r>
            <a:r>
              <a:rPr lang="en-US" sz="2000" dirty="0">
                <a:effectLst/>
              </a:rPr>
              <a:t> </a:t>
            </a:r>
          </a:p>
          <a:p>
            <a:pPr marL="457200" indent="-457200">
              <a:buAutoNum type="arabicPeriod"/>
            </a:pPr>
            <a:r>
              <a:rPr lang="en-US" sz="2000" dirty="0"/>
              <a:t>Notice 2021-49 excludes wages to majority owners or spouses only if “the majority owner has a brother or sister (whether by whole or half-blood), ancestor, or lineal descendant”</a:t>
            </a:r>
          </a:p>
          <a:p>
            <a:pPr marL="457200" indent="-457200">
              <a:buAutoNum type="arabicPeriod"/>
            </a:pPr>
            <a:r>
              <a:rPr lang="en-US" sz="2000" dirty="0"/>
              <a:t>As a result, the only </a:t>
            </a:r>
            <a:r>
              <a:rPr lang="en-US" sz="2000" dirty="0">
                <a:solidFill>
                  <a:srgbClr val="0000FF"/>
                </a:solidFill>
              </a:rPr>
              <a:t>business owners </a:t>
            </a:r>
            <a:r>
              <a:rPr lang="en-US" sz="2000" dirty="0"/>
              <a:t>that can take advantage of this credit are those who are </a:t>
            </a:r>
            <a:r>
              <a:rPr lang="en-US" sz="2000" dirty="0">
                <a:solidFill>
                  <a:srgbClr val="0000FF"/>
                </a:solidFill>
              </a:rPr>
              <a:t>orphaned and have no children or siblings</a:t>
            </a:r>
          </a:p>
          <a:p>
            <a:pPr marL="457200" indent="-457200">
              <a:buAutoNum type="arabicPeriod"/>
            </a:pPr>
            <a:r>
              <a:rPr lang="en-US" sz="2000" dirty="0"/>
              <a:t>Meanwhile, </a:t>
            </a:r>
            <a:r>
              <a:rPr lang="en-US" sz="2000" dirty="0">
                <a:solidFill>
                  <a:srgbClr val="008000"/>
                </a:solidFill>
              </a:rPr>
              <a:t>those with families </a:t>
            </a:r>
            <a:r>
              <a:rPr lang="en-US" sz="2000" dirty="0"/>
              <a:t>are </a:t>
            </a:r>
            <a:r>
              <a:rPr lang="en-US" sz="2000" dirty="0">
                <a:solidFill>
                  <a:srgbClr val="008000"/>
                </a:solidFill>
              </a:rPr>
              <a:t>cut off </a:t>
            </a:r>
            <a:r>
              <a:rPr lang="en-US" sz="2000" dirty="0"/>
              <a:t>from this support, </a:t>
            </a:r>
            <a:r>
              <a:rPr lang="en-US" sz="2000" dirty="0">
                <a:solidFill>
                  <a:srgbClr val="008000"/>
                </a:solidFill>
              </a:rPr>
              <a:t>despite having an equal or greater need </a:t>
            </a:r>
            <a:r>
              <a:rPr lang="en-US" sz="2000" dirty="0"/>
              <a:t>for financial relief</a:t>
            </a:r>
            <a:r>
              <a:rPr lang="en-US" sz="2000" dirty="0">
                <a:effectLst/>
              </a:rPr>
              <a:t>  </a:t>
            </a:r>
            <a:r>
              <a:rPr lang="en-US" sz="2000" dirty="0"/>
              <a:t>  </a:t>
            </a:r>
          </a:p>
        </p:txBody>
      </p:sp>
      <p:sp>
        <p:nvSpPr>
          <p:cNvPr id="6" name="Slide Number Placeholder 5">
            <a:extLst>
              <a:ext uri="{FF2B5EF4-FFF2-40B4-BE49-F238E27FC236}">
                <a16:creationId xmlns:a16="http://schemas.microsoft.com/office/drawing/2014/main" id="{95C9BF95-0F81-4A4B-8BC6-09C14F61DD70}"/>
              </a:ext>
            </a:extLst>
          </p:cNvPr>
          <p:cNvSpPr>
            <a:spLocks noGrp="1"/>
          </p:cNvSpPr>
          <p:nvPr>
            <p:ph type="sldNum" sz="quarter" idx="12"/>
          </p:nvPr>
        </p:nvSpPr>
        <p:spPr/>
        <p:txBody>
          <a:bodyPr/>
          <a:lstStyle/>
          <a:p>
            <a:fld id="{54AAE21D-1E9D-1047-BD42-883DA1A9BFEE}" type="slidenum">
              <a:rPr lang="en-US" smtClean="0"/>
              <a:t>393</a:t>
            </a:fld>
            <a:endParaRPr lang="en-US"/>
          </a:p>
        </p:txBody>
      </p:sp>
      <p:pic>
        <p:nvPicPr>
          <p:cNvPr id="4" name="Picture 3">
            <a:extLst>
              <a:ext uri="{FF2B5EF4-FFF2-40B4-BE49-F238E27FC236}">
                <a16:creationId xmlns:a16="http://schemas.microsoft.com/office/drawing/2014/main" id="{58FC32A2-E5E5-A173-9ACC-ED2284D07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057304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2021-49</a:t>
            </a:r>
            <a:br>
              <a:rPr lang="en-US" sz="3200" dirty="0"/>
            </a:br>
            <a:r>
              <a:rPr lang="en-US" sz="3200" dirty="0"/>
              <a:t>Reaction by Congressman Bergman</a:t>
            </a:r>
          </a:p>
        </p:txBody>
      </p:sp>
      <p:sp>
        <p:nvSpPr>
          <p:cNvPr id="3" name="Content Placeholder 2"/>
          <p:cNvSpPr>
            <a:spLocks noGrp="1"/>
          </p:cNvSpPr>
          <p:nvPr>
            <p:ph idx="1"/>
          </p:nvPr>
        </p:nvSpPr>
        <p:spPr/>
        <p:txBody>
          <a:bodyPr>
            <a:normAutofit/>
          </a:bodyPr>
          <a:lstStyle/>
          <a:p>
            <a:r>
              <a:rPr lang="en-US" sz="2400" dirty="0"/>
              <a:t>Congressman Jack Bergman, R (MI) in </a:t>
            </a:r>
            <a:r>
              <a:rPr lang="en-US" sz="2000" dirty="0"/>
              <a:t>(08/09/21) </a:t>
            </a:r>
            <a:r>
              <a:rPr lang="en-US" sz="2400" dirty="0"/>
              <a:t>letter to IRS:</a:t>
            </a:r>
          </a:p>
          <a:p>
            <a:pPr marL="457200" indent="-457200">
              <a:buAutoNum type="arabicPeriod" startAt="6"/>
            </a:pPr>
            <a:r>
              <a:rPr lang="en-US" sz="2000" dirty="0"/>
              <a:t>The distinction made in your guidance is </a:t>
            </a:r>
            <a:r>
              <a:rPr lang="en-US" sz="2000" dirty="0">
                <a:solidFill>
                  <a:srgbClr val="FF0000"/>
                </a:solidFill>
              </a:rPr>
              <a:t>entirely illogical</a:t>
            </a:r>
            <a:r>
              <a:rPr lang="en-US" sz="2000" dirty="0"/>
              <a:t>, </a:t>
            </a:r>
            <a:r>
              <a:rPr lang="en-US" sz="2000" dirty="0">
                <a:solidFill>
                  <a:srgbClr val="FF0000"/>
                </a:solidFill>
              </a:rPr>
              <a:t>goes against the intent of Congress </a:t>
            </a:r>
            <a:r>
              <a:rPr lang="en-US" sz="2000" dirty="0"/>
              <a:t>and </a:t>
            </a:r>
            <a:r>
              <a:rPr lang="en-US" sz="2000" dirty="0">
                <a:solidFill>
                  <a:srgbClr val="FF0000"/>
                </a:solidFill>
              </a:rPr>
              <a:t>arbitrarily punishes </a:t>
            </a:r>
            <a:r>
              <a:rPr lang="en-US" sz="2000" dirty="0"/>
              <a:t>Americans with families </a:t>
            </a:r>
          </a:p>
          <a:p>
            <a:pPr marL="457200" indent="-457200">
              <a:buAutoNum type="arabicPeriod" startAt="6"/>
            </a:pPr>
            <a:r>
              <a:rPr lang="en-US" sz="2000" dirty="0"/>
              <a:t>I therefore request </a:t>
            </a:r>
            <a:r>
              <a:rPr lang="en-US" sz="2000" dirty="0">
                <a:solidFill>
                  <a:srgbClr val="0000FF"/>
                </a:solidFill>
              </a:rPr>
              <a:t>further explanation </a:t>
            </a:r>
            <a:r>
              <a:rPr lang="en-US" sz="2000" dirty="0"/>
              <a:t>as to the </a:t>
            </a:r>
            <a:r>
              <a:rPr lang="en-US" sz="2000" dirty="0">
                <a:solidFill>
                  <a:srgbClr val="0000FF"/>
                </a:solidFill>
              </a:rPr>
              <a:t>statutory rationale </a:t>
            </a:r>
            <a:r>
              <a:rPr lang="en-US" sz="2000" dirty="0"/>
              <a:t>for this decision </a:t>
            </a:r>
          </a:p>
          <a:p>
            <a:pPr marL="457200" indent="-457200">
              <a:buAutoNum type="arabicPeriod" startAt="6"/>
            </a:pPr>
            <a:r>
              <a:rPr lang="en-US" sz="2000" dirty="0"/>
              <a:t>I urge you to </a:t>
            </a:r>
            <a:r>
              <a:rPr lang="en-US" sz="2000" dirty="0">
                <a:solidFill>
                  <a:srgbClr val="FF0000"/>
                </a:solidFill>
              </a:rPr>
              <a:t>take action to correct this absurd bureaucratic move</a:t>
            </a:r>
          </a:p>
          <a:p>
            <a:pPr marL="457200" indent="-457200">
              <a:buAutoNum type="arabicPeriod" startAt="6"/>
            </a:pPr>
            <a:r>
              <a:rPr lang="en-US" sz="2000" dirty="0"/>
              <a:t>Thank you for your prompt attention to this </a:t>
            </a:r>
            <a:r>
              <a:rPr lang="en-US" sz="2000" dirty="0">
                <a:solidFill>
                  <a:srgbClr val="008000"/>
                </a:solidFill>
              </a:rPr>
              <a:t>critical request</a:t>
            </a:r>
            <a:r>
              <a:rPr lang="en-US" sz="2000" dirty="0">
                <a:solidFill>
                  <a:srgbClr val="008000"/>
                </a:solidFill>
                <a:effectLst/>
              </a:rPr>
              <a:t> </a:t>
            </a:r>
            <a:endParaRPr lang="en-US" sz="2000" dirty="0">
              <a:solidFill>
                <a:srgbClr val="008000"/>
              </a:solidFill>
            </a:endParaRPr>
          </a:p>
        </p:txBody>
      </p:sp>
      <p:sp>
        <p:nvSpPr>
          <p:cNvPr id="6" name="Slide Number Placeholder 5">
            <a:extLst>
              <a:ext uri="{FF2B5EF4-FFF2-40B4-BE49-F238E27FC236}">
                <a16:creationId xmlns:a16="http://schemas.microsoft.com/office/drawing/2014/main" id="{2AF82B23-BFFD-D54E-9012-A149AB3FA9F3}"/>
              </a:ext>
            </a:extLst>
          </p:cNvPr>
          <p:cNvSpPr>
            <a:spLocks noGrp="1"/>
          </p:cNvSpPr>
          <p:nvPr>
            <p:ph type="sldNum" sz="quarter" idx="12"/>
          </p:nvPr>
        </p:nvSpPr>
        <p:spPr/>
        <p:txBody>
          <a:bodyPr/>
          <a:lstStyle/>
          <a:p>
            <a:fld id="{54AAE21D-1E9D-1047-BD42-883DA1A9BFEE}" type="slidenum">
              <a:rPr lang="en-US" smtClean="0"/>
              <a:t>394</a:t>
            </a:fld>
            <a:endParaRPr lang="en-US"/>
          </a:p>
        </p:txBody>
      </p:sp>
      <p:pic>
        <p:nvPicPr>
          <p:cNvPr id="4" name="Picture 3">
            <a:extLst>
              <a:ext uri="{FF2B5EF4-FFF2-40B4-BE49-F238E27FC236}">
                <a16:creationId xmlns:a16="http://schemas.microsoft.com/office/drawing/2014/main" id="{053DFF28-CC61-4246-1754-984CA61EC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409416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But, Others Disagree . . .</a:t>
            </a:r>
          </a:p>
        </p:txBody>
      </p:sp>
      <p:sp>
        <p:nvSpPr>
          <p:cNvPr id="3" name="Content Placeholder 2"/>
          <p:cNvSpPr>
            <a:spLocks noGrp="1"/>
          </p:cNvSpPr>
          <p:nvPr>
            <p:ph idx="1"/>
          </p:nvPr>
        </p:nvSpPr>
        <p:spPr/>
        <p:txBody>
          <a:bodyPr>
            <a:normAutofit fontScale="92500"/>
          </a:bodyPr>
          <a:lstStyle/>
          <a:p>
            <a:pPr marL="457200" indent="-457200">
              <a:buAutoNum type="arabicPeriod"/>
            </a:pPr>
            <a:r>
              <a:rPr lang="en-US" sz="2400" dirty="0"/>
              <a:t>Kristen Esposito, Director of Tax Policy and Advocacy for AICPA, told Tax Notes: </a:t>
            </a:r>
          </a:p>
          <a:p>
            <a:pPr marL="457200" indent="-457200">
              <a:buAutoNum type="alphaLcPeriod"/>
            </a:pPr>
            <a:r>
              <a:rPr lang="en-US" sz="2000" dirty="0"/>
              <a:t>“’We are </a:t>
            </a:r>
            <a:r>
              <a:rPr lang="en-US" sz="2000" dirty="0">
                <a:solidFill>
                  <a:srgbClr val="008000"/>
                </a:solidFill>
              </a:rPr>
              <a:t>really pleased </a:t>
            </a:r>
            <a:r>
              <a:rPr lang="en-US" sz="2000" dirty="0"/>
              <a:t>with the IRS guidance (Notice 2021-49)</a:t>
            </a:r>
          </a:p>
          <a:p>
            <a:pPr marL="457200" indent="-457200">
              <a:buAutoNum type="alphaLcPeriod"/>
            </a:pPr>
            <a:r>
              <a:rPr lang="en-US" sz="2000" dirty="0"/>
              <a:t>She said some practitioners were surprised to see the related-party distinction — a long-standing constructive ownership concept — included in the context of majority owner qualified wages for the ERC</a:t>
            </a:r>
          </a:p>
          <a:p>
            <a:pPr marL="457200" indent="-457200">
              <a:buAutoNum type="alphaLcPeriod"/>
            </a:pPr>
            <a:r>
              <a:rPr lang="en-US" sz="2000" dirty="0"/>
              <a:t>However, Esposito said the guidance is </a:t>
            </a:r>
            <a:r>
              <a:rPr lang="en-US" sz="2000" dirty="0">
                <a:solidFill>
                  <a:srgbClr val="008000"/>
                </a:solidFill>
              </a:rPr>
              <a:t>clear-cut</a:t>
            </a:r>
            <a:r>
              <a:rPr lang="en-US" sz="2000" dirty="0"/>
              <a:t>. “If you have any of those existing relatives and you’re the majority owner of a corporation or the spouse, and you are working there, then your wages don’t qualify for the credit”, she explained.  </a:t>
            </a:r>
            <a:r>
              <a:rPr lang="en-US" sz="1800" dirty="0"/>
              <a:t>(Tax Notes 08/16/21 “Related-Party Restriction Prompts Concern About Retention Credits”, Taylor, Kelly R.) </a:t>
            </a:r>
          </a:p>
          <a:p>
            <a:pPr marL="457200" indent="-457200">
              <a:buAutoNum type="arabicPeriod" startAt="2"/>
            </a:pPr>
            <a:r>
              <a:rPr lang="en-US" sz="2400" dirty="0"/>
              <a:t>Ed </a:t>
            </a:r>
            <a:r>
              <a:rPr lang="en-US" sz="2400" dirty="0" err="1"/>
              <a:t>Zollars</a:t>
            </a:r>
            <a:r>
              <a:rPr lang="en-US" sz="2400" dirty="0"/>
              <a:t>, CPA, of Kaplan Education also touts IRS position: </a:t>
            </a:r>
            <a:r>
              <a:rPr lang="en-US" sz="2200" dirty="0">
                <a:hlinkClick r:id="rId2"/>
              </a:rPr>
              <a:t>https://www.currentfederaltaxdevelopments.com/blog/2021/8/6/guide-to-key-notice-2021-49-stock-ownership-attribution-situations</a:t>
            </a:r>
            <a:endParaRPr lang="en-US" sz="2200" dirty="0"/>
          </a:p>
        </p:txBody>
      </p:sp>
      <p:sp>
        <p:nvSpPr>
          <p:cNvPr id="6" name="Slide Number Placeholder 5">
            <a:extLst>
              <a:ext uri="{FF2B5EF4-FFF2-40B4-BE49-F238E27FC236}">
                <a16:creationId xmlns:a16="http://schemas.microsoft.com/office/drawing/2014/main" id="{D13D5D43-DDF4-B940-B5C9-DE6DC24CFAB0}"/>
              </a:ext>
            </a:extLst>
          </p:cNvPr>
          <p:cNvSpPr>
            <a:spLocks noGrp="1"/>
          </p:cNvSpPr>
          <p:nvPr>
            <p:ph type="sldNum" sz="quarter" idx="12"/>
          </p:nvPr>
        </p:nvSpPr>
        <p:spPr/>
        <p:txBody>
          <a:bodyPr/>
          <a:lstStyle/>
          <a:p>
            <a:fld id="{54AAE21D-1E9D-1047-BD42-883DA1A9BFEE}" type="slidenum">
              <a:rPr lang="en-US" smtClean="0"/>
              <a:t>395</a:t>
            </a:fld>
            <a:endParaRPr lang="en-US"/>
          </a:p>
        </p:txBody>
      </p:sp>
      <p:pic>
        <p:nvPicPr>
          <p:cNvPr id="4" name="Picture 3">
            <a:extLst>
              <a:ext uri="{FF2B5EF4-FFF2-40B4-BE49-F238E27FC236}">
                <a16:creationId xmlns:a16="http://schemas.microsoft.com/office/drawing/2014/main" id="{8792AE47-FCF2-EE8E-8160-B90853908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76557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on Wages to Owner of Corp and Spouse</a:t>
            </a:r>
            <a:br>
              <a:rPr lang="en-US" sz="3200" dirty="0"/>
            </a:br>
            <a:r>
              <a:rPr lang="en-US" sz="3200" dirty="0"/>
              <a:t>Pro-Taxpayer Position</a:t>
            </a:r>
          </a:p>
        </p:txBody>
      </p:sp>
      <p:sp>
        <p:nvSpPr>
          <p:cNvPr id="3" name="Content Placeholder 2"/>
          <p:cNvSpPr>
            <a:spLocks noGrp="1"/>
          </p:cNvSpPr>
          <p:nvPr>
            <p:ph idx="1"/>
          </p:nvPr>
        </p:nvSpPr>
        <p:spPr/>
        <p:txBody>
          <a:bodyPr>
            <a:normAutofit lnSpcReduction="10000"/>
          </a:bodyPr>
          <a:lstStyle/>
          <a:p>
            <a:pPr marL="457200" indent="-457200">
              <a:buAutoNum type="arabicPeriod"/>
            </a:pPr>
            <a:r>
              <a:rPr lang="en-US" sz="2400" dirty="0">
                <a:solidFill>
                  <a:srgbClr val="0000FF"/>
                </a:solidFill>
              </a:rPr>
              <a:t>Owners of C or S Corps </a:t>
            </a:r>
            <a:r>
              <a:rPr lang="en-US" sz="2000" dirty="0">
                <a:solidFill>
                  <a:srgbClr val="0000FF"/>
                </a:solidFill>
              </a:rPr>
              <a:t>(regardless of ownership %) </a:t>
            </a:r>
            <a:r>
              <a:rPr lang="en-US" sz="2400" dirty="0">
                <a:solidFill>
                  <a:srgbClr val="0000FF"/>
                </a:solidFill>
              </a:rPr>
              <a:t>wages </a:t>
            </a:r>
            <a:r>
              <a:rPr lang="en-US" sz="2400" dirty="0"/>
              <a:t>do</a:t>
            </a:r>
            <a:r>
              <a:rPr lang="en-US" sz="2400" dirty="0">
                <a:solidFill>
                  <a:srgbClr val="0000FF"/>
                </a:solidFill>
              </a:rPr>
              <a:t> qualify for ERC</a:t>
            </a:r>
          </a:p>
          <a:p>
            <a:pPr marL="457200" indent="-457200">
              <a:buAutoNum type="arabicPeriod"/>
            </a:pPr>
            <a:r>
              <a:rPr lang="en-US" sz="2400" dirty="0">
                <a:solidFill>
                  <a:srgbClr val="0000FF"/>
                </a:solidFill>
              </a:rPr>
              <a:t>Spouses </a:t>
            </a:r>
            <a:r>
              <a:rPr lang="en-US" sz="2400" dirty="0"/>
              <a:t>of owners of C or S Corps </a:t>
            </a:r>
            <a:r>
              <a:rPr lang="en-US" sz="2000" dirty="0"/>
              <a:t>(regardless of the owner’s ownership percentage) </a:t>
            </a:r>
            <a:r>
              <a:rPr lang="en-US" sz="2400" dirty="0">
                <a:solidFill>
                  <a:srgbClr val="0000FF"/>
                </a:solidFill>
              </a:rPr>
              <a:t>wages do qualify for ERC</a:t>
            </a:r>
            <a:endParaRPr lang="en-US" sz="2000" dirty="0">
              <a:solidFill>
                <a:srgbClr val="0000FF"/>
              </a:solidFill>
            </a:endParaRPr>
          </a:p>
          <a:p>
            <a:pPr marL="514350" indent="-514350">
              <a:buAutoNum type="arabicPeriod" startAt="3"/>
            </a:pPr>
            <a:r>
              <a:rPr lang="en-US" sz="2400" dirty="0">
                <a:solidFill>
                  <a:srgbClr val="008000"/>
                </a:solidFill>
              </a:rPr>
              <a:t>Non-spouse relatives of &gt; 50% owners, do NOT qualify for ERC </a:t>
            </a:r>
          </a:p>
          <a:p>
            <a:pPr marL="514350" indent="-514350">
              <a:buAutoNum type="arabicPeriod" startAt="3"/>
            </a:pPr>
            <a:r>
              <a:rPr lang="en-US" sz="2400" dirty="0">
                <a:solidFill>
                  <a:srgbClr val="0000FF"/>
                </a:solidFill>
              </a:rPr>
              <a:t>Non-spouse relatives of 50% (or less) owners wages do qualify for ERC</a:t>
            </a:r>
            <a:endParaRPr lang="en-US" sz="2400" dirty="0">
              <a:solidFill>
                <a:srgbClr val="008000"/>
              </a:solidFill>
            </a:endParaRPr>
          </a:p>
          <a:p>
            <a:pPr>
              <a:buFontTx/>
              <a:buChar char="-"/>
            </a:pPr>
            <a:r>
              <a:rPr lang="en-US" sz="2000" dirty="0"/>
              <a:t>(CARES Act §2301), (Con App (Division EE—Taxpayer Certainty and Disaster Tax Relief Act of 2020, §§ 206-207, 303))</a:t>
            </a:r>
          </a:p>
          <a:p>
            <a:pPr>
              <a:buFontTx/>
              <a:buChar char="-"/>
            </a:pPr>
            <a:r>
              <a:rPr lang="en-US" sz="2000" dirty="0"/>
              <a:t>The above is consistent w/ original legislative history to §51</a:t>
            </a:r>
          </a:p>
          <a:p>
            <a:pPr>
              <a:buFontTx/>
              <a:buChar char="-"/>
            </a:pPr>
            <a:r>
              <a:rPr lang="en-US" sz="2000" dirty="0"/>
              <a:t>Other readings not consistent w/ original legislative history     </a:t>
            </a:r>
          </a:p>
        </p:txBody>
      </p:sp>
      <p:sp>
        <p:nvSpPr>
          <p:cNvPr id="6" name="Slide Number Placeholder 5">
            <a:extLst>
              <a:ext uri="{FF2B5EF4-FFF2-40B4-BE49-F238E27FC236}">
                <a16:creationId xmlns:a16="http://schemas.microsoft.com/office/drawing/2014/main" id="{05D82105-5CF2-404B-9782-1F971501197A}"/>
              </a:ext>
            </a:extLst>
          </p:cNvPr>
          <p:cNvSpPr>
            <a:spLocks noGrp="1"/>
          </p:cNvSpPr>
          <p:nvPr>
            <p:ph type="sldNum" sz="quarter" idx="12"/>
          </p:nvPr>
        </p:nvSpPr>
        <p:spPr/>
        <p:txBody>
          <a:bodyPr/>
          <a:lstStyle/>
          <a:p>
            <a:fld id="{54AAE21D-1E9D-1047-BD42-883DA1A9BFEE}" type="slidenum">
              <a:rPr lang="en-US" smtClean="0"/>
              <a:t>396</a:t>
            </a:fld>
            <a:endParaRPr lang="en-US"/>
          </a:p>
        </p:txBody>
      </p:sp>
      <p:pic>
        <p:nvPicPr>
          <p:cNvPr id="4" name="Picture 3">
            <a:extLst>
              <a:ext uri="{FF2B5EF4-FFF2-40B4-BE49-F238E27FC236}">
                <a16:creationId xmlns:a16="http://schemas.microsoft.com/office/drawing/2014/main" id="{2D35ED1D-6198-1868-662F-E7D0990A3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44273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Availability on Wages to</a:t>
            </a:r>
            <a:br>
              <a:rPr lang="en-US" sz="3200" dirty="0"/>
            </a:br>
            <a:r>
              <a:rPr lang="en-US" sz="3200" dirty="0"/>
              <a:t>Relatives of Corporate Shareholder</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Non-spouse relatives (of </a:t>
            </a:r>
            <a:r>
              <a:rPr lang="en-US" sz="2400" dirty="0">
                <a:solidFill>
                  <a:srgbClr val="0000FF"/>
                </a:solidFill>
              </a:rPr>
              <a:t>&gt; 50% </a:t>
            </a:r>
            <a:r>
              <a:rPr lang="en-US" sz="2400" dirty="0"/>
              <a:t>owner) wages </a:t>
            </a:r>
            <a:r>
              <a:rPr lang="en-US" sz="2400" dirty="0">
                <a:solidFill>
                  <a:srgbClr val="008000"/>
                </a:solidFill>
              </a:rPr>
              <a:t>aced out </a:t>
            </a:r>
            <a:r>
              <a:rPr lang="en-US" sz="2400" dirty="0"/>
              <a:t>of ERC</a:t>
            </a:r>
          </a:p>
          <a:p>
            <a:pPr marL="457200" indent="-457200">
              <a:buAutoNum type="arabicPeriod"/>
            </a:pPr>
            <a:r>
              <a:rPr lang="en-US" sz="2400" dirty="0"/>
              <a:t>Non-spouse relatives (of 50% (or &lt;) owner) wages </a:t>
            </a:r>
            <a:r>
              <a:rPr lang="en-US" sz="2400" dirty="0">
                <a:solidFill>
                  <a:srgbClr val="008000"/>
                </a:solidFill>
              </a:rPr>
              <a:t>not aced out </a:t>
            </a:r>
            <a:r>
              <a:rPr lang="en-US" sz="2400" dirty="0"/>
              <a:t>of ERC   </a:t>
            </a:r>
          </a:p>
          <a:p>
            <a:pPr marL="0" indent="0">
              <a:buNone/>
            </a:pPr>
            <a:endParaRPr lang="en-US" sz="2400" dirty="0"/>
          </a:p>
          <a:p>
            <a:pPr marL="0" indent="0">
              <a:buNone/>
            </a:pPr>
            <a:r>
              <a:rPr lang="en-US" sz="2000" b="1" dirty="0"/>
              <a:t>§51(</a:t>
            </a:r>
            <a:r>
              <a:rPr lang="en-US" sz="2000" b="1" dirty="0" err="1"/>
              <a:t>i</a:t>
            </a:r>
            <a:r>
              <a:rPr lang="en-US" sz="2000" b="1" dirty="0"/>
              <a:t>) – Certain individuals ineligible</a:t>
            </a:r>
            <a:endParaRPr lang="en-US" sz="2000" dirty="0"/>
          </a:p>
          <a:p>
            <a:pPr marL="457200" indent="-457200">
              <a:buAutoNum type="arabicParenBoth"/>
            </a:pPr>
            <a:r>
              <a:rPr lang="en-US" sz="2000" b="1" dirty="0"/>
              <a:t>Related individuals  </a:t>
            </a:r>
            <a:r>
              <a:rPr lang="en-US" sz="2000" dirty="0"/>
              <a:t>No </a:t>
            </a:r>
            <a:r>
              <a:rPr lang="en-US" sz="2000" dirty="0">
                <a:hlinkClick r:id="rId2"/>
              </a:rPr>
              <a:t>wages</a:t>
            </a:r>
            <a:r>
              <a:rPr lang="en-US" sz="2000" dirty="0"/>
              <a:t> shall be taken into account under subsection (a) with respect to an individual who—</a:t>
            </a:r>
          </a:p>
          <a:p>
            <a:pPr marL="0" indent="0">
              <a:buNone/>
            </a:pPr>
            <a:r>
              <a:rPr lang="en-US" sz="2000" b="1" dirty="0"/>
              <a:t>(A)  </a:t>
            </a:r>
            <a:r>
              <a:rPr lang="en-US" sz="2000" dirty="0"/>
              <a:t>bears any of the relationships …</a:t>
            </a:r>
            <a:r>
              <a:rPr lang="en-US" sz="2000" b="1" dirty="0"/>
              <a:t> </a:t>
            </a:r>
            <a:r>
              <a:rPr lang="en-US" sz="2000" b="1" u="sng" dirty="0"/>
              <a:t>or</a:t>
            </a:r>
            <a:r>
              <a:rPr lang="en-US" sz="2000" dirty="0"/>
              <a:t>, if the taxpayer is a corporation, to an individual who owns, directly or indirectly, more than 50 percent in value of the outstanding stock of the corporation, …</a:t>
            </a:r>
          </a:p>
          <a:p>
            <a:pPr marL="0" indent="0">
              <a:buNone/>
            </a:pPr>
            <a:endParaRPr lang="en-US" sz="2400" dirty="0"/>
          </a:p>
          <a:p>
            <a:pPr marL="0" indent="0">
              <a:buNone/>
            </a:pPr>
            <a:endParaRPr lang="en-US" sz="2400" dirty="0"/>
          </a:p>
        </p:txBody>
      </p:sp>
      <p:sp>
        <p:nvSpPr>
          <p:cNvPr id="6" name="Slide Number Placeholder 5">
            <a:extLst>
              <a:ext uri="{FF2B5EF4-FFF2-40B4-BE49-F238E27FC236}">
                <a16:creationId xmlns:a16="http://schemas.microsoft.com/office/drawing/2014/main" id="{AA6F6C03-27D8-8248-9747-D13964110BF1}"/>
              </a:ext>
            </a:extLst>
          </p:cNvPr>
          <p:cNvSpPr>
            <a:spLocks noGrp="1"/>
          </p:cNvSpPr>
          <p:nvPr>
            <p:ph type="sldNum" sz="quarter" idx="12"/>
          </p:nvPr>
        </p:nvSpPr>
        <p:spPr/>
        <p:txBody>
          <a:bodyPr/>
          <a:lstStyle/>
          <a:p>
            <a:fld id="{54AAE21D-1E9D-1047-BD42-883DA1A9BFEE}" type="slidenum">
              <a:rPr lang="en-US" smtClean="0"/>
              <a:t>397</a:t>
            </a:fld>
            <a:endParaRPr lang="en-US"/>
          </a:p>
        </p:txBody>
      </p:sp>
      <p:pic>
        <p:nvPicPr>
          <p:cNvPr id="4" name="Picture 3">
            <a:extLst>
              <a:ext uri="{FF2B5EF4-FFF2-40B4-BE49-F238E27FC236}">
                <a16:creationId xmlns:a16="http://schemas.microsoft.com/office/drawing/2014/main" id="{13605C3D-9A8F-1380-FA9B-157BCC642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46442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Back of this SUV Has on It</a:t>
            </a:r>
            <a:br>
              <a:rPr lang="en-US" sz="3200" dirty="0"/>
            </a:br>
            <a:r>
              <a:rPr lang="en-US" sz="3200" dirty="0"/>
              <a:t>Backsplash</a:t>
            </a:r>
          </a:p>
        </p:txBody>
      </p:sp>
      <p:pic>
        <p:nvPicPr>
          <p:cNvPr id="7" name="Content Placeholder 6" descr="BackSplashOffRoadSUV.jpg"/>
          <p:cNvPicPr>
            <a:picLocks noGrp="1" noChangeAspect="1"/>
          </p:cNvPicPr>
          <p:nvPr>
            <p:ph idx="1"/>
          </p:nvPr>
        </p:nvPicPr>
        <p:blipFill>
          <a:blip r:embed="rId2">
            <a:extLst>
              <a:ext uri="{28A0092B-C50C-407E-A947-70E740481C1C}">
                <a14:useLocalDpi xmlns:a14="http://schemas.microsoft.com/office/drawing/2010/main" val="0"/>
              </a:ext>
            </a:extLst>
          </a:blip>
          <a:srcRect t="3195" b="3195"/>
          <a:stretch>
            <a:fillRect/>
          </a:stretch>
        </p:blipFill>
        <p:spPr/>
      </p:pic>
      <p:sp>
        <p:nvSpPr>
          <p:cNvPr id="6" name="Slide Number Placeholder 5">
            <a:extLst>
              <a:ext uri="{FF2B5EF4-FFF2-40B4-BE49-F238E27FC236}">
                <a16:creationId xmlns:a16="http://schemas.microsoft.com/office/drawing/2014/main" id="{F137A819-177D-0F4D-B025-BB42114A0770}"/>
              </a:ext>
            </a:extLst>
          </p:cNvPr>
          <p:cNvSpPr>
            <a:spLocks noGrp="1"/>
          </p:cNvSpPr>
          <p:nvPr>
            <p:ph type="sldNum" sz="quarter" idx="12"/>
          </p:nvPr>
        </p:nvSpPr>
        <p:spPr/>
        <p:txBody>
          <a:bodyPr/>
          <a:lstStyle/>
          <a:p>
            <a:fld id="{54AAE21D-1E9D-1047-BD42-883DA1A9BFEE}" type="slidenum">
              <a:rPr lang="en-US" smtClean="0"/>
              <a:t>398</a:t>
            </a:fld>
            <a:endParaRPr lang="en-US"/>
          </a:p>
        </p:txBody>
      </p:sp>
      <p:pic>
        <p:nvPicPr>
          <p:cNvPr id="3" name="Picture 2">
            <a:extLst>
              <a:ext uri="{FF2B5EF4-FFF2-40B4-BE49-F238E27FC236}">
                <a16:creationId xmlns:a16="http://schemas.microsoft.com/office/drawing/2014/main" id="{777A446A-9A74-E29A-8717-7F80CE59F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132814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Availability on Wages to</a:t>
            </a:r>
            <a:br>
              <a:rPr lang="en-US" sz="3200" dirty="0"/>
            </a:br>
            <a:r>
              <a:rPr lang="en-US" sz="3200" dirty="0"/>
              <a:t>Corporate Shareholder</a:t>
            </a:r>
          </a:p>
        </p:txBody>
      </p:sp>
      <p:sp>
        <p:nvSpPr>
          <p:cNvPr id="3" name="Content Placeholder 2"/>
          <p:cNvSpPr>
            <a:spLocks noGrp="1"/>
          </p:cNvSpPr>
          <p:nvPr>
            <p:ph idx="1"/>
          </p:nvPr>
        </p:nvSpPr>
        <p:spPr/>
        <p:txBody>
          <a:bodyPr>
            <a:normAutofit fontScale="92500"/>
          </a:bodyPr>
          <a:lstStyle/>
          <a:p>
            <a:pPr marL="457200" indent="-457200">
              <a:buAutoNum type="arabicPeriod"/>
            </a:pPr>
            <a:r>
              <a:rPr lang="en-US" sz="2400" dirty="0">
                <a:solidFill>
                  <a:srgbClr val="0000FF"/>
                </a:solidFill>
              </a:rPr>
              <a:t>IRS opines (and some tax practitioners agree) </a:t>
            </a:r>
            <a:r>
              <a:rPr lang="en-US" sz="2400" dirty="0"/>
              <a:t>that a corporate shareholder (</a:t>
            </a:r>
            <a:r>
              <a:rPr lang="en-US" sz="2400" dirty="0" err="1"/>
              <a:t>shh</a:t>
            </a:r>
            <a:r>
              <a:rPr lang="en-US" sz="2400" dirty="0"/>
              <a:t>) loses eligibility for ERC wages </a:t>
            </a:r>
            <a:r>
              <a:rPr lang="en-US" sz="2400" dirty="0">
                <a:solidFill>
                  <a:srgbClr val="008000"/>
                </a:solidFill>
              </a:rPr>
              <a:t>by reason of backwards (or </a:t>
            </a:r>
            <a:r>
              <a:rPr lang="en-US" sz="2400" dirty="0">
                <a:solidFill>
                  <a:srgbClr val="FF0000"/>
                </a:solidFill>
              </a:rPr>
              <a:t>backsplash</a:t>
            </a:r>
            <a:r>
              <a:rPr lang="en-US" sz="2400" dirty="0">
                <a:solidFill>
                  <a:srgbClr val="008000"/>
                </a:solidFill>
              </a:rPr>
              <a:t>) attribution </a:t>
            </a:r>
            <a:r>
              <a:rPr lang="en-US" sz="2400" dirty="0"/>
              <a:t>(from non-spouse relatives who are either employees or not employees)</a:t>
            </a:r>
          </a:p>
          <a:p>
            <a:pPr marL="457200" indent="-457200">
              <a:buAutoNum type="arabicPeriod"/>
            </a:pPr>
            <a:r>
              <a:rPr lang="en-US" sz="2400" dirty="0"/>
              <a:t>The statute, regulation (and accompanying legislative history) </a:t>
            </a:r>
          </a:p>
          <a:p>
            <a:pPr marL="457200" indent="-457200">
              <a:buAutoNum type="alphaLcPeriod"/>
            </a:pPr>
            <a:r>
              <a:rPr lang="en-US" sz="2000" dirty="0"/>
              <a:t>Only ace out (from ERC) some relatives (of </a:t>
            </a:r>
            <a:r>
              <a:rPr lang="en-US" sz="2000" dirty="0" err="1"/>
              <a:t>shh</a:t>
            </a:r>
            <a:r>
              <a:rPr lang="en-US" sz="2000" dirty="0"/>
              <a:t>), not shareholder</a:t>
            </a:r>
          </a:p>
          <a:p>
            <a:pPr marL="457200" indent="-457200">
              <a:buAutoNum type="alphaLcPeriod"/>
            </a:pPr>
            <a:r>
              <a:rPr lang="en-US" sz="2000" dirty="0"/>
              <a:t>Do not provide for backwards attribution</a:t>
            </a:r>
          </a:p>
          <a:p>
            <a:pPr marL="0" indent="0">
              <a:buNone/>
            </a:pPr>
            <a:endParaRPr lang="en-US" sz="2000" dirty="0"/>
          </a:p>
          <a:p>
            <a:pPr marL="0" indent="0">
              <a:buNone/>
            </a:pPr>
            <a:endParaRPr lang="en-US" sz="2000" dirty="0"/>
          </a:p>
          <a:p>
            <a:pPr marL="0" indent="0" algn="ctr">
              <a:buNone/>
            </a:pPr>
            <a:r>
              <a:rPr lang="en-US" sz="2400" dirty="0"/>
              <a:t>"Reasonable minds may differ on when uncertainties creep in.”</a:t>
            </a:r>
          </a:p>
          <a:p>
            <a:pPr marL="0" indent="0" algn="ctr">
              <a:buNone/>
            </a:pPr>
            <a:r>
              <a:rPr lang="en-US" sz="2400" dirty="0"/>
              <a:t> </a:t>
            </a:r>
            <a:r>
              <a:rPr lang="en-US" sz="2000" dirty="0"/>
              <a:t> U.S. Supreme Court Justice Benjamin Cardozo  (</a:t>
            </a:r>
            <a:r>
              <a:rPr lang="en-US" sz="2000" i="1" dirty="0"/>
              <a:t>Jurisprudence: Address before New York State Bar Assoc. Meeting, Hotel Astor, January 22, 1932)</a:t>
            </a:r>
            <a:endParaRPr lang="en-US" sz="2000" dirty="0"/>
          </a:p>
        </p:txBody>
      </p:sp>
      <p:sp>
        <p:nvSpPr>
          <p:cNvPr id="6" name="Slide Number Placeholder 5">
            <a:extLst>
              <a:ext uri="{FF2B5EF4-FFF2-40B4-BE49-F238E27FC236}">
                <a16:creationId xmlns:a16="http://schemas.microsoft.com/office/drawing/2014/main" id="{88EBE027-DF5E-614E-9B6E-99AF79960020}"/>
              </a:ext>
            </a:extLst>
          </p:cNvPr>
          <p:cNvSpPr>
            <a:spLocks noGrp="1"/>
          </p:cNvSpPr>
          <p:nvPr>
            <p:ph type="sldNum" sz="quarter" idx="12"/>
          </p:nvPr>
        </p:nvSpPr>
        <p:spPr/>
        <p:txBody>
          <a:bodyPr/>
          <a:lstStyle/>
          <a:p>
            <a:fld id="{54AAE21D-1E9D-1047-BD42-883DA1A9BFEE}" type="slidenum">
              <a:rPr lang="en-US" smtClean="0"/>
              <a:t>399</a:t>
            </a:fld>
            <a:endParaRPr lang="en-US"/>
          </a:p>
        </p:txBody>
      </p:sp>
      <p:pic>
        <p:nvPicPr>
          <p:cNvPr id="4" name="Picture 3">
            <a:extLst>
              <a:ext uri="{FF2B5EF4-FFF2-40B4-BE49-F238E27FC236}">
                <a16:creationId xmlns:a16="http://schemas.microsoft.com/office/drawing/2014/main" id="{84E5AD22-577E-76CD-7157-43BC2415D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130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pitchFamily="34" charset="0"/>
                <a:cs typeface="Arial" pitchFamily="34" charset="0"/>
              </a:rPr>
              <a:t>Today’s Speaker: Bradley Burnett, J.D., LL.M.</a:t>
            </a:r>
          </a:p>
        </p:txBody>
      </p:sp>
      <p:sp>
        <p:nvSpPr>
          <p:cNvPr id="5" name="Content Placeholder 2"/>
          <p:cNvSpPr txBox="1">
            <a:spLocks noGrp="1"/>
          </p:cNvSpPr>
          <p:nvPr>
            <p:ph idx="1"/>
          </p:nvPr>
        </p:nvSpPr>
        <p:spPr>
          <a:xfrm>
            <a:off x="2414270" y="1837880"/>
            <a:ext cx="6516370" cy="4298950"/>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en-US" sz="1600" dirty="0"/>
              <a:t>Practicing Colorado tax attorney  </a:t>
            </a:r>
          </a:p>
          <a:p>
            <a:pPr>
              <a:lnSpc>
                <a:spcPct val="110000"/>
              </a:lnSpc>
            </a:pPr>
            <a:r>
              <a:rPr lang="en-US" sz="1600" dirty="0"/>
              <a:t>39 years of tax practice experience</a:t>
            </a:r>
          </a:p>
          <a:p>
            <a:pPr>
              <a:lnSpc>
                <a:spcPct val="110000"/>
              </a:lnSpc>
            </a:pPr>
            <a:r>
              <a:rPr lang="en-US" sz="1600" dirty="0"/>
              <a:t>Emphasis on tax planning and tax controversy resolution</a:t>
            </a:r>
          </a:p>
          <a:p>
            <a:pPr>
              <a:lnSpc>
                <a:spcPct val="110000"/>
              </a:lnSpc>
            </a:pPr>
            <a:r>
              <a:rPr lang="en-US" sz="1600" dirty="0"/>
              <a:t>Prepares a handful of tax returns</a:t>
            </a:r>
          </a:p>
          <a:p>
            <a:pPr>
              <a:lnSpc>
                <a:spcPct val="110000"/>
              </a:lnSpc>
            </a:pPr>
            <a:r>
              <a:rPr lang="en-US" sz="1600" dirty="0"/>
              <a:t>Delivered more than 3,600 presentations on U.S. tax law in 5 countries</a:t>
            </a:r>
          </a:p>
          <a:p>
            <a:pPr>
              <a:lnSpc>
                <a:spcPct val="110000"/>
              </a:lnSpc>
            </a:pPr>
            <a:r>
              <a:rPr lang="en-US" sz="1600" dirty="0"/>
              <a:t>Authored texts of 40+ CPE courses, including for CCH</a:t>
            </a:r>
          </a:p>
          <a:p>
            <a:pPr>
              <a:lnSpc>
                <a:spcPct val="110000"/>
              </a:lnSpc>
            </a:pPr>
            <a:r>
              <a:rPr lang="en-US" sz="1600" dirty="0"/>
              <a:t>Served as adjunct professor at University of Denver School of Law Graduate Tax Program – Pioneered Employment Tax course and pinch hit for IRS Practice and Procedure course </a:t>
            </a:r>
          </a:p>
          <a:p>
            <a:pPr>
              <a:lnSpc>
                <a:spcPct val="110000"/>
              </a:lnSpc>
            </a:pPr>
            <a:r>
              <a:rPr lang="en-US" sz="1600" dirty="0"/>
              <a:t>Quoted in Tax Notes Today in feature article on S Corp shareholder basis</a:t>
            </a:r>
          </a:p>
          <a:p>
            <a:pPr>
              <a:lnSpc>
                <a:spcPct val="110000"/>
              </a:lnSpc>
            </a:pPr>
            <a:r>
              <a:rPr lang="en-US" sz="1600" dirty="0"/>
              <a:t>Awarded Illinois Society of CPAs Instructor Excellence Award</a:t>
            </a:r>
          </a:p>
          <a:p>
            <a:pPr>
              <a:lnSpc>
                <a:spcPct val="110000"/>
              </a:lnSpc>
            </a:pPr>
            <a:r>
              <a:rPr lang="en-US" sz="1600" dirty="0"/>
              <a:t>Appeared on Denver NBC television affiliate KUSA Channel 9 answering tax questions for call-in viewers</a:t>
            </a:r>
          </a:p>
          <a:p>
            <a:pPr>
              <a:lnSpc>
                <a:spcPct val="110000"/>
              </a:lnSpc>
            </a:pPr>
            <a:r>
              <a:rPr lang="en-US" sz="1600" dirty="0"/>
              <a:t>Top-rated, most requested instructor for CPA Society annual tax conferences 7 times  </a:t>
            </a:r>
            <a:endParaRPr lang="en-US" sz="1100" dirty="0"/>
          </a:p>
        </p:txBody>
      </p:sp>
      <p:pic>
        <p:nvPicPr>
          <p:cNvPr id="4" name="Picture 3">
            <a:extLst>
              <a:ext uri="{FF2B5EF4-FFF2-40B4-BE49-F238E27FC236}">
                <a16:creationId xmlns:a16="http://schemas.microsoft.com/office/drawing/2014/main" id="{D6CE9C04-78B7-4BD8-B9EF-8D103669C8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286000"/>
            <a:ext cx="1755648" cy="1501902"/>
          </a:xfrm>
          <a:prstGeom prst="rect">
            <a:avLst/>
          </a:prstGeom>
        </p:spPr>
      </p:pic>
      <p:sp>
        <p:nvSpPr>
          <p:cNvPr id="8" name="Slide Number Placeholder 7">
            <a:extLst>
              <a:ext uri="{FF2B5EF4-FFF2-40B4-BE49-F238E27FC236}">
                <a16:creationId xmlns:a16="http://schemas.microsoft.com/office/drawing/2014/main" id="{83B0948D-3C17-1E48-AE87-43B979142E5C}"/>
              </a:ext>
            </a:extLst>
          </p:cNvPr>
          <p:cNvSpPr>
            <a:spLocks noGrp="1"/>
          </p:cNvSpPr>
          <p:nvPr>
            <p:ph type="sldNum" sz="quarter" idx="12"/>
          </p:nvPr>
        </p:nvSpPr>
        <p:spPr/>
        <p:txBody>
          <a:bodyPr/>
          <a:lstStyle/>
          <a:p>
            <a:fld id="{54AAE21D-1E9D-1047-BD42-883DA1A9BFEE}" type="slidenum">
              <a:rPr lang="en-US" smtClean="0"/>
              <a:t>4</a:t>
            </a:fld>
            <a:endParaRPr lang="en-US"/>
          </a:p>
        </p:txBody>
      </p:sp>
      <p:pic>
        <p:nvPicPr>
          <p:cNvPr id="3" name="Picture 3">
            <a:extLst>
              <a:ext uri="{FF2B5EF4-FFF2-40B4-BE49-F238E27FC236}">
                <a16:creationId xmlns:a16="http://schemas.microsoft.com/office/drawing/2014/main" id="{E1408516-45CF-8E98-AFB5-8223B8B94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6478587"/>
            <a:ext cx="110966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520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Put the Truth (BS) Meter on</a:t>
            </a:r>
            <a:br>
              <a:rPr lang="en-US" sz="3200" dirty="0"/>
            </a:br>
            <a:r>
              <a:rPr lang="en-US" sz="3200" dirty="0"/>
              <a:t>Outside ERC Solicitor Sales Pitches</a:t>
            </a:r>
          </a:p>
        </p:txBody>
      </p:sp>
      <p:pic>
        <p:nvPicPr>
          <p:cNvPr id="7" name="Content Placeholder 6" descr="BSMeter.png"/>
          <p:cNvPicPr>
            <a:picLocks noGrp="1" noChangeAspect="1"/>
          </p:cNvPicPr>
          <p:nvPr>
            <p:ph idx="1"/>
          </p:nvPr>
        </p:nvPicPr>
        <p:blipFill>
          <a:blip r:embed="rId2">
            <a:extLst>
              <a:ext uri="{28A0092B-C50C-407E-A947-70E740481C1C}">
                <a14:useLocalDpi xmlns:a14="http://schemas.microsoft.com/office/drawing/2010/main" val="0"/>
              </a:ext>
            </a:extLst>
          </a:blip>
          <a:srcRect t="21932" b="21932"/>
          <a:stretch>
            <a:fillRect/>
          </a:stretch>
        </p:blipFill>
        <p:spPr/>
      </p:pic>
      <p:sp>
        <p:nvSpPr>
          <p:cNvPr id="3" name="Slide Number Placeholder 2">
            <a:extLst>
              <a:ext uri="{FF2B5EF4-FFF2-40B4-BE49-F238E27FC236}">
                <a16:creationId xmlns:a16="http://schemas.microsoft.com/office/drawing/2014/main" id="{866C1B46-478A-244F-B958-DBF8064C8AFE}"/>
              </a:ext>
            </a:extLst>
          </p:cNvPr>
          <p:cNvSpPr>
            <a:spLocks noGrp="1"/>
          </p:cNvSpPr>
          <p:nvPr>
            <p:ph type="sldNum" sz="quarter" idx="12"/>
          </p:nvPr>
        </p:nvSpPr>
        <p:spPr/>
        <p:txBody>
          <a:bodyPr/>
          <a:lstStyle/>
          <a:p>
            <a:fld id="{54AAE21D-1E9D-1047-BD42-883DA1A9BFEE}" type="slidenum">
              <a:rPr lang="en-US" smtClean="0"/>
              <a:t>40</a:t>
            </a:fld>
            <a:endParaRPr lang="en-US"/>
          </a:p>
        </p:txBody>
      </p:sp>
      <p:pic>
        <p:nvPicPr>
          <p:cNvPr id="4" name="Picture 3">
            <a:extLst>
              <a:ext uri="{FF2B5EF4-FFF2-40B4-BE49-F238E27FC236}">
                <a16:creationId xmlns:a16="http://schemas.microsoft.com/office/drawing/2014/main" id="{247EB46A-7992-7621-CDC5-393284E7C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89992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and Owner Wages</a:t>
            </a:r>
            <a:br>
              <a:rPr lang="en-US" sz="3200" dirty="0"/>
            </a:br>
            <a:r>
              <a:rPr lang="en-US" sz="3200" dirty="0"/>
              <a:t>At First, There Were No Traffic Signs</a:t>
            </a:r>
          </a:p>
        </p:txBody>
      </p:sp>
      <p:pic>
        <p:nvPicPr>
          <p:cNvPr id="3" name="Content Placeholder 2" descr="notrafficsigns.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p:pic>
      <p:sp>
        <p:nvSpPr>
          <p:cNvPr id="6" name="Slide Number Placeholder 5">
            <a:extLst>
              <a:ext uri="{FF2B5EF4-FFF2-40B4-BE49-F238E27FC236}">
                <a16:creationId xmlns:a16="http://schemas.microsoft.com/office/drawing/2014/main" id="{16B0167A-02B2-F44D-BE40-02E015A48AA8}"/>
              </a:ext>
            </a:extLst>
          </p:cNvPr>
          <p:cNvSpPr>
            <a:spLocks noGrp="1"/>
          </p:cNvSpPr>
          <p:nvPr>
            <p:ph type="sldNum" sz="quarter" idx="12"/>
          </p:nvPr>
        </p:nvSpPr>
        <p:spPr/>
        <p:txBody>
          <a:bodyPr/>
          <a:lstStyle/>
          <a:p>
            <a:fld id="{54AAE21D-1E9D-1047-BD42-883DA1A9BFEE}" type="slidenum">
              <a:rPr lang="en-US" smtClean="0"/>
              <a:t>400</a:t>
            </a:fld>
            <a:endParaRPr lang="en-US"/>
          </a:p>
        </p:txBody>
      </p:sp>
      <p:pic>
        <p:nvPicPr>
          <p:cNvPr id="4" name="Picture 3">
            <a:extLst>
              <a:ext uri="{FF2B5EF4-FFF2-40B4-BE49-F238E27FC236}">
                <a16:creationId xmlns:a16="http://schemas.microsoft.com/office/drawing/2014/main" id="{AEBC1779-B894-A118-4656-603D3D10E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62373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Wage Availability</a:t>
            </a:r>
            <a:br>
              <a:rPr lang="en-US" sz="3200" dirty="0"/>
            </a:br>
            <a:r>
              <a:rPr lang="en-US" sz="3200" dirty="0"/>
              <a:t>Related Party Rules</a:t>
            </a:r>
          </a:p>
        </p:txBody>
      </p:sp>
      <p:sp>
        <p:nvSpPr>
          <p:cNvPr id="3" name="Content Placeholder 2"/>
          <p:cNvSpPr>
            <a:spLocks noGrp="1"/>
          </p:cNvSpPr>
          <p:nvPr>
            <p:ph idx="1"/>
          </p:nvPr>
        </p:nvSpPr>
        <p:spPr/>
        <p:txBody>
          <a:bodyPr>
            <a:normAutofit fontScale="77500" lnSpcReduction="20000"/>
          </a:bodyPr>
          <a:lstStyle/>
          <a:p>
            <a:pPr marL="0" indent="0">
              <a:buNone/>
            </a:pPr>
            <a:r>
              <a:rPr lang="en-US" sz="2400" dirty="0"/>
              <a:t>1.  IRS FAQ #59:  Are wages paid by an employer to employees who are related individuals considered qualified wages?</a:t>
            </a:r>
          </a:p>
          <a:p>
            <a:r>
              <a:rPr lang="en-US" sz="2400" dirty="0"/>
              <a:t>No. </a:t>
            </a:r>
            <a:r>
              <a:rPr lang="en-US" sz="2400" dirty="0">
                <a:solidFill>
                  <a:srgbClr val="FF0000"/>
                </a:solidFill>
              </a:rPr>
              <a:t>Wages paid to related individuals</a:t>
            </a:r>
            <a:r>
              <a:rPr lang="en-US" sz="2400" dirty="0"/>
              <a:t>, as defined by §51(</a:t>
            </a:r>
            <a:r>
              <a:rPr lang="en-US" sz="2400" dirty="0" err="1"/>
              <a:t>i</a:t>
            </a:r>
            <a:r>
              <a:rPr lang="en-US" sz="2400" dirty="0"/>
              <a:t>)(1),</a:t>
            </a:r>
            <a:r>
              <a:rPr lang="en-US" sz="2400" dirty="0">
                <a:solidFill>
                  <a:srgbClr val="FF0000"/>
                </a:solidFill>
              </a:rPr>
              <a:t> not taken into account for ERC.</a:t>
            </a:r>
          </a:p>
          <a:p>
            <a:pPr>
              <a:buFontTx/>
              <a:buChar char="-"/>
            </a:pPr>
            <a:r>
              <a:rPr lang="en-US" sz="2400" dirty="0"/>
              <a:t>A </a:t>
            </a:r>
            <a:r>
              <a:rPr lang="en-US" sz="2400" dirty="0">
                <a:solidFill>
                  <a:srgbClr val="0000FF"/>
                </a:solidFill>
              </a:rPr>
              <a:t>related individual </a:t>
            </a:r>
            <a:r>
              <a:rPr lang="en-US" sz="2400" dirty="0"/>
              <a:t>is any employee who has of any of the following relationships to an individual [shareholder who owns &gt; 50% of the Corp]:</a:t>
            </a:r>
          </a:p>
          <a:p>
            <a:pPr marL="457200" indent="-457200">
              <a:buAutoNum type="alphaLcPeriod"/>
            </a:pPr>
            <a:r>
              <a:rPr lang="en-US" sz="2400" dirty="0"/>
              <a:t>A child or a descendant of a child;</a:t>
            </a:r>
          </a:p>
          <a:p>
            <a:pPr marL="457200" indent="-457200">
              <a:buAutoNum type="alphaLcPeriod"/>
            </a:pPr>
            <a:r>
              <a:rPr lang="en-US" sz="2400" dirty="0"/>
              <a:t>A brother, sister, stepbrother or stepsister;</a:t>
            </a:r>
          </a:p>
          <a:p>
            <a:pPr marL="457200" indent="-457200">
              <a:buAutoNum type="alphaLcPeriod"/>
            </a:pPr>
            <a:r>
              <a:rPr lang="en-US" sz="2400" dirty="0"/>
              <a:t>The father or mother or ancestor of either;</a:t>
            </a:r>
          </a:p>
          <a:p>
            <a:pPr marL="457200" indent="-457200">
              <a:buAutoNum type="alphaLcPeriod"/>
            </a:pPr>
            <a:r>
              <a:rPr lang="en-US" sz="2400" dirty="0"/>
              <a:t>A stepfather or stepmother;</a:t>
            </a:r>
          </a:p>
          <a:p>
            <a:pPr marL="457200" indent="-457200">
              <a:buAutoNum type="alphaLcPeriod"/>
            </a:pPr>
            <a:r>
              <a:rPr lang="en-US" sz="2400" dirty="0"/>
              <a:t>A niece or nephew;</a:t>
            </a:r>
          </a:p>
          <a:p>
            <a:pPr marL="457200" indent="-457200">
              <a:buAutoNum type="alphaLcPeriod"/>
            </a:pPr>
            <a:r>
              <a:rPr lang="en-US" sz="2400" dirty="0"/>
              <a:t>An aunt or uncle; or</a:t>
            </a:r>
          </a:p>
          <a:p>
            <a:pPr marL="457200" indent="-457200">
              <a:buAutoNum type="alphaLcPeriod"/>
            </a:pPr>
            <a:r>
              <a:rPr lang="en-US" sz="2400" dirty="0"/>
              <a:t>A son-in-law, daughter-in-law, father-in-law, mother-in-law, brother-in-law or sister-in-law</a:t>
            </a:r>
          </a:p>
          <a:p>
            <a:pPr lvl="0">
              <a:buFontTx/>
              <a:buChar char="-"/>
            </a:pPr>
            <a:r>
              <a:rPr lang="en-US" sz="2300" dirty="0">
                <a:solidFill>
                  <a:srgbClr val="FF0000"/>
                </a:solidFill>
              </a:rPr>
              <a:t>IRS FAQ #59 only says that relatives are aced out and does not even come close to saying that shareholders themselves are aced out  </a:t>
            </a:r>
          </a:p>
        </p:txBody>
      </p:sp>
      <p:sp>
        <p:nvSpPr>
          <p:cNvPr id="6" name="Slide Number Placeholder 5">
            <a:extLst>
              <a:ext uri="{FF2B5EF4-FFF2-40B4-BE49-F238E27FC236}">
                <a16:creationId xmlns:a16="http://schemas.microsoft.com/office/drawing/2014/main" id="{723E6909-B769-9842-87F9-F6555C9FA21C}"/>
              </a:ext>
            </a:extLst>
          </p:cNvPr>
          <p:cNvSpPr>
            <a:spLocks noGrp="1"/>
          </p:cNvSpPr>
          <p:nvPr>
            <p:ph type="sldNum" sz="quarter" idx="12"/>
          </p:nvPr>
        </p:nvSpPr>
        <p:spPr/>
        <p:txBody>
          <a:bodyPr/>
          <a:lstStyle/>
          <a:p>
            <a:fld id="{54AAE21D-1E9D-1047-BD42-883DA1A9BFEE}" type="slidenum">
              <a:rPr lang="en-US" smtClean="0"/>
              <a:t>401</a:t>
            </a:fld>
            <a:endParaRPr lang="en-US"/>
          </a:p>
        </p:txBody>
      </p:sp>
      <p:pic>
        <p:nvPicPr>
          <p:cNvPr id="4" name="Picture 3">
            <a:extLst>
              <a:ext uri="{FF2B5EF4-FFF2-40B4-BE49-F238E27FC236}">
                <a16:creationId xmlns:a16="http://schemas.microsoft.com/office/drawing/2014/main" id="{D2035020-FE07-4D24-6EF9-BE10B1644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810804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Related Individuals</a:t>
            </a:r>
          </a:p>
        </p:txBody>
      </p:sp>
      <p:pic>
        <p:nvPicPr>
          <p:cNvPr id="9" name="Content Placeholder 8" descr="LeslieDavidsonFamilyPhoto.jpeg"/>
          <p:cNvPicPr>
            <a:picLocks noGrp="1" noChangeAspect="1"/>
          </p:cNvPicPr>
          <p:nvPr>
            <p:ph idx="1"/>
          </p:nvPr>
        </p:nvPicPr>
        <p:blipFill>
          <a:blip r:embed="rId2">
            <a:extLst>
              <a:ext uri="{28A0092B-C50C-407E-A947-70E740481C1C}">
                <a14:useLocalDpi xmlns:a14="http://schemas.microsoft.com/office/drawing/2010/main" val="0"/>
              </a:ext>
            </a:extLst>
          </a:blip>
          <a:srcRect t="13182" b="13182"/>
          <a:stretch>
            <a:fillRect/>
          </a:stretch>
        </p:blipFill>
        <p:spPr/>
      </p:pic>
      <p:sp>
        <p:nvSpPr>
          <p:cNvPr id="6" name="Slide Number Placeholder 5">
            <a:extLst>
              <a:ext uri="{FF2B5EF4-FFF2-40B4-BE49-F238E27FC236}">
                <a16:creationId xmlns:a16="http://schemas.microsoft.com/office/drawing/2014/main" id="{3E38006A-AA65-A441-AD19-13B7E2FEDA6D}"/>
              </a:ext>
            </a:extLst>
          </p:cNvPr>
          <p:cNvSpPr>
            <a:spLocks noGrp="1"/>
          </p:cNvSpPr>
          <p:nvPr>
            <p:ph type="sldNum" sz="quarter" idx="12"/>
          </p:nvPr>
        </p:nvSpPr>
        <p:spPr/>
        <p:txBody>
          <a:bodyPr/>
          <a:lstStyle/>
          <a:p>
            <a:fld id="{54AAE21D-1E9D-1047-BD42-883DA1A9BFEE}" type="slidenum">
              <a:rPr lang="en-US" smtClean="0"/>
              <a:t>402</a:t>
            </a:fld>
            <a:endParaRPr lang="en-US"/>
          </a:p>
        </p:txBody>
      </p:sp>
      <p:pic>
        <p:nvPicPr>
          <p:cNvPr id="3" name="Picture 2">
            <a:extLst>
              <a:ext uri="{FF2B5EF4-FFF2-40B4-BE49-F238E27FC236}">
                <a16:creationId xmlns:a16="http://schemas.microsoft.com/office/drawing/2014/main" id="{705C378D-3D75-4F85-FC81-9BC4EC383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62340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518"/>
            <a:ext cx="8229600" cy="1143000"/>
          </a:xfrm>
        </p:spPr>
        <p:txBody>
          <a:bodyPr>
            <a:normAutofit/>
          </a:bodyPr>
          <a:lstStyle/>
          <a:p>
            <a:r>
              <a:rPr lang="en-US" sz="3200" dirty="0"/>
              <a:t>ERC</a:t>
            </a:r>
            <a:br>
              <a:rPr lang="en-US" sz="3200" dirty="0"/>
            </a:br>
            <a:r>
              <a:rPr lang="en-US" sz="3200" dirty="0"/>
              <a:t>Related Individuals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162716259"/>
              </p:ext>
            </p:extLst>
          </p:nvPr>
        </p:nvGraphicFramePr>
        <p:xfrm>
          <a:off x="457200" y="1416368"/>
          <a:ext cx="8229600" cy="47244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algn="ctr"/>
                      <a:r>
                        <a:rPr lang="en-US" sz="2000" dirty="0"/>
                        <a:t>Type of Wage</a:t>
                      </a:r>
                    </a:p>
                  </a:txBody>
                  <a:tcPr/>
                </a:tc>
                <a:tc>
                  <a:txBody>
                    <a:bodyPr/>
                    <a:lstStyle/>
                    <a:p>
                      <a:pPr algn="ctr"/>
                      <a:r>
                        <a:rPr lang="en-US" sz="2000" dirty="0"/>
                        <a:t>Eligible for ERC?</a:t>
                      </a:r>
                    </a:p>
                  </a:txBody>
                  <a:tcPr/>
                </a:tc>
                <a:extLst>
                  <a:ext uri="{0D108BD9-81ED-4DB2-BD59-A6C34878D82A}">
                    <a16:rowId xmlns:a16="http://schemas.microsoft.com/office/drawing/2014/main" val="10000"/>
                  </a:ext>
                </a:extLst>
              </a:tr>
              <a:tr h="1483360">
                <a:tc>
                  <a:txBody>
                    <a:bodyPr/>
                    <a:lstStyle/>
                    <a:p>
                      <a:r>
                        <a:rPr lang="en-US" dirty="0"/>
                        <a:t>Pay to related individuals</a:t>
                      </a:r>
                      <a:r>
                        <a:rPr lang="en-US" baseline="0" dirty="0"/>
                        <a:t> (per</a:t>
                      </a:r>
                      <a:r>
                        <a:rPr lang="en-US" dirty="0"/>
                        <a:t> §</a:t>
                      </a:r>
                      <a:r>
                        <a:rPr lang="en-US" sz="1800" kern="1200" dirty="0">
                          <a:solidFill>
                            <a:schemeClr val="dk1"/>
                          </a:solidFill>
                          <a:effectLst/>
                          <a:latin typeface="+mn-lt"/>
                          <a:ea typeface="+mn-ea"/>
                          <a:cs typeface="+mn-cs"/>
                        </a:rPr>
                        <a:t>51(</a:t>
                      </a:r>
                      <a:r>
                        <a:rPr lang="en-US" sz="1800" kern="1200" dirty="0" err="1">
                          <a:solidFill>
                            <a:schemeClr val="dk1"/>
                          </a:solidFill>
                          <a:effectLst/>
                          <a:latin typeface="+mn-lt"/>
                          <a:ea typeface="+mn-ea"/>
                          <a:cs typeface="+mn-cs"/>
                        </a:rPr>
                        <a:t>i</a:t>
                      </a:r>
                      <a:r>
                        <a:rPr lang="en-US" sz="1800" kern="1200" dirty="0">
                          <a:solidFill>
                            <a:schemeClr val="dk1"/>
                          </a:solidFill>
                          <a:effectLst/>
                          <a:latin typeface="+mn-lt"/>
                          <a:ea typeface="+mn-ea"/>
                          <a:cs typeface="+mn-cs"/>
                        </a:rPr>
                        <a:t>)(1))</a:t>
                      </a:r>
                      <a:r>
                        <a:rPr lang="en-US" sz="1800" kern="1200" baseline="0" dirty="0">
                          <a:solidFill>
                            <a:schemeClr val="dk1"/>
                          </a:solidFill>
                          <a:effectLst/>
                          <a:latin typeface="+mn-lt"/>
                          <a:ea typeface="+mn-ea"/>
                          <a:cs typeface="+mn-cs"/>
                        </a:rPr>
                        <a:t> of &gt; 50% owner:</a:t>
                      </a:r>
                      <a:endParaRPr lang="en-US" sz="1800" kern="1200" dirty="0">
                        <a:solidFill>
                          <a:schemeClr val="dk1"/>
                        </a:solidFill>
                        <a:effectLst/>
                        <a:latin typeface="+mn-lt"/>
                        <a:ea typeface="+mn-ea"/>
                        <a:cs typeface="+mn-cs"/>
                      </a:endParaRPr>
                    </a:p>
                    <a:p>
                      <a:endParaRPr lang="en-US" sz="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A related individual is any employee who has of any of the following relationships to his</a:t>
                      </a:r>
                      <a:r>
                        <a:rPr lang="en-US" sz="1800" kern="1200" baseline="0" dirty="0">
                          <a:solidFill>
                            <a:schemeClr val="dk1"/>
                          </a:solidFill>
                          <a:effectLst/>
                          <a:latin typeface="+mn-lt"/>
                          <a:ea typeface="+mn-ea"/>
                          <a:cs typeface="+mn-cs"/>
                        </a:rPr>
                        <a:t> (her)</a:t>
                      </a:r>
                      <a:r>
                        <a:rPr lang="en-US" sz="1800" kern="1200" dirty="0">
                          <a:solidFill>
                            <a:schemeClr val="dk1"/>
                          </a:solidFill>
                          <a:effectLst/>
                          <a:latin typeface="+mn-lt"/>
                          <a:ea typeface="+mn-ea"/>
                          <a:cs typeface="+mn-cs"/>
                        </a:rPr>
                        <a:t> employer who is an individual:</a:t>
                      </a:r>
                    </a:p>
                    <a:p>
                      <a:pPr marL="342900" lvl="0" indent="-342900">
                        <a:buAutoNum type="arabicPeriod"/>
                      </a:pPr>
                      <a:r>
                        <a:rPr lang="en-US" sz="1800" kern="1200" dirty="0">
                          <a:solidFill>
                            <a:schemeClr val="dk1"/>
                          </a:solidFill>
                          <a:effectLst/>
                          <a:latin typeface="+mn-lt"/>
                          <a:ea typeface="+mn-ea"/>
                          <a:cs typeface="+mn-cs"/>
                        </a:rPr>
                        <a:t>Child or a descendant of a child;</a:t>
                      </a:r>
                    </a:p>
                    <a:p>
                      <a:pPr marL="342900" lvl="0" indent="-342900">
                        <a:buAutoNum type="arabicPeriod"/>
                      </a:pPr>
                      <a:r>
                        <a:rPr lang="en-US" sz="1800" kern="1200" dirty="0">
                          <a:solidFill>
                            <a:schemeClr val="dk1"/>
                          </a:solidFill>
                          <a:effectLst/>
                          <a:latin typeface="+mn-lt"/>
                          <a:ea typeface="+mn-ea"/>
                          <a:cs typeface="+mn-cs"/>
                        </a:rPr>
                        <a:t>Brother, sister, stepbrother or stepsister;</a:t>
                      </a:r>
                    </a:p>
                    <a:p>
                      <a:pPr marL="342900" lvl="0" indent="-342900">
                        <a:buAutoNum type="arabicPeriod"/>
                      </a:pPr>
                      <a:r>
                        <a:rPr lang="en-US" sz="1800" kern="1200" dirty="0">
                          <a:solidFill>
                            <a:schemeClr val="dk1"/>
                          </a:solidFill>
                          <a:effectLst/>
                          <a:latin typeface="+mn-lt"/>
                          <a:ea typeface="+mn-ea"/>
                          <a:cs typeface="+mn-cs"/>
                        </a:rPr>
                        <a:t>Father,</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mother, or ancestor of either;</a:t>
                      </a:r>
                    </a:p>
                    <a:p>
                      <a:pPr marL="342900" lvl="0" indent="-342900">
                        <a:buAutoNum type="arabicPeriod"/>
                      </a:pPr>
                      <a:r>
                        <a:rPr lang="en-US" sz="1800" kern="1200" dirty="0">
                          <a:solidFill>
                            <a:schemeClr val="dk1"/>
                          </a:solidFill>
                          <a:effectLst/>
                          <a:latin typeface="+mn-lt"/>
                          <a:ea typeface="+mn-ea"/>
                          <a:cs typeface="+mn-cs"/>
                        </a:rPr>
                        <a:t>Stepfather or stepmother;</a:t>
                      </a:r>
                    </a:p>
                    <a:p>
                      <a:pPr marL="342900" lvl="0" indent="-342900">
                        <a:buAutoNum type="arabicPeriod"/>
                      </a:pPr>
                      <a:r>
                        <a:rPr lang="en-US" sz="1800" kern="1200" dirty="0">
                          <a:solidFill>
                            <a:schemeClr val="dk1"/>
                          </a:solidFill>
                          <a:effectLst/>
                          <a:latin typeface="+mn-lt"/>
                          <a:ea typeface="+mn-ea"/>
                          <a:cs typeface="+mn-cs"/>
                        </a:rPr>
                        <a:t>Niece or nephew;</a:t>
                      </a:r>
                    </a:p>
                    <a:p>
                      <a:pPr marL="342900" lvl="0" indent="-342900">
                        <a:buAutoNum type="arabicPeriod"/>
                      </a:pPr>
                      <a:r>
                        <a:rPr lang="en-US" sz="1800" kern="1200" dirty="0">
                          <a:solidFill>
                            <a:schemeClr val="dk1"/>
                          </a:solidFill>
                          <a:effectLst/>
                          <a:latin typeface="+mn-lt"/>
                          <a:ea typeface="+mn-ea"/>
                          <a:cs typeface="+mn-cs"/>
                        </a:rPr>
                        <a:t>Aunt or uncle;</a:t>
                      </a:r>
                    </a:p>
                    <a:p>
                      <a:pPr marL="342900" lvl="0" indent="-342900">
                        <a:buAutoNum type="arabicPeriod"/>
                      </a:pPr>
                      <a:r>
                        <a:rPr lang="en-US" sz="1800" kern="1200" dirty="0">
                          <a:solidFill>
                            <a:schemeClr val="dk1"/>
                          </a:solidFill>
                          <a:effectLst/>
                          <a:latin typeface="+mn-lt"/>
                          <a:ea typeface="+mn-ea"/>
                          <a:cs typeface="+mn-cs"/>
                        </a:rPr>
                        <a:t>Son-in-law, daughter-in-law, father-in-law, mother-in-law, brother-in-law or sister-in-law</a:t>
                      </a:r>
                      <a:endParaRPr lang="en-US" dirty="0"/>
                    </a:p>
                  </a:txBody>
                  <a:tcPr/>
                </a:tc>
                <a:tc>
                  <a:txBody>
                    <a:bodyPr/>
                    <a:lstStyle/>
                    <a:p>
                      <a:pPr algn="ctr"/>
                      <a:r>
                        <a:rPr lang="en-US" dirty="0"/>
                        <a:t>No  (FAQ #59)</a:t>
                      </a:r>
                    </a:p>
                  </a:txBody>
                  <a:tcPr/>
                </a:tc>
                <a:extLst>
                  <a:ext uri="{0D108BD9-81ED-4DB2-BD59-A6C34878D82A}">
                    <a16:rowId xmlns:a16="http://schemas.microsoft.com/office/drawing/2014/main" val="10001"/>
                  </a:ext>
                </a:extLst>
              </a:tr>
            </a:tbl>
          </a:graphicData>
        </a:graphic>
      </p:graphicFrame>
      <p:sp>
        <p:nvSpPr>
          <p:cNvPr id="6" name="Slide Number Placeholder 5">
            <a:extLst>
              <a:ext uri="{FF2B5EF4-FFF2-40B4-BE49-F238E27FC236}">
                <a16:creationId xmlns:a16="http://schemas.microsoft.com/office/drawing/2014/main" id="{EED25629-78D8-E342-B271-3B2CC095DCE8}"/>
              </a:ext>
            </a:extLst>
          </p:cNvPr>
          <p:cNvSpPr>
            <a:spLocks noGrp="1"/>
          </p:cNvSpPr>
          <p:nvPr>
            <p:ph type="sldNum" sz="quarter" idx="12"/>
          </p:nvPr>
        </p:nvSpPr>
        <p:spPr/>
        <p:txBody>
          <a:bodyPr/>
          <a:lstStyle/>
          <a:p>
            <a:fld id="{54AAE21D-1E9D-1047-BD42-883DA1A9BFEE}" type="slidenum">
              <a:rPr lang="en-US" smtClean="0"/>
              <a:t>403</a:t>
            </a:fld>
            <a:endParaRPr lang="en-US"/>
          </a:p>
        </p:txBody>
      </p:sp>
      <p:pic>
        <p:nvPicPr>
          <p:cNvPr id="3" name="Picture 2">
            <a:extLst>
              <a:ext uri="{FF2B5EF4-FFF2-40B4-BE49-F238E27FC236}">
                <a16:creationId xmlns:a16="http://schemas.microsoft.com/office/drawing/2014/main" id="{2041D313-5B0C-B43A-5E95-74F6C1F6F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85285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518"/>
            <a:ext cx="8229600" cy="1143000"/>
          </a:xfrm>
        </p:spPr>
        <p:txBody>
          <a:bodyPr>
            <a:normAutofit/>
          </a:bodyPr>
          <a:lstStyle/>
          <a:p>
            <a:r>
              <a:rPr lang="en-US" sz="3200" dirty="0"/>
              <a:t>ERC</a:t>
            </a:r>
            <a:br>
              <a:rPr lang="en-US" sz="3200" dirty="0"/>
            </a:br>
            <a:r>
              <a:rPr lang="en-US" sz="3200" dirty="0"/>
              <a:t>Related Individuals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22705438"/>
              </p:ext>
            </p:extLst>
          </p:nvPr>
        </p:nvGraphicFramePr>
        <p:xfrm>
          <a:off x="457200" y="1416368"/>
          <a:ext cx="8229600" cy="4693920"/>
        </p:xfrm>
        <a:graphic>
          <a:graphicData uri="http://schemas.openxmlformats.org/drawingml/2006/table">
            <a:tbl>
              <a:tblPr firstRow="1" bandRow="1">
                <a:tableStyleId>{5C22544A-7EE6-4342-B048-85BDC9FD1C3A}</a:tableStyleId>
              </a:tblPr>
              <a:tblGrid>
                <a:gridCol w="6243109">
                  <a:extLst>
                    <a:ext uri="{9D8B030D-6E8A-4147-A177-3AD203B41FA5}">
                      <a16:colId xmlns:a16="http://schemas.microsoft.com/office/drawing/2014/main" val="20000"/>
                    </a:ext>
                  </a:extLst>
                </a:gridCol>
                <a:gridCol w="1986491">
                  <a:extLst>
                    <a:ext uri="{9D8B030D-6E8A-4147-A177-3AD203B41FA5}">
                      <a16:colId xmlns:a16="http://schemas.microsoft.com/office/drawing/2014/main" val="20001"/>
                    </a:ext>
                  </a:extLst>
                </a:gridCol>
              </a:tblGrid>
              <a:tr h="370840">
                <a:tc>
                  <a:txBody>
                    <a:bodyPr/>
                    <a:lstStyle/>
                    <a:p>
                      <a:pPr algn="ctr"/>
                      <a:r>
                        <a:rPr lang="en-US" sz="2000" dirty="0"/>
                        <a:t>Type of Wage</a:t>
                      </a:r>
                    </a:p>
                  </a:txBody>
                  <a:tcPr/>
                </a:tc>
                <a:tc>
                  <a:txBody>
                    <a:bodyPr/>
                    <a:lstStyle/>
                    <a:p>
                      <a:pPr algn="ctr"/>
                      <a:r>
                        <a:rPr lang="en-US" sz="2000" dirty="0"/>
                        <a:t>Eligible for ERC?</a:t>
                      </a:r>
                    </a:p>
                  </a:txBody>
                  <a:tcPr/>
                </a:tc>
                <a:extLst>
                  <a:ext uri="{0D108BD9-81ED-4DB2-BD59-A6C34878D82A}">
                    <a16:rowId xmlns:a16="http://schemas.microsoft.com/office/drawing/2014/main" val="10000"/>
                  </a:ext>
                </a:extLst>
              </a:tr>
              <a:tr h="1483360">
                <a:tc>
                  <a:txBody>
                    <a:bodyPr/>
                    <a:lstStyle/>
                    <a:p>
                      <a:r>
                        <a:rPr lang="en-US" dirty="0"/>
                        <a:t>Pay to related individuals</a:t>
                      </a:r>
                      <a:r>
                        <a:rPr lang="en-US" baseline="0" dirty="0"/>
                        <a:t> (per</a:t>
                      </a:r>
                      <a:r>
                        <a:rPr lang="en-US" dirty="0"/>
                        <a:t> §</a:t>
                      </a:r>
                      <a:r>
                        <a:rPr lang="en-US" sz="1800" kern="1200" dirty="0">
                          <a:solidFill>
                            <a:schemeClr val="dk1"/>
                          </a:solidFill>
                          <a:effectLst/>
                          <a:latin typeface="+mn-lt"/>
                          <a:ea typeface="+mn-ea"/>
                          <a:cs typeface="+mn-cs"/>
                        </a:rPr>
                        <a:t>51(</a:t>
                      </a:r>
                      <a:r>
                        <a:rPr lang="en-US" sz="1800" kern="1200" dirty="0" err="1">
                          <a:solidFill>
                            <a:schemeClr val="dk1"/>
                          </a:solidFill>
                          <a:effectLst/>
                          <a:latin typeface="+mn-lt"/>
                          <a:ea typeface="+mn-ea"/>
                          <a:cs typeface="+mn-cs"/>
                        </a:rPr>
                        <a:t>i</a:t>
                      </a:r>
                      <a:r>
                        <a:rPr lang="en-US" sz="1800" kern="1200" dirty="0">
                          <a:solidFill>
                            <a:schemeClr val="dk1"/>
                          </a:solidFill>
                          <a:effectLst/>
                          <a:latin typeface="+mn-lt"/>
                          <a:ea typeface="+mn-ea"/>
                          <a:cs typeface="+mn-cs"/>
                        </a:rPr>
                        <a:t>)(1)):</a:t>
                      </a:r>
                    </a:p>
                    <a:p>
                      <a:endParaRPr lang="en-US" sz="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8. If employer is a Corp, then a related individual is any person that bears a relationship described above with an individual owning, directly or indirectly, more than 50% in value of the outstanding stock of the Corp</a:t>
                      </a:r>
                    </a:p>
                    <a:p>
                      <a:endParaRPr lang="en-US" sz="800" dirty="0">
                        <a:effectLst/>
                      </a:endParaRPr>
                    </a:p>
                    <a:p>
                      <a:r>
                        <a:rPr lang="en-US" sz="1800" kern="1200" dirty="0">
                          <a:solidFill>
                            <a:schemeClr val="dk1"/>
                          </a:solidFill>
                          <a:effectLst/>
                          <a:latin typeface="+mn-lt"/>
                          <a:ea typeface="+mn-ea"/>
                          <a:cs typeface="+mn-cs"/>
                        </a:rPr>
                        <a:t>9. If employer is an entity other than a Corp, then a related individual is any person that bears a relationship described above with an individual owning, directly or indirectly, more than 50% of the capital and profits interests in the entity</a:t>
                      </a:r>
                    </a:p>
                    <a:p>
                      <a:endParaRPr lang="en-US" sz="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10. If employer is an estate or trust, then a related individual includes a grantor, beneficiary</a:t>
                      </a:r>
                      <a:r>
                        <a:rPr lang="en-US" sz="1800" kern="1200" baseline="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or fiduciary of the estate or trust, or any person that bears a relationship described above with an individual who is a grantor, beneficiary or fiduciary of the estate or trust</a:t>
                      </a:r>
                    </a:p>
                  </a:txBody>
                  <a:tcPr/>
                </a:tc>
                <a:tc>
                  <a:txBody>
                    <a:bodyPr/>
                    <a:lstStyle/>
                    <a:p>
                      <a:pPr algn="ctr"/>
                      <a:r>
                        <a:rPr lang="en-US" dirty="0"/>
                        <a:t>No  (FAQ #59)</a:t>
                      </a:r>
                    </a:p>
                  </a:txBody>
                  <a:tcPr/>
                </a:tc>
                <a:extLst>
                  <a:ext uri="{0D108BD9-81ED-4DB2-BD59-A6C34878D82A}">
                    <a16:rowId xmlns:a16="http://schemas.microsoft.com/office/drawing/2014/main" val="10001"/>
                  </a:ext>
                </a:extLst>
              </a:tr>
            </a:tbl>
          </a:graphicData>
        </a:graphic>
      </p:graphicFrame>
      <p:sp>
        <p:nvSpPr>
          <p:cNvPr id="6" name="Slide Number Placeholder 5">
            <a:extLst>
              <a:ext uri="{FF2B5EF4-FFF2-40B4-BE49-F238E27FC236}">
                <a16:creationId xmlns:a16="http://schemas.microsoft.com/office/drawing/2014/main" id="{991D8D5A-0366-7648-BE66-69DD92B24327}"/>
              </a:ext>
            </a:extLst>
          </p:cNvPr>
          <p:cNvSpPr>
            <a:spLocks noGrp="1"/>
          </p:cNvSpPr>
          <p:nvPr>
            <p:ph type="sldNum" sz="quarter" idx="12"/>
          </p:nvPr>
        </p:nvSpPr>
        <p:spPr/>
        <p:txBody>
          <a:bodyPr/>
          <a:lstStyle/>
          <a:p>
            <a:fld id="{54AAE21D-1E9D-1047-BD42-883DA1A9BFEE}" type="slidenum">
              <a:rPr lang="en-US" smtClean="0"/>
              <a:t>404</a:t>
            </a:fld>
            <a:endParaRPr lang="en-US"/>
          </a:p>
        </p:txBody>
      </p:sp>
      <p:pic>
        <p:nvPicPr>
          <p:cNvPr id="3" name="Picture 2">
            <a:extLst>
              <a:ext uri="{FF2B5EF4-FFF2-40B4-BE49-F238E27FC236}">
                <a16:creationId xmlns:a16="http://schemas.microsoft.com/office/drawing/2014/main" id="{CFA061F3-B1D8-F686-99A7-62C8C314C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846963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 Wages</a:t>
            </a:r>
            <a:br>
              <a:rPr lang="en-US" sz="3200" dirty="0"/>
            </a:br>
            <a:r>
              <a:rPr lang="en-US" sz="3200" dirty="0"/>
              <a:t>Argument to Support Owner ERC Wages</a:t>
            </a:r>
          </a:p>
        </p:txBody>
      </p:sp>
      <p:pic>
        <p:nvPicPr>
          <p:cNvPr id="7" name="Content Placeholder 6" descr="ArgumentBirds.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p:pic>
      <p:sp>
        <p:nvSpPr>
          <p:cNvPr id="6" name="Slide Number Placeholder 5">
            <a:extLst>
              <a:ext uri="{FF2B5EF4-FFF2-40B4-BE49-F238E27FC236}">
                <a16:creationId xmlns:a16="http://schemas.microsoft.com/office/drawing/2014/main" id="{3A5738AF-D348-4742-BC41-92E274CDD92E}"/>
              </a:ext>
            </a:extLst>
          </p:cNvPr>
          <p:cNvSpPr>
            <a:spLocks noGrp="1"/>
          </p:cNvSpPr>
          <p:nvPr>
            <p:ph type="sldNum" sz="quarter" idx="12"/>
          </p:nvPr>
        </p:nvSpPr>
        <p:spPr/>
        <p:txBody>
          <a:bodyPr/>
          <a:lstStyle/>
          <a:p>
            <a:fld id="{54AAE21D-1E9D-1047-BD42-883DA1A9BFEE}" type="slidenum">
              <a:rPr lang="en-US" smtClean="0"/>
              <a:t>405</a:t>
            </a:fld>
            <a:endParaRPr lang="en-US"/>
          </a:p>
        </p:txBody>
      </p:sp>
      <p:pic>
        <p:nvPicPr>
          <p:cNvPr id="3" name="Picture 2">
            <a:extLst>
              <a:ext uri="{FF2B5EF4-FFF2-40B4-BE49-F238E27FC236}">
                <a16:creationId xmlns:a16="http://schemas.microsoft.com/office/drawing/2014/main" id="{122423AB-2C7D-87CE-E986-C73DE0B1A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667664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 Wages</a:t>
            </a:r>
            <a:br>
              <a:rPr lang="en-US" sz="3200" dirty="0"/>
            </a:br>
            <a:r>
              <a:rPr lang="en-US" sz="3200" dirty="0"/>
              <a:t>Argument to Support Owner ERC Wages</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§51(</a:t>
            </a:r>
            <a:r>
              <a:rPr lang="en-US" sz="2400" dirty="0" err="1"/>
              <a:t>i</a:t>
            </a:r>
            <a:r>
              <a:rPr lang="en-US" sz="2400" dirty="0"/>
              <a:t>): Are wages paid to &gt; 50% shareholders eligible for the employee retention credit”</a:t>
            </a:r>
          </a:p>
          <a:p>
            <a:pPr marL="457200" indent="-457200">
              <a:buAutoNum type="arabicPeriod"/>
            </a:pPr>
            <a:r>
              <a:rPr lang="en-US" sz="2400" dirty="0"/>
              <a:t>Statute, regulations and legislative history:</a:t>
            </a:r>
          </a:p>
          <a:p>
            <a:pPr marL="457200" indent="-457200">
              <a:buAutoNum type="alphaLcPeriod"/>
            </a:pPr>
            <a:r>
              <a:rPr lang="en-US" sz="2200" dirty="0"/>
              <a:t>Wages paid to </a:t>
            </a:r>
            <a:r>
              <a:rPr lang="en-US" sz="2200" b="1" i="1" dirty="0"/>
              <a:t>relatives</a:t>
            </a:r>
            <a:r>
              <a:rPr lang="en-US" sz="2200" dirty="0"/>
              <a:t> of &gt; 50% shareholders are ineligible for work opportunity credit (§51(</a:t>
            </a:r>
            <a:r>
              <a:rPr lang="en-US" sz="2200" dirty="0" err="1"/>
              <a:t>i</a:t>
            </a:r>
            <a:r>
              <a:rPr lang="en-US" sz="2200" dirty="0"/>
              <a:t>)(1))</a:t>
            </a:r>
          </a:p>
          <a:p>
            <a:pPr marL="457200" indent="-457200">
              <a:buFont typeface="Arial"/>
              <a:buAutoNum type="alphaLcPeriod"/>
            </a:pPr>
            <a:r>
              <a:rPr lang="en-US" sz="2000" dirty="0"/>
              <a:t>Wages paid to </a:t>
            </a:r>
            <a:r>
              <a:rPr lang="en-US" sz="2000" i="1" dirty="0"/>
              <a:t>actual</a:t>
            </a:r>
            <a:r>
              <a:rPr lang="en-US" sz="2000" dirty="0"/>
              <a:t> shareholders (</a:t>
            </a:r>
            <a:r>
              <a:rPr lang="en-US" sz="2000" dirty="0" err="1"/>
              <a:t>shh</a:t>
            </a:r>
            <a:r>
              <a:rPr lang="en-US" sz="2000" dirty="0"/>
              <a:t>) of stock are eligible, even if </a:t>
            </a:r>
            <a:r>
              <a:rPr lang="en-US" sz="2000" dirty="0" err="1"/>
              <a:t>shh</a:t>
            </a:r>
            <a:r>
              <a:rPr lang="en-US" sz="2000" dirty="0"/>
              <a:t> owns &gt; 50% of stock </a:t>
            </a:r>
          </a:p>
          <a:p>
            <a:pPr marL="457200" indent="-457200">
              <a:buAutoNum type="arabicPeriod" startAt="3"/>
            </a:pPr>
            <a:r>
              <a:rPr lang="en-US" sz="2400" dirty="0"/>
              <a:t>CARES §2301(k): Rules </a:t>
            </a:r>
            <a:r>
              <a:rPr lang="en-US" sz="2400" i="1" dirty="0">
                <a:solidFill>
                  <a:srgbClr val="FF0000"/>
                </a:solidFill>
              </a:rPr>
              <a:t>similar</a:t>
            </a:r>
            <a:r>
              <a:rPr lang="en-US" sz="2400" dirty="0"/>
              <a:t> </a:t>
            </a:r>
            <a:r>
              <a:rPr lang="en-US" sz="2400" i="1" dirty="0">
                <a:solidFill>
                  <a:srgbClr val="FF0000"/>
                </a:solidFill>
              </a:rPr>
              <a:t>to</a:t>
            </a:r>
            <a:r>
              <a:rPr lang="en-US" sz="2400" dirty="0"/>
              <a:t> these are applied for purposes of employee retention credit </a:t>
            </a:r>
          </a:p>
        </p:txBody>
      </p:sp>
      <p:sp>
        <p:nvSpPr>
          <p:cNvPr id="6" name="Slide Number Placeholder 5">
            <a:extLst>
              <a:ext uri="{FF2B5EF4-FFF2-40B4-BE49-F238E27FC236}">
                <a16:creationId xmlns:a16="http://schemas.microsoft.com/office/drawing/2014/main" id="{BFF19E01-ADA4-1445-9A00-AC35A4985819}"/>
              </a:ext>
            </a:extLst>
          </p:cNvPr>
          <p:cNvSpPr>
            <a:spLocks noGrp="1"/>
          </p:cNvSpPr>
          <p:nvPr>
            <p:ph type="sldNum" sz="quarter" idx="12"/>
          </p:nvPr>
        </p:nvSpPr>
        <p:spPr/>
        <p:txBody>
          <a:bodyPr/>
          <a:lstStyle/>
          <a:p>
            <a:fld id="{54AAE21D-1E9D-1047-BD42-883DA1A9BFEE}" type="slidenum">
              <a:rPr lang="en-US" smtClean="0"/>
              <a:t>406</a:t>
            </a:fld>
            <a:endParaRPr lang="en-US"/>
          </a:p>
        </p:txBody>
      </p:sp>
      <p:pic>
        <p:nvPicPr>
          <p:cNvPr id="4" name="Picture 3">
            <a:extLst>
              <a:ext uri="{FF2B5EF4-FFF2-40B4-BE49-F238E27FC236}">
                <a16:creationId xmlns:a16="http://schemas.microsoft.com/office/drawing/2014/main" id="{B11522E3-F16A-EB24-F653-5A31CB4D0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90922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 Wages</a:t>
            </a:r>
            <a:br>
              <a:rPr lang="en-US" sz="3200" dirty="0"/>
            </a:br>
            <a:r>
              <a:rPr lang="en-US" sz="3200" dirty="0"/>
              <a:t>Argument to Support Owner ERC Wages</a:t>
            </a:r>
          </a:p>
        </p:txBody>
      </p:sp>
      <p:sp>
        <p:nvSpPr>
          <p:cNvPr id="3" name="Content Placeholder 2"/>
          <p:cNvSpPr>
            <a:spLocks noGrp="1"/>
          </p:cNvSpPr>
          <p:nvPr>
            <p:ph idx="1"/>
          </p:nvPr>
        </p:nvSpPr>
        <p:spPr/>
        <p:txBody>
          <a:bodyPr>
            <a:normAutofit/>
          </a:bodyPr>
          <a:lstStyle/>
          <a:p>
            <a:pPr marL="457200" indent="-457200">
              <a:buAutoNum type="arabicPeriod" startAt="4"/>
            </a:pPr>
            <a:r>
              <a:rPr lang="en-US" sz="2400" dirty="0"/>
              <a:t>When determining the percentage of stock owned, the attribution rules of §267(c) apply</a:t>
            </a:r>
          </a:p>
          <a:p>
            <a:pPr marL="457200" indent="-457200">
              <a:buAutoNum type="alphaLcPeriod"/>
            </a:pPr>
            <a:r>
              <a:rPr lang="en-US" sz="2000" dirty="0"/>
              <a:t>Under §267(c), a non-majority (50% or &gt;) shareholder may be considered to own a majority (&gt; 50%) interest</a:t>
            </a:r>
          </a:p>
          <a:p>
            <a:pPr marL="457200" indent="-457200">
              <a:buAutoNum type="alphaLcPeriod"/>
            </a:pPr>
            <a:r>
              <a:rPr lang="en-US" sz="2000" dirty="0"/>
              <a:t>This renders wages paid to </a:t>
            </a:r>
            <a:r>
              <a:rPr lang="en-US" sz="2000" b="1" dirty="0"/>
              <a:t>relatives</a:t>
            </a:r>
            <a:r>
              <a:rPr lang="en-US" sz="2000" dirty="0"/>
              <a:t> of such a </a:t>
            </a:r>
            <a:r>
              <a:rPr lang="en-US" sz="2000" dirty="0" err="1"/>
              <a:t>shh</a:t>
            </a:r>
            <a:r>
              <a:rPr lang="en-US" sz="2000" dirty="0"/>
              <a:t> ineligible for ERC </a:t>
            </a:r>
          </a:p>
          <a:p>
            <a:pPr marL="457200" indent="-457200">
              <a:buAutoNum type="arabicPeriod" startAt="5"/>
            </a:pPr>
            <a:r>
              <a:rPr lang="en-US" sz="2400" dirty="0"/>
              <a:t>However, wages paid to actual shareholder ERC eligible </a:t>
            </a:r>
          </a:p>
        </p:txBody>
      </p:sp>
      <p:sp>
        <p:nvSpPr>
          <p:cNvPr id="6" name="Slide Number Placeholder 5">
            <a:extLst>
              <a:ext uri="{FF2B5EF4-FFF2-40B4-BE49-F238E27FC236}">
                <a16:creationId xmlns:a16="http://schemas.microsoft.com/office/drawing/2014/main" id="{D770D15D-5068-084A-8278-C5860B60AE8B}"/>
              </a:ext>
            </a:extLst>
          </p:cNvPr>
          <p:cNvSpPr>
            <a:spLocks noGrp="1"/>
          </p:cNvSpPr>
          <p:nvPr>
            <p:ph type="sldNum" sz="quarter" idx="12"/>
          </p:nvPr>
        </p:nvSpPr>
        <p:spPr/>
        <p:txBody>
          <a:bodyPr/>
          <a:lstStyle/>
          <a:p>
            <a:fld id="{54AAE21D-1E9D-1047-BD42-883DA1A9BFEE}" type="slidenum">
              <a:rPr lang="en-US" smtClean="0"/>
              <a:t>407</a:t>
            </a:fld>
            <a:endParaRPr lang="en-US"/>
          </a:p>
        </p:txBody>
      </p:sp>
      <p:pic>
        <p:nvPicPr>
          <p:cNvPr id="4" name="Picture 3">
            <a:extLst>
              <a:ext uri="{FF2B5EF4-FFF2-40B4-BE49-F238E27FC236}">
                <a16:creationId xmlns:a16="http://schemas.microsoft.com/office/drawing/2014/main" id="{40B0E4EA-54CD-6127-EFA8-9710FDAE9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64580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 Wages</a:t>
            </a:r>
            <a:br>
              <a:rPr lang="en-US" sz="3200" dirty="0"/>
            </a:br>
            <a:r>
              <a:rPr lang="en-US" sz="3200" dirty="0"/>
              <a:t>Argument to Support Owner ERC Wages</a:t>
            </a:r>
          </a:p>
        </p:txBody>
      </p:sp>
      <p:sp>
        <p:nvSpPr>
          <p:cNvPr id="3" name="Content Placeholder 2"/>
          <p:cNvSpPr>
            <a:spLocks noGrp="1"/>
          </p:cNvSpPr>
          <p:nvPr>
            <p:ph idx="1"/>
          </p:nvPr>
        </p:nvSpPr>
        <p:spPr/>
        <p:txBody>
          <a:bodyPr>
            <a:normAutofit/>
          </a:bodyPr>
          <a:lstStyle/>
          <a:p>
            <a:pPr marL="457200" indent="-457200">
              <a:buAutoNum type="arabicPeriod" startAt="6"/>
            </a:pPr>
            <a:r>
              <a:rPr lang="en-US" sz="2400" dirty="0"/>
              <a:t>§51(</a:t>
            </a:r>
            <a:r>
              <a:rPr lang="en-US" sz="2400" dirty="0" err="1"/>
              <a:t>i</a:t>
            </a:r>
            <a:r>
              <a:rPr lang="en-US" sz="2400" dirty="0"/>
              <a:t>) – Statute, regulation (Reg. §1.51-1(e)(iii)) and original legislative history only ace out relatives, not actual shareholders</a:t>
            </a:r>
          </a:p>
          <a:p>
            <a:pPr marL="457200" lvl="0" indent="-457200">
              <a:buFont typeface="Arial"/>
              <a:buAutoNum type="alphaLcPeriod"/>
            </a:pPr>
            <a:r>
              <a:rPr lang="en-US" sz="2000" dirty="0"/>
              <a:t>Statute – The overall structure of the statute is inconsistent with the “any living relative” rule. Actual stock ownership is required (as opposed to family attribution). </a:t>
            </a:r>
          </a:p>
          <a:p>
            <a:pPr marL="457200" lvl="0" indent="-457200">
              <a:buFont typeface="Arial"/>
              <a:buAutoNum type="alphaLcPeriod"/>
            </a:pPr>
            <a:r>
              <a:rPr lang="en-US" sz="2000" dirty="0"/>
              <a:t>Reg. (§1.51-1(e)(iii)) </a:t>
            </a:r>
          </a:p>
          <a:p>
            <a:pPr marL="457200" indent="-457200">
              <a:buAutoNum type="alphaLcPeriod"/>
            </a:pPr>
            <a:r>
              <a:rPr lang="en-US" sz="2000" dirty="0"/>
              <a:t>Legislative history – Credit denied for hiring “relatives” of the employer. No mention of denial for shareholder’s </a:t>
            </a:r>
            <a:r>
              <a:rPr lang="en-US" sz="2000" i="1" dirty="0"/>
              <a:t>own</a:t>
            </a:r>
            <a:r>
              <a:rPr lang="en-US" sz="2000" dirty="0"/>
              <a:t> wages. (CB 1981-2 pg. 502)  </a:t>
            </a:r>
          </a:p>
        </p:txBody>
      </p:sp>
      <p:sp>
        <p:nvSpPr>
          <p:cNvPr id="6" name="Slide Number Placeholder 5">
            <a:extLst>
              <a:ext uri="{FF2B5EF4-FFF2-40B4-BE49-F238E27FC236}">
                <a16:creationId xmlns:a16="http://schemas.microsoft.com/office/drawing/2014/main" id="{1C2C9690-3404-2549-8C7D-839D391B5AE1}"/>
              </a:ext>
            </a:extLst>
          </p:cNvPr>
          <p:cNvSpPr>
            <a:spLocks noGrp="1"/>
          </p:cNvSpPr>
          <p:nvPr>
            <p:ph type="sldNum" sz="quarter" idx="12"/>
          </p:nvPr>
        </p:nvSpPr>
        <p:spPr/>
        <p:txBody>
          <a:bodyPr/>
          <a:lstStyle/>
          <a:p>
            <a:fld id="{54AAE21D-1E9D-1047-BD42-883DA1A9BFEE}" type="slidenum">
              <a:rPr lang="en-US" smtClean="0"/>
              <a:t>408</a:t>
            </a:fld>
            <a:endParaRPr lang="en-US"/>
          </a:p>
        </p:txBody>
      </p:sp>
      <p:pic>
        <p:nvPicPr>
          <p:cNvPr id="4" name="Picture 3">
            <a:extLst>
              <a:ext uri="{FF2B5EF4-FFF2-40B4-BE49-F238E27FC236}">
                <a16:creationId xmlns:a16="http://schemas.microsoft.com/office/drawing/2014/main" id="{E7F9ED70-9CCE-9DC8-9905-EE8321CCC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19266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 Wages</a:t>
            </a:r>
            <a:br>
              <a:rPr lang="en-US" sz="3200" dirty="0"/>
            </a:br>
            <a:r>
              <a:rPr lang="en-US" sz="3200" dirty="0"/>
              <a:t>Argument to Support Owner ERC Wages</a:t>
            </a:r>
          </a:p>
        </p:txBody>
      </p:sp>
      <p:sp>
        <p:nvSpPr>
          <p:cNvPr id="3" name="Content Placeholder 2"/>
          <p:cNvSpPr>
            <a:spLocks noGrp="1"/>
          </p:cNvSpPr>
          <p:nvPr>
            <p:ph idx="1"/>
          </p:nvPr>
        </p:nvSpPr>
        <p:spPr/>
        <p:txBody>
          <a:bodyPr>
            <a:normAutofit/>
          </a:bodyPr>
          <a:lstStyle/>
          <a:p>
            <a:pPr marL="0" indent="0">
              <a:buNone/>
            </a:pPr>
            <a:r>
              <a:rPr lang="en-US" sz="2400" dirty="0"/>
              <a:t>7.  Reg. §1.51-1(e)(iii) </a:t>
            </a:r>
          </a:p>
          <a:p>
            <a:pPr marL="457200" lvl="0" indent="-457200">
              <a:buAutoNum type="alphaLcPeriod"/>
            </a:pPr>
            <a:r>
              <a:rPr lang="en-US" sz="2000" dirty="0"/>
              <a:t>Reg. requires actual stock ownership</a:t>
            </a:r>
          </a:p>
          <a:p>
            <a:pPr marL="457200" lvl="0" indent="-457200">
              <a:buAutoNum type="alphaLcPeriod"/>
            </a:pPr>
            <a:r>
              <a:rPr lang="en-US" sz="2000" dirty="0"/>
              <a:t>Reg. applies disallowance rule to an “individual who is </a:t>
            </a:r>
            <a:r>
              <a:rPr lang="en-US" sz="2000" dirty="0">
                <a:solidFill>
                  <a:srgbClr val="FF0000"/>
                </a:solidFill>
              </a:rPr>
              <a:t>related</a:t>
            </a:r>
            <a:r>
              <a:rPr lang="en-US" sz="2000" dirty="0"/>
              <a:t>. . . to a </a:t>
            </a:r>
            <a:r>
              <a:rPr lang="en-US" sz="2000" b="1" i="1" dirty="0"/>
              <a:t>shareholder</a:t>
            </a:r>
            <a:r>
              <a:rPr lang="en-US" sz="2000" dirty="0"/>
              <a:t> who owns (per §267(c)) &gt; 50% . . . of the outstanding stock of the taxpayer if the taxpayer is a corporation” </a:t>
            </a:r>
          </a:p>
          <a:p>
            <a:pPr marL="457200" lvl="0" indent="-457200">
              <a:buAutoNum type="alphaLcPeriod"/>
            </a:pPr>
            <a:r>
              <a:rPr lang="en-US" sz="2000" dirty="0" err="1"/>
              <a:t>Reg</a:t>
            </a:r>
            <a:r>
              <a:rPr lang="en-US" sz="2000" dirty="0"/>
              <a:t> does not provide for “deemed” shareholder status </a:t>
            </a:r>
          </a:p>
          <a:p>
            <a:pPr marL="457200" lvl="0" indent="-457200">
              <a:buAutoNum type="arabicParenR"/>
            </a:pPr>
            <a:r>
              <a:rPr lang="en-US" sz="2000" dirty="0"/>
              <a:t>Reg. </a:t>
            </a:r>
            <a:r>
              <a:rPr lang="en-US" sz="2000" b="1" i="1" dirty="0"/>
              <a:t>doesn’t</a:t>
            </a:r>
            <a:r>
              <a:rPr lang="en-US" sz="2000" dirty="0"/>
              <a:t> apply to </a:t>
            </a:r>
            <a:r>
              <a:rPr lang="en-US" sz="2000" b="1" dirty="0"/>
              <a:t>non</a:t>
            </a:r>
            <a:r>
              <a:rPr lang="en-US" sz="2000" dirty="0"/>
              <a:t>-</a:t>
            </a:r>
            <a:r>
              <a:rPr lang="en-US" sz="2000" dirty="0" err="1"/>
              <a:t>shhs</a:t>
            </a:r>
            <a:r>
              <a:rPr lang="en-US" sz="2000" dirty="0"/>
              <a:t> who own stock through family attribution</a:t>
            </a:r>
          </a:p>
          <a:p>
            <a:pPr marL="457200" lvl="0" indent="-457200">
              <a:buAutoNum type="arabicParenR"/>
            </a:pPr>
            <a:r>
              <a:rPr lang="en-US" sz="2000" dirty="0"/>
              <a:t>If Treasury had intended treatment as a shareholder by virtue of a relative’s stock ownership), it would have written the reg. differently</a:t>
            </a:r>
          </a:p>
        </p:txBody>
      </p:sp>
      <p:sp>
        <p:nvSpPr>
          <p:cNvPr id="6" name="Slide Number Placeholder 5">
            <a:extLst>
              <a:ext uri="{FF2B5EF4-FFF2-40B4-BE49-F238E27FC236}">
                <a16:creationId xmlns:a16="http://schemas.microsoft.com/office/drawing/2014/main" id="{F54C7D1C-16F4-984F-91ED-224C511DE3CA}"/>
              </a:ext>
            </a:extLst>
          </p:cNvPr>
          <p:cNvSpPr>
            <a:spLocks noGrp="1"/>
          </p:cNvSpPr>
          <p:nvPr>
            <p:ph type="sldNum" sz="quarter" idx="12"/>
          </p:nvPr>
        </p:nvSpPr>
        <p:spPr/>
        <p:txBody>
          <a:bodyPr/>
          <a:lstStyle/>
          <a:p>
            <a:fld id="{54AAE21D-1E9D-1047-BD42-883DA1A9BFEE}" type="slidenum">
              <a:rPr lang="en-US" smtClean="0"/>
              <a:t>409</a:t>
            </a:fld>
            <a:endParaRPr lang="en-US"/>
          </a:p>
        </p:txBody>
      </p:sp>
      <p:pic>
        <p:nvPicPr>
          <p:cNvPr id="4" name="Picture 3">
            <a:extLst>
              <a:ext uri="{FF2B5EF4-FFF2-40B4-BE49-F238E27FC236}">
                <a16:creationId xmlns:a16="http://schemas.microsoft.com/office/drawing/2014/main" id="{3A90A2E5-4191-0F75-525B-7A65E1DAB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0824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0979733"/>
              </p:ext>
            </p:extLst>
          </p:nvPr>
        </p:nvGraphicFramePr>
        <p:xfrm>
          <a:off x="457200" y="1600200"/>
          <a:ext cx="8229600" cy="4160520"/>
        </p:xfrm>
        <a:graphic>
          <a:graphicData uri="http://schemas.openxmlformats.org/drawingml/2006/table">
            <a:tbl>
              <a:tblPr firstRow="1" bandRow="1">
                <a:tableStyleId>{5C22544A-7EE6-4342-B048-85BDC9FD1C3A}</a:tableStyleId>
              </a:tblPr>
              <a:tblGrid>
                <a:gridCol w="1669578">
                  <a:extLst>
                    <a:ext uri="{9D8B030D-6E8A-4147-A177-3AD203B41FA5}">
                      <a16:colId xmlns:a16="http://schemas.microsoft.com/office/drawing/2014/main" val="20000"/>
                    </a:ext>
                  </a:extLst>
                </a:gridCol>
                <a:gridCol w="2445222">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rowSpan="6">
                  <a:txBody>
                    <a:bodyPr/>
                    <a:lstStyle/>
                    <a:p>
                      <a:pPr algn="ctr"/>
                      <a:r>
                        <a:rPr lang="en-US" dirty="0"/>
                        <a:t>How soon will IRS pay refund?</a:t>
                      </a:r>
                    </a:p>
                  </a:txBody>
                  <a:tcPr/>
                </a:tc>
                <a:tc>
                  <a:txBody>
                    <a:bodyPr/>
                    <a:lstStyle/>
                    <a:p>
                      <a:pPr algn="ctr"/>
                      <a:r>
                        <a:rPr lang="en-US" dirty="0"/>
                        <a:t>IRS will send check in 8-12 weeks (2-3</a:t>
                      </a:r>
                      <a:r>
                        <a:rPr lang="en-US" baseline="0" dirty="0"/>
                        <a:t> </a:t>
                      </a:r>
                      <a:r>
                        <a:rPr lang="en-US" baseline="0" dirty="0" err="1"/>
                        <a:t>mos</a:t>
                      </a:r>
                      <a:r>
                        <a:rPr lang="en-US" baseline="0" dirty="0"/>
                        <a:t>)</a:t>
                      </a:r>
                      <a:endParaRPr lang="en-US" dirty="0"/>
                    </a:p>
                  </a:txBody>
                  <a:tcPr/>
                </a:tc>
                <a:tc>
                  <a:txBody>
                    <a:bodyPr/>
                    <a:lstStyle/>
                    <a:p>
                      <a:pPr algn="ctr"/>
                      <a:r>
                        <a:rPr lang="en-US" dirty="0"/>
                        <a:t>Maybe</a:t>
                      </a:r>
                    </a:p>
                  </a:txBody>
                  <a:tcPr/>
                </a:tc>
                <a:tc>
                  <a:txBody>
                    <a:bodyPr/>
                    <a:lstStyle/>
                    <a:p>
                      <a:pPr algn="ctr"/>
                      <a:r>
                        <a:rPr lang="en-US" dirty="0"/>
                        <a:t>This</a:t>
                      </a:r>
                      <a:r>
                        <a:rPr lang="en-US" baseline="0" dirty="0"/>
                        <a:t> author has not experienced or heard of any refund received that fast</a:t>
                      </a:r>
                      <a:endParaRPr lang="en-US" dirty="0"/>
                    </a:p>
                  </a:txBody>
                  <a:tcPr/>
                </a:tc>
                <a:extLst>
                  <a:ext uri="{0D108BD9-81ED-4DB2-BD59-A6C34878D82A}">
                    <a16:rowId xmlns:a16="http://schemas.microsoft.com/office/drawing/2014/main" val="10001"/>
                  </a:ext>
                </a:extLst>
              </a:tr>
              <a:tr h="370840">
                <a:tc vMerge="1">
                  <a:txBody>
                    <a:bodyPr/>
                    <a:lstStyle/>
                    <a:p>
                      <a:pPr algn="ctr"/>
                      <a:endParaRPr lang="en-US" dirty="0"/>
                    </a:p>
                  </a:txBody>
                  <a:tcPr/>
                </a:tc>
                <a:tc>
                  <a:txBody>
                    <a:bodyPr/>
                    <a:lstStyle/>
                    <a:p>
                      <a:pPr algn="ctr"/>
                      <a:r>
                        <a:rPr lang="en-US" dirty="0" err="1"/>
                        <a:t>Tp</a:t>
                      </a:r>
                      <a:r>
                        <a:rPr lang="en-US" baseline="0" dirty="0"/>
                        <a:t> will receive refund in 5-8 months, depending on backlog</a:t>
                      </a:r>
                      <a:endParaRPr lang="en-US" dirty="0"/>
                    </a:p>
                  </a:txBody>
                  <a:tcPr/>
                </a:tc>
                <a:tc>
                  <a:txBody>
                    <a:bodyPr/>
                    <a:lstStyle/>
                    <a:p>
                      <a:pPr algn="ctr"/>
                      <a:r>
                        <a:rPr lang="en-US" dirty="0"/>
                        <a:t>Fail</a:t>
                      </a:r>
                    </a:p>
                  </a:txBody>
                  <a:tcPr/>
                </a:tc>
                <a:tc>
                  <a:txBody>
                    <a:bodyPr/>
                    <a:lstStyle/>
                    <a:p>
                      <a:pPr algn="ctr"/>
                      <a:r>
                        <a:rPr lang="en-US" dirty="0"/>
                        <a:t>Many, many, many </a:t>
                      </a:r>
                      <a:r>
                        <a:rPr lang="en-US" dirty="0" err="1"/>
                        <a:t>tps</a:t>
                      </a:r>
                      <a:r>
                        <a:rPr lang="en-US" baseline="0" dirty="0"/>
                        <a:t> indicate refunds, if received at all, take much, much longer</a:t>
                      </a:r>
                      <a:endParaRPr lang="en-US" dirty="0"/>
                    </a:p>
                  </a:txBody>
                  <a:tcPr/>
                </a:tc>
                <a:extLst>
                  <a:ext uri="{0D108BD9-81ED-4DB2-BD59-A6C34878D82A}">
                    <a16:rowId xmlns:a16="http://schemas.microsoft.com/office/drawing/2014/main" val="10002"/>
                  </a:ext>
                </a:extLst>
              </a:tr>
              <a:tr h="370840">
                <a:tc vMerge="1">
                  <a:txBody>
                    <a:bodyPr/>
                    <a:lstStyle/>
                    <a:p>
                      <a:pPr algn="ctr"/>
                      <a:endParaRPr lang="en-US" dirty="0"/>
                    </a:p>
                  </a:txBody>
                  <a:tcPr/>
                </a:tc>
                <a:tc>
                  <a:txBody>
                    <a:bodyPr/>
                    <a:lstStyle/>
                    <a:p>
                      <a:pPr algn="ctr"/>
                      <a:r>
                        <a:rPr lang="en-US" dirty="0"/>
                        <a:t>Minimum of</a:t>
                      </a:r>
                      <a:r>
                        <a:rPr lang="en-US" baseline="0" dirty="0"/>
                        <a:t> 20 weeks (5 </a:t>
                      </a:r>
                      <a:r>
                        <a:rPr lang="en-US" baseline="0" dirty="0" err="1"/>
                        <a:t>mos</a:t>
                      </a:r>
                      <a:r>
                        <a:rPr lang="en-US" baseline="0" dirty="0"/>
                        <a:t>) or longer</a:t>
                      </a:r>
                      <a:endParaRPr lang="en-US" dirty="0"/>
                    </a:p>
                  </a:txBody>
                  <a:tcPr/>
                </a:tc>
                <a:tc>
                  <a:txBody>
                    <a:bodyPr/>
                    <a:lstStyle/>
                    <a:p>
                      <a:pPr algn="ctr"/>
                      <a:r>
                        <a:rPr lang="en-US" dirty="0"/>
                        <a:t>Pass</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This</a:t>
                      </a:r>
                      <a:r>
                        <a:rPr lang="en-US" baseline="0" dirty="0"/>
                        <a:t> advertising claim is stated responsibly </a:t>
                      </a:r>
                      <a:r>
                        <a:rPr lang="en-US" dirty="0"/>
                        <a:t>(for paper file)</a:t>
                      </a:r>
                    </a:p>
                  </a:txBody>
                  <a:tcPr/>
                </a:tc>
                <a:extLst>
                  <a:ext uri="{0D108BD9-81ED-4DB2-BD59-A6C34878D82A}">
                    <a16:rowId xmlns:a16="http://schemas.microsoft.com/office/drawing/2014/main" val="10003"/>
                  </a:ext>
                </a:extLst>
              </a:tr>
              <a:tr h="370840">
                <a:tc vMerge="1">
                  <a:txBody>
                    <a:bodyPr/>
                    <a:lstStyle/>
                    <a:p>
                      <a:pPr algn="ctr"/>
                      <a:endParaRPr lang="en-US" dirty="0"/>
                    </a:p>
                  </a:txBody>
                  <a:tcPr/>
                </a:tc>
                <a:tc>
                  <a:txBody>
                    <a:bodyPr/>
                    <a:lstStyle/>
                    <a:p>
                      <a:pPr algn="ctr"/>
                      <a:r>
                        <a:rPr lang="en-US" dirty="0"/>
                        <a:t>6-9 months</a:t>
                      </a:r>
                    </a:p>
                  </a:txBody>
                  <a:tcPr/>
                </a:tc>
                <a:tc>
                  <a:txBody>
                    <a:bodyPr/>
                    <a:lstStyle/>
                    <a:p>
                      <a:pPr algn="ctr"/>
                      <a:r>
                        <a:rPr lang="en-US" dirty="0"/>
                        <a:t>Pass</a:t>
                      </a:r>
                    </a:p>
                  </a:txBody>
                  <a:tcPr/>
                </a:tc>
                <a:tc>
                  <a:txBody>
                    <a:bodyPr/>
                    <a:lstStyle/>
                    <a:p>
                      <a:pPr algn="ctr"/>
                      <a:r>
                        <a:rPr lang="en-US" dirty="0"/>
                        <a:t>More realistic than others</a:t>
                      </a:r>
                    </a:p>
                  </a:txBody>
                  <a:tcPr/>
                </a:tc>
                <a:extLst>
                  <a:ext uri="{0D108BD9-81ED-4DB2-BD59-A6C34878D82A}">
                    <a16:rowId xmlns:a16="http://schemas.microsoft.com/office/drawing/2014/main" val="10004"/>
                  </a:ext>
                </a:extLst>
              </a:tr>
              <a:tr h="370840">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6-9 months</a:t>
                      </a:r>
                    </a:p>
                  </a:txBody>
                  <a:tcPr/>
                </a:tc>
                <a:tc>
                  <a:txBody>
                    <a:bodyPr/>
                    <a:lstStyle/>
                    <a:p>
                      <a:pPr algn="ctr"/>
                      <a:r>
                        <a:rPr lang="en-US" dirty="0"/>
                        <a:t>Pass</a:t>
                      </a:r>
                    </a:p>
                  </a:txBody>
                  <a:tcPr/>
                </a:tc>
                <a:tc>
                  <a:txBody>
                    <a:bodyPr/>
                    <a:lstStyle/>
                    <a:p>
                      <a:pPr algn="ctr"/>
                      <a:r>
                        <a:rPr lang="en-US" dirty="0"/>
                        <a:t>More realistic than others</a:t>
                      </a:r>
                    </a:p>
                  </a:txBody>
                  <a:tcPr/>
                </a:tc>
                <a:extLst>
                  <a:ext uri="{0D108BD9-81ED-4DB2-BD59-A6C34878D82A}">
                    <a16:rowId xmlns:a16="http://schemas.microsoft.com/office/drawing/2014/main" val="10005"/>
                  </a:ext>
                </a:extLst>
              </a:tr>
              <a:tr h="370840">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Up to a year</a:t>
                      </a:r>
                    </a:p>
                  </a:txBody>
                  <a:tcPr/>
                </a:tc>
                <a:tc>
                  <a:txBody>
                    <a:bodyPr/>
                    <a:lstStyle/>
                    <a:p>
                      <a:pPr algn="ctr"/>
                      <a:r>
                        <a:rPr lang="en-US" dirty="0"/>
                        <a:t>Pass</a:t>
                      </a:r>
                    </a:p>
                  </a:txBody>
                  <a:tcPr/>
                </a:tc>
                <a:tc>
                  <a:txBody>
                    <a:bodyPr/>
                    <a:lstStyle/>
                    <a:p>
                      <a:pPr algn="ctr"/>
                      <a:r>
                        <a:rPr lang="en-US" dirty="0"/>
                        <a:t>More realistic than others</a:t>
                      </a:r>
                    </a:p>
                  </a:txBody>
                  <a:tcPr/>
                </a:tc>
                <a:extLst>
                  <a:ext uri="{0D108BD9-81ED-4DB2-BD59-A6C34878D82A}">
                    <a16:rowId xmlns:a16="http://schemas.microsoft.com/office/drawing/2014/main" val="10006"/>
                  </a:ext>
                </a:extLst>
              </a:tr>
            </a:tbl>
          </a:graphicData>
        </a:graphic>
      </p:graphicFrame>
      <p:sp>
        <p:nvSpPr>
          <p:cNvPr id="3" name="Slide Number Placeholder 2">
            <a:extLst>
              <a:ext uri="{FF2B5EF4-FFF2-40B4-BE49-F238E27FC236}">
                <a16:creationId xmlns:a16="http://schemas.microsoft.com/office/drawing/2014/main" id="{FB53012F-43E6-6845-AB14-A9FA0D611E4F}"/>
              </a:ext>
            </a:extLst>
          </p:cNvPr>
          <p:cNvSpPr>
            <a:spLocks noGrp="1"/>
          </p:cNvSpPr>
          <p:nvPr>
            <p:ph type="sldNum" sz="quarter" idx="12"/>
          </p:nvPr>
        </p:nvSpPr>
        <p:spPr/>
        <p:txBody>
          <a:bodyPr/>
          <a:lstStyle/>
          <a:p>
            <a:fld id="{54AAE21D-1E9D-1047-BD42-883DA1A9BFEE}" type="slidenum">
              <a:rPr lang="en-US" smtClean="0"/>
              <a:t>41</a:t>
            </a:fld>
            <a:endParaRPr lang="en-US"/>
          </a:p>
        </p:txBody>
      </p:sp>
      <p:pic>
        <p:nvPicPr>
          <p:cNvPr id="4" name="Picture 3">
            <a:extLst>
              <a:ext uri="{FF2B5EF4-FFF2-40B4-BE49-F238E27FC236}">
                <a16:creationId xmlns:a16="http://schemas.microsoft.com/office/drawing/2014/main" id="{3DAB5CA6-EAE6-BCFF-224D-E7CEF6546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103334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 Wages</a:t>
            </a:r>
            <a:br>
              <a:rPr lang="en-US" sz="3200" dirty="0"/>
            </a:br>
            <a:r>
              <a:rPr lang="en-US" sz="3200" dirty="0"/>
              <a:t>Argument to Support Owner ERC Wages</a:t>
            </a:r>
          </a:p>
        </p:txBody>
      </p:sp>
      <p:sp>
        <p:nvSpPr>
          <p:cNvPr id="3" name="Content Placeholder 2"/>
          <p:cNvSpPr>
            <a:spLocks noGrp="1"/>
          </p:cNvSpPr>
          <p:nvPr>
            <p:ph idx="1"/>
          </p:nvPr>
        </p:nvSpPr>
        <p:spPr/>
        <p:txBody>
          <a:bodyPr>
            <a:normAutofit/>
          </a:bodyPr>
          <a:lstStyle/>
          <a:p>
            <a:pPr marL="457200" indent="-457200">
              <a:buAutoNum type="arabicPeriod" startAt="8"/>
            </a:pPr>
            <a:r>
              <a:rPr lang="en-US" sz="2400" dirty="0"/>
              <a:t>IRS has ruled (some commenters agree) application of an “any living relative” rule  </a:t>
            </a:r>
          </a:p>
          <a:p>
            <a:pPr marL="457200" indent="-457200">
              <a:buAutoNum type="alphaLcPeriod"/>
            </a:pPr>
            <a:r>
              <a:rPr lang="en-US" sz="2000" dirty="0"/>
              <a:t>This aces out (eliminates) for ERC wages paid to a majority (&gt; 50% shareholder) if the shareholder has living relatives</a:t>
            </a:r>
          </a:p>
          <a:p>
            <a:pPr marL="457200" indent="-457200">
              <a:buAutoNum type="alphaLcPeriod"/>
            </a:pPr>
            <a:r>
              <a:rPr lang="en-US" sz="2000" dirty="0"/>
              <a:t>Under this position, a similar </a:t>
            </a:r>
            <a:r>
              <a:rPr lang="en-US" sz="2000" dirty="0" err="1"/>
              <a:t>shh</a:t>
            </a:r>
            <a:r>
              <a:rPr lang="en-US" sz="2000" dirty="0"/>
              <a:t> without living relatives is ERC eligible </a:t>
            </a:r>
          </a:p>
          <a:p>
            <a:pPr marL="0" indent="0">
              <a:buNone/>
            </a:pPr>
            <a:endParaRPr lang="en-US" sz="800" dirty="0"/>
          </a:p>
          <a:p>
            <a:pPr marL="457200" indent="-457200">
              <a:buAutoNum type="alphaLcPeriod"/>
            </a:pPr>
            <a:r>
              <a:rPr lang="en-US" sz="2000" dirty="0"/>
              <a:t>Some practitioners believe the IRS “living relative rule” reads like something out of “</a:t>
            </a:r>
            <a:r>
              <a:rPr lang="en-US" sz="2000" i="1" dirty="0"/>
              <a:t>The Onion</a:t>
            </a:r>
            <a:r>
              <a:rPr lang="en-US" sz="2000" dirty="0"/>
              <a:t>”  </a:t>
            </a:r>
          </a:p>
        </p:txBody>
      </p:sp>
      <p:pic>
        <p:nvPicPr>
          <p:cNvPr id="7" name="Picture 6" descr="Screen Shot 2021-08-19 at 12.2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542" y="4257570"/>
            <a:ext cx="5486400" cy="1778000"/>
          </a:xfrm>
          <a:prstGeom prst="rect">
            <a:avLst/>
          </a:prstGeom>
        </p:spPr>
      </p:pic>
      <p:sp>
        <p:nvSpPr>
          <p:cNvPr id="6" name="Slide Number Placeholder 5">
            <a:extLst>
              <a:ext uri="{FF2B5EF4-FFF2-40B4-BE49-F238E27FC236}">
                <a16:creationId xmlns:a16="http://schemas.microsoft.com/office/drawing/2014/main" id="{49CBDD4F-5ECA-0143-B87D-AC27C527AD48}"/>
              </a:ext>
            </a:extLst>
          </p:cNvPr>
          <p:cNvSpPr>
            <a:spLocks noGrp="1"/>
          </p:cNvSpPr>
          <p:nvPr>
            <p:ph type="sldNum" sz="quarter" idx="12"/>
          </p:nvPr>
        </p:nvSpPr>
        <p:spPr/>
        <p:txBody>
          <a:bodyPr/>
          <a:lstStyle/>
          <a:p>
            <a:fld id="{54AAE21D-1E9D-1047-BD42-883DA1A9BFEE}" type="slidenum">
              <a:rPr lang="en-US" smtClean="0"/>
              <a:t>410</a:t>
            </a:fld>
            <a:endParaRPr lang="en-US"/>
          </a:p>
        </p:txBody>
      </p:sp>
      <p:pic>
        <p:nvPicPr>
          <p:cNvPr id="4" name="Picture 3">
            <a:extLst>
              <a:ext uri="{FF2B5EF4-FFF2-40B4-BE49-F238E27FC236}">
                <a16:creationId xmlns:a16="http://schemas.microsoft.com/office/drawing/2014/main" id="{FC27FB77-19F8-CFA6-4EE3-D31DBB6A9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19289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 Wages</a:t>
            </a:r>
            <a:br>
              <a:rPr lang="en-US" sz="3200" dirty="0"/>
            </a:br>
            <a:r>
              <a:rPr lang="en-US" sz="3200" dirty="0"/>
              <a:t>Argument to Support Owner ERC Wages</a:t>
            </a:r>
          </a:p>
        </p:txBody>
      </p:sp>
      <p:sp>
        <p:nvSpPr>
          <p:cNvPr id="3" name="Content Placeholder 2"/>
          <p:cNvSpPr>
            <a:spLocks noGrp="1"/>
          </p:cNvSpPr>
          <p:nvPr>
            <p:ph idx="1"/>
          </p:nvPr>
        </p:nvSpPr>
        <p:spPr/>
        <p:txBody>
          <a:bodyPr>
            <a:normAutofit/>
          </a:bodyPr>
          <a:lstStyle/>
          <a:p>
            <a:pPr marL="457200" indent="-457200">
              <a:buAutoNum type="arabicPeriod" startAt="9"/>
            </a:pPr>
            <a:r>
              <a:rPr lang="en-US" sz="2000" dirty="0"/>
              <a:t>Unreasonable results -- The “any living relative” argument produces absurd or unreasonable results </a:t>
            </a:r>
          </a:p>
          <a:p>
            <a:pPr marL="457200" indent="-457200">
              <a:buAutoNum type="alphaLcPeriod"/>
            </a:pPr>
            <a:r>
              <a:rPr lang="en-US" sz="2000" dirty="0"/>
              <a:t>That shareholders with living relatives should be treated differently than shareholders without living relatives is on its face unreasonable </a:t>
            </a:r>
          </a:p>
          <a:p>
            <a:pPr marL="457200" indent="-457200">
              <a:buAutoNum type="alphaLcPeriod"/>
            </a:pPr>
            <a:r>
              <a:rPr lang="en-US" sz="2000" dirty="0"/>
              <a:t>Even if the language of the statute clearly supported the “any living relative” argument (it does not), the </a:t>
            </a:r>
            <a:r>
              <a:rPr lang="en-US" sz="2000" dirty="0">
                <a:solidFill>
                  <a:srgbClr val="0000FF"/>
                </a:solidFill>
              </a:rPr>
              <a:t>“any living relative” argument </a:t>
            </a:r>
            <a:r>
              <a:rPr lang="en-US" sz="2000" dirty="0"/>
              <a:t>should be rejected as </a:t>
            </a:r>
            <a:r>
              <a:rPr lang="en-US" sz="2000" dirty="0">
                <a:solidFill>
                  <a:srgbClr val="0000FF"/>
                </a:solidFill>
              </a:rPr>
              <a:t>absurd</a:t>
            </a:r>
            <a:r>
              <a:rPr lang="en-US" sz="2000" dirty="0"/>
              <a:t> or </a:t>
            </a:r>
            <a:r>
              <a:rPr lang="en-US" sz="2000" dirty="0">
                <a:solidFill>
                  <a:srgbClr val="0000FF"/>
                </a:solidFill>
              </a:rPr>
              <a:t>unreasonable</a:t>
            </a:r>
            <a:endParaRPr lang="en-US" sz="2000" dirty="0"/>
          </a:p>
          <a:p>
            <a:pPr marL="457200" indent="-457200">
              <a:buAutoNum type="alphaLcPeriod"/>
            </a:pPr>
            <a:r>
              <a:rPr lang="en-US" sz="2000" dirty="0">
                <a:solidFill>
                  <a:srgbClr val="008000"/>
                </a:solidFill>
              </a:rPr>
              <a:t>Courts will look past the plain language of a statute if it produces an unreasonable result at variance w/ policy of legislation  </a:t>
            </a:r>
            <a:r>
              <a:rPr lang="en-US" sz="2000" dirty="0"/>
              <a:t>(</a:t>
            </a:r>
            <a:r>
              <a:rPr lang="en-US" sz="1800" i="1" dirty="0"/>
              <a:t>U.S. vs. American Trucking Association,</a:t>
            </a:r>
            <a:r>
              <a:rPr lang="en-US" sz="1800" dirty="0"/>
              <a:t> 310 US 534 (1940))  </a:t>
            </a:r>
            <a:endParaRPr lang="en-US" sz="2000" dirty="0"/>
          </a:p>
        </p:txBody>
      </p:sp>
      <p:sp>
        <p:nvSpPr>
          <p:cNvPr id="6" name="Slide Number Placeholder 5">
            <a:extLst>
              <a:ext uri="{FF2B5EF4-FFF2-40B4-BE49-F238E27FC236}">
                <a16:creationId xmlns:a16="http://schemas.microsoft.com/office/drawing/2014/main" id="{4E54195B-A8DD-3049-976E-F8F09E90084E}"/>
              </a:ext>
            </a:extLst>
          </p:cNvPr>
          <p:cNvSpPr>
            <a:spLocks noGrp="1"/>
          </p:cNvSpPr>
          <p:nvPr>
            <p:ph type="sldNum" sz="quarter" idx="12"/>
          </p:nvPr>
        </p:nvSpPr>
        <p:spPr/>
        <p:txBody>
          <a:bodyPr/>
          <a:lstStyle/>
          <a:p>
            <a:fld id="{54AAE21D-1E9D-1047-BD42-883DA1A9BFEE}" type="slidenum">
              <a:rPr lang="en-US" smtClean="0"/>
              <a:t>411</a:t>
            </a:fld>
            <a:endParaRPr lang="en-US"/>
          </a:p>
        </p:txBody>
      </p:sp>
      <p:pic>
        <p:nvPicPr>
          <p:cNvPr id="4" name="Picture 3">
            <a:extLst>
              <a:ext uri="{FF2B5EF4-FFF2-40B4-BE49-F238E27FC236}">
                <a16:creationId xmlns:a16="http://schemas.microsoft.com/office/drawing/2014/main" id="{0ACAB654-4555-4E63-FC5B-2E543BBB2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9068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 Wages</a:t>
            </a:r>
            <a:br>
              <a:rPr lang="en-US" sz="3200" dirty="0"/>
            </a:br>
            <a:r>
              <a:rPr lang="en-US" sz="3200" dirty="0"/>
              <a:t>Argument to Support Owner ERC Wages</a:t>
            </a:r>
          </a:p>
        </p:txBody>
      </p:sp>
      <p:sp>
        <p:nvSpPr>
          <p:cNvPr id="3" name="Content Placeholder 2"/>
          <p:cNvSpPr>
            <a:spLocks noGrp="1"/>
          </p:cNvSpPr>
          <p:nvPr>
            <p:ph idx="1"/>
          </p:nvPr>
        </p:nvSpPr>
        <p:spPr/>
        <p:txBody>
          <a:bodyPr>
            <a:normAutofit/>
          </a:bodyPr>
          <a:lstStyle/>
          <a:p>
            <a:pPr marL="457200" indent="-457200">
              <a:buAutoNum type="arabicPeriod" startAt="10"/>
            </a:pPr>
            <a:r>
              <a:rPr lang="en-US" sz="2400" dirty="0">
                <a:solidFill>
                  <a:srgbClr val="FF0000"/>
                </a:solidFill>
              </a:rPr>
              <a:t>Taxpayer argument Achilles heel: “Similar” rules </a:t>
            </a:r>
            <a:endParaRPr lang="en-US" sz="2400" dirty="0"/>
          </a:p>
          <a:p>
            <a:pPr marL="457200" indent="-457200">
              <a:buAutoNum type="alphaLcPeriod"/>
            </a:pPr>
            <a:r>
              <a:rPr lang="en-US" sz="2000" dirty="0"/>
              <a:t>The exact rules of §51(</a:t>
            </a:r>
            <a:r>
              <a:rPr lang="en-US" sz="2000" dirty="0" err="1"/>
              <a:t>i</a:t>
            </a:r>
            <a:r>
              <a:rPr lang="en-US" sz="2000" dirty="0"/>
              <a:t>) are not applied to the employer retention credit</a:t>
            </a:r>
          </a:p>
          <a:p>
            <a:pPr marL="457200" indent="-457200">
              <a:buAutoNum type="alphaLcPeriod"/>
            </a:pPr>
            <a:r>
              <a:rPr lang="en-US" sz="2000" dirty="0"/>
              <a:t>Rather, “similar” rules are to be applied (CARES Act §2301(k)) </a:t>
            </a:r>
          </a:p>
          <a:p>
            <a:pPr marL="457200" indent="-457200">
              <a:buAutoNum type="alphaLcPeriod"/>
            </a:pPr>
            <a:r>
              <a:rPr lang="en-US" sz="2000" dirty="0"/>
              <a:t>When acceptance of the literal meaning of words in a statute leads to </a:t>
            </a:r>
            <a:r>
              <a:rPr lang="en-US" sz="2000" dirty="0">
                <a:solidFill>
                  <a:srgbClr val="0000FF"/>
                </a:solidFill>
              </a:rPr>
              <a:t>results</a:t>
            </a:r>
            <a:r>
              <a:rPr lang="en-US" sz="2000" dirty="0"/>
              <a:t> which are </a:t>
            </a:r>
            <a:r>
              <a:rPr lang="en-US" sz="2000" dirty="0">
                <a:solidFill>
                  <a:srgbClr val="0000FF"/>
                </a:solidFill>
              </a:rPr>
              <a:t>absurd</a:t>
            </a:r>
            <a:r>
              <a:rPr lang="en-US" sz="2000" dirty="0"/>
              <a:t> or </a:t>
            </a:r>
            <a:r>
              <a:rPr lang="en-US" sz="2000" dirty="0">
                <a:solidFill>
                  <a:srgbClr val="0000FF"/>
                </a:solidFill>
              </a:rPr>
              <a:t>futile</a:t>
            </a:r>
            <a:r>
              <a:rPr lang="en-US" sz="2000" dirty="0"/>
              <a:t> or </a:t>
            </a:r>
            <a:r>
              <a:rPr lang="en-US" sz="2000" dirty="0">
                <a:solidFill>
                  <a:srgbClr val="0000FF"/>
                </a:solidFill>
              </a:rPr>
              <a:t>plainly at variance </a:t>
            </a:r>
            <a:r>
              <a:rPr lang="en-US" sz="2000" dirty="0"/>
              <a:t>with the policy of the legislation, the </a:t>
            </a:r>
            <a:r>
              <a:rPr lang="en-US" sz="2000" dirty="0">
                <a:solidFill>
                  <a:srgbClr val="0000FF"/>
                </a:solidFill>
              </a:rPr>
              <a:t>legislative purpose will be followed  </a:t>
            </a:r>
            <a:r>
              <a:rPr lang="en-US" sz="2000" dirty="0"/>
              <a:t>(</a:t>
            </a:r>
            <a:r>
              <a:rPr lang="en-US" sz="2000" i="1" dirty="0"/>
              <a:t>U.S. vs. American Trucking Association</a:t>
            </a:r>
            <a:r>
              <a:rPr lang="en-US" sz="2000" dirty="0"/>
              <a:t>) (310 US 534 (1940))</a:t>
            </a:r>
          </a:p>
          <a:p>
            <a:pPr marL="457200" indent="-457200">
              <a:buAutoNum type="alphaLcPeriod"/>
            </a:pPr>
            <a:r>
              <a:rPr lang="en-US" sz="2000" dirty="0"/>
              <a:t>Although it’s not clear exactly what the differences between the two provisions should be, it’s certainly </a:t>
            </a:r>
            <a:r>
              <a:rPr lang="en-US" sz="2000" dirty="0">
                <a:solidFill>
                  <a:srgbClr val="008000"/>
                </a:solidFill>
              </a:rPr>
              <a:t>rational to apply a more lenient test to the employee retention credit given the circumstances surrounding its enactment (a devastating pandemic)  </a:t>
            </a:r>
          </a:p>
        </p:txBody>
      </p:sp>
      <p:sp>
        <p:nvSpPr>
          <p:cNvPr id="6" name="Slide Number Placeholder 5">
            <a:extLst>
              <a:ext uri="{FF2B5EF4-FFF2-40B4-BE49-F238E27FC236}">
                <a16:creationId xmlns:a16="http://schemas.microsoft.com/office/drawing/2014/main" id="{2CD79FB9-61EB-FE49-882A-7E6D5F0F56DC}"/>
              </a:ext>
            </a:extLst>
          </p:cNvPr>
          <p:cNvSpPr>
            <a:spLocks noGrp="1"/>
          </p:cNvSpPr>
          <p:nvPr>
            <p:ph type="sldNum" sz="quarter" idx="12"/>
          </p:nvPr>
        </p:nvSpPr>
        <p:spPr/>
        <p:txBody>
          <a:bodyPr/>
          <a:lstStyle/>
          <a:p>
            <a:fld id="{54AAE21D-1E9D-1047-BD42-883DA1A9BFEE}" type="slidenum">
              <a:rPr lang="en-US" smtClean="0"/>
              <a:t>412</a:t>
            </a:fld>
            <a:endParaRPr lang="en-US"/>
          </a:p>
        </p:txBody>
      </p:sp>
      <p:pic>
        <p:nvPicPr>
          <p:cNvPr id="4" name="Picture 3">
            <a:extLst>
              <a:ext uri="{FF2B5EF4-FFF2-40B4-BE49-F238E27FC236}">
                <a16:creationId xmlns:a16="http://schemas.microsoft.com/office/drawing/2014/main" id="{341A055C-57AC-82B7-A406-9743E18FC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70819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 Wages</a:t>
            </a:r>
            <a:br>
              <a:rPr lang="en-US" sz="3200" dirty="0"/>
            </a:br>
            <a:r>
              <a:rPr lang="en-US" sz="3200" dirty="0"/>
              <a:t>IRS Position Against Most Owner ERC Wages</a:t>
            </a:r>
          </a:p>
        </p:txBody>
      </p:sp>
      <p:pic>
        <p:nvPicPr>
          <p:cNvPr id="7" name="Content Placeholder 6" descr="ArgumentBirds.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p:pic>
      <p:sp>
        <p:nvSpPr>
          <p:cNvPr id="6" name="Slide Number Placeholder 5">
            <a:extLst>
              <a:ext uri="{FF2B5EF4-FFF2-40B4-BE49-F238E27FC236}">
                <a16:creationId xmlns:a16="http://schemas.microsoft.com/office/drawing/2014/main" id="{54D66532-0FE8-D84B-8646-86AFD04241F6}"/>
              </a:ext>
            </a:extLst>
          </p:cNvPr>
          <p:cNvSpPr>
            <a:spLocks noGrp="1"/>
          </p:cNvSpPr>
          <p:nvPr>
            <p:ph type="sldNum" sz="quarter" idx="12"/>
          </p:nvPr>
        </p:nvSpPr>
        <p:spPr/>
        <p:txBody>
          <a:bodyPr/>
          <a:lstStyle/>
          <a:p>
            <a:fld id="{54AAE21D-1E9D-1047-BD42-883DA1A9BFEE}" type="slidenum">
              <a:rPr lang="en-US" smtClean="0"/>
              <a:t>413</a:t>
            </a:fld>
            <a:endParaRPr lang="en-US"/>
          </a:p>
        </p:txBody>
      </p:sp>
      <p:pic>
        <p:nvPicPr>
          <p:cNvPr id="3" name="Picture 2">
            <a:extLst>
              <a:ext uri="{FF2B5EF4-FFF2-40B4-BE49-F238E27FC236}">
                <a16:creationId xmlns:a16="http://schemas.microsoft.com/office/drawing/2014/main" id="{ED0F705E-BC2D-9DF2-6B6F-E1A42DAB8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12400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 </a:t>
            </a:r>
          </a:p>
        </p:txBody>
      </p:sp>
      <p:pic>
        <p:nvPicPr>
          <p:cNvPr id="3" name="Content Placeholder 2" descr="Screen Shot 2021-08-10 at 9.14.43 AM.png"/>
          <p:cNvPicPr>
            <a:picLocks noGrp="1" noChangeAspect="1"/>
          </p:cNvPicPr>
          <p:nvPr>
            <p:ph idx="1"/>
          </p:nvPr>
        </p:nvPicPr>
        <p:blipFill>
          <a:blip r:embed="rId2">
            <a:extLst>
              <a:ext uri="{28A0092B-C50C-407E-A947-70E740481C1C}">
                <a14:useLocalDpi xmlns:a14="http://schemas.microsoft.com/office/drawing/2010/main" val="0"/>
              </a:ext>
            </a:extLst>
          </a:blip>
          <a:srcRect t="584" b="584"/>
          <a:stretch>
            <a:fillRect/>
          </a:stretch>
        </p:blipFill>
        <p:spPr/>
      </p:pic>
      <p:sp>
        <p:nvSpPr>
          <p:cNvPr id="6" name="Slide Number Placeholder 5">
            <a:extLst>
              <a:ext uri="{FF2B5EF4-FFF2-40B4-BE49-F238E27FC236}">
                <a16:creationId xmlns:a16="http://schemas.microsoft.com/office/drawing/2014/main" id="{E4EE9D45-F565-5543-94B4-68F16FED2884}"/>
              </a:ext>
            </a:extLst>
          </p:cNvPr>
          <p:cNvSpPr>
            <a:spLocks noGrp="1"/>
          </p:cNvSpPr>
          <p:nvPr>
            <p:ph type="sldNum" sz="quarter" idx="12"/>
          </p:nvPr>
        </p:nvSpPr>
        <p:spPr/>
        <p:txBody>
          <a:bodyPr/>
          <a:lstStyle/>
          <a:p>
            <a:fld id="{54AAE21D-1E9D-1047-BD42-883DA1A9BFEE}" type="slidenum">
              <a:rPr lang="en-US" smtClean="0"/>
              <a:t>414</a:t>
            </a:fld>
            <a:endParaRPr lang="en-US"/>
          </a:p>
        </p:txBody>
      </p:sp>
      <p:pic>
        <p:nvPicPr>
          <p:cNvPr id="4" name="Picture 3">
            <a:extLst>
              <a:ext uri="{FF2B5EF4-FFF2-40B4-BE49-F238E27FC236}">
                <a16:creationId xmlns:a16="http://schemas.microsoft.com/office/drawing/2014/main" id="{1A7691CA-70C8-772B-DF31-00D9DEFA6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610998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 </a:t>
            </a:r>
          </a:p>
        </p:txBody>
      </p:sp>
      <p:sp>
        <p:nvSpPr>
          <p:cNvPr id="3" name="Content Placeholder 2"/>
          <p:cNvSpPr>
            <a:spLocks noGrp="1"/>
          </p:cNvSpPr>
          <p:nvPr>
            <p:ph idx="1"/>
          </p:nvPr>
        </p:nvSpPr>
        <p:spPr/>
        <p:txBody>
          <a:bodyPr>
            <a:normAutofit/>
          </a:bodyPr>
          <a:lstStyle/>
          <a:p>
            <a:pPr marL="457200" indent="-457200">
              <a:buFont typeface="Arial"/>
              <a:buAutoNum type="arabicPeriod"/>
            </a:pPr>
            <a:r>
              <a:rPr lang="en-US" sz="2400" dirty="0"/>
              <a:t>Related Individuals – Effect of §51(</a:t>
            </a:r>
            <a:r>
              <a:rPr lang="en-US" sz="2400" dirty="0" err="1"/>
              <a:t>i</a:t>
            </a:r>
            <a:r>
              <a:rPr lang="en-US" sz="2400" dirty="0"/>
              <a:t>) and §267(a) attribution  </a:t>
            </a:r>
            <a:r>
              <a:rPr lang="en-US" sz="2000" dirty="0"/>
              <a:t>(Notice 2021-49, §IV.D.)</a:t>
            </a:r>
            <a:endParaRPr lang="en-US" sz="2400" dirty="0"/>
          </a:p>
          <a:p>
            <a:pPr marL="457200" indent="-457200">
              <a:buAutoNum type="alphaLcPeriod"/>
            </a:pPr>
            <a:r>
              <a:rPr lang="en-US" sz="2400" dirty="0"/>
              <a:t>Issues: </a:t>
            </a:r>
          </a:p>
          <a:p>
            <a:pPr marL="457200" indent="-457200">
              <a:buAutoNum type="arabicParenR"/>
            </a:pPr>
            <a:r>
              <a:rPr lang="en-US" sz="2400" dirty="0"/>
              <a:t>Whether wages paid to an employee who owns &gt; 50% (majority owner) of value of a Corp are ERC qualifying wages</a:t>
            </a:r>
          </a:p>
          <a:p>
            <a:pPr marL="457200" indent="-457200">
              <a:buAutoNum type="arabicParenR"/>
            </a:pPr>
            <a:r>
              <a:rPr lang="en-US" sz="2400" dirty="0"/>
              <a:t>Whether wages paid to a spouse of a majority owner are treated as ERC qualifying wages  </a:t>
            </a:r>
          </a:p>
          <a:p>
            <a:pPr marL="457200" indent="-457200">
              <a:buAutoNum type="alphaLcPeriod"/>
            </a:pPr>
            <a:endParaRPr lang="en-US" sz="2400" dirty="0"/>
          </a:p>
          <a:p>
            <a:pPr marL="0" indent="0">
              <a:buNone/>
            </a:pPr>
            <a:endParaRPr lang="en-US" sz="2400" dirty="0"/>
          </a:p>
        </p:txBody>
      </p:sp>
      <p:sp>
        <p:nvSpPr>
          <p:cNvPr id="6" name="Slide Number Placeholder 5">
            <a:extLst>
              <a:ext uri="{FF2B5EF4-FFF2-40B4-BE49-F238E27FC236}">
                <a16:creationId xmlns:a16="http://schemas.microsoft.com/office/drawing/2014/main" id="{D5E4B64A-2920-C84C-9984-AA80CE3D166B}"/>
              </a:ext>
            </a:extLst>
          </p:cNvPr>
          <p:cNvSpPr>
            <a:spLocks noGrp="1"/>
          </p:cNvSpPr>
          <p:nvPr>
            <p:ph type="sldNum" sz="quarter" idx="12"/>
          </p:nvPr>
        </p:nvSpPr>
        <p:spPr/>
        <p:txBody>
          <a:bodyPr/>
          <a:lstStyle/>
          <a:p>
            <a:fld id="{54AAE21D-1E9D-1047-BD42-883DA1A9BFEE}" type="slidenum">
              <a:rPr lang="en-US" smtClean="0"/>
              <a:t>415</a:t>
            </a:fld>
            <a:endParaRPr lang="en-US"/>
          </a:p>
        </p:txBody>
      </p:sp>
      <p:pic>
        <p:nvPicPr>
          <p:cNvPr id="4" name="Picture 3">
            <a:extLst>
              <a:ext uri="{FF2B5EF4-FFF2-40B4-BE49-F238E27FC236}">
                <a16:creationId xmlns:a16="http://schemas.microsoft.com/office/drawing/2014/main" id="{93C84C9D-1EF3-0B00-BA77-ACAC12B34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01027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 </a:t>
            </a:r>
          </a:p>
        </p:txBody>
      </p:sp>
      <p:sp>
        <p:nvSpPr>
          <p:cNvPr id="3" name="Content Placeholder 2"/>
          <p:cNvSpPr>
            <a:spLocks noGrp="1"/>
          </p:cNvSpPr>
          <p:nvPr>
            <p:ph idx="1"/>
          </p:nvPr>
        </p:nvSpPr>
        <p:spPr/>
        <p:txBody>
          <a:bodyPr>
            <a:normAutofit/>
          </a:bodyPr>
          <a:lstStyle/>
          <a:p>
            <a:pPr marL="457200" indent="-457200">
              <a:buFont typeface="Arial"/>
              <a:buAutoNum type="arabicPeriod"/>
            </a:pPr>
            <a:r>
              <a:rPr lang="en-US" sz="2400" dirty="0"/>
              <a:t>Related Individuals – Effect of §51(</a:t>
            </a:r>
            <a:r>
              <a:rPr lang="en-US" sz="2400" dirty="0" err="1"/>
              <a:t>i</a:t>
            </a:r>
            <a:r>
              <a:rPr lang="en-US" sz="2400" dirty="0"/>
              <a:t>) and §267(a) attribution  </a:t>
            </a:r>
            <a:r>
              <a:rPr lang="en-US" sz="2000" dirty="0"/>
              <a:t>(Notice 2021-49, §IV.D., Ex. 1, 2)</a:t>
            </a:r>
          </a:p>
          <a:p>
            <a:pPr marL="457200" indent="-457200">
              <a:buAutoNum type="alphaLcPeriod" startAt="2"/>
            </a:pPr>
            <a:r>
              <a:rPr lang="en-US" sz="2400" i="1" dirty="0"/>
              <a:t>Wrong kind of relative aces &gt; 50% owner out</a:t>
            </a:r>
            <a:r>
              <a:rPr lang="en-US" sz="2400" dirty="0"/>
              <a:t>.  A majority owner of a Corp is a related individual, whose wages are not ERC qualified wages, if owner has </a:t>
            </a:r>
            <a:r>
              <a:rPr lang="en-US" sz="2400" dirty="0">
                <a:solidFill>
                  <a:srgbClr val="FF0000"/>
                </a:solidFill>
              </a:rPr>
              <a:t>brother or sister (whether by whole or half-blood), ancestor or lineal descendant</a:t>
            </a:r>
          </a:p>
        </p:txBody>
      </p:sp>
      <p:sp>
        <p:nvSpPr>
          <p:cNvPr id="6" name="Slide Number Placeholder 5">
            <a:extLst>
              <a:ext uri="{FF2B5EF4-FFF2-40B4-BE49-F238E27FC236}">
                <a16:creationId xmlns:a16="http://schemas.microsoft.com/office/drawing/2014/main" id="{692776E2-E91F-3343-8FB4-2F9F2A0B11A5}"/>
              </a:ext>
            </a:extLst>
          </p:cNvPr>
          <p:cNvSpPr>
            <a:spLocks noGrp="1"/>
          </p:cNvSpPr>
          <p:nvPr>
            <p:ph type="sldNum" sz="quarter" idx="12"/>
          </p:nvPr>
        </p:nvSpPr>
        <p:spPr/>
        <p:txBody>
          <a:bodyPr/>
          <a:lstStyle/>
          <a:p>
            <a:fld id="{54AAE21D-1E9D-1047-BD42-883DA1A9BFEE}" type="slidenum">
              <a:rPr lang="en-US" smtClean="0"/>
              <a:t>416</a:t>
            </a:fld>
            <a:endParaRPr lang="en-US"/>
          </a:p>
        </p:txBody>
      </p:sp>
      <p:pic>
        <p:nvPicPr>
          <p:cNvPr id="4" name="Picture 3">
            <a:extLst>
              <a:ext uri="{FF2B5EF4-FFF2-40B4-BE49-F238E27FC236}">
                <a16:creationId xmlns:a16="http://schemas.microsoft.com/office/drawing/2014/main" id="{6F8C284A-CC3A-5680-FFE1-98B189D7A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03570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a:t>
            </a:r>
          </a:p>
        </p:txBody>
      </p:sp>
      <p:sp>
        <p:nvSpPr>
          <p:cNvPr id="3" name="Content Placeholder 2"/>
          <p:cNvSpPr>
            <a:spLocks noGrp="1"/>
          </p:cNvSpPr>
          <p:nvPr>
            <p:ph idx="1"/>
          </p:nvPr>
        </p:nvSpPr>
        <p:spPr/>
        <p:txBody>
          <a:bodyPr>
            <a:normAutofit/>
          </a:bodyPr>
          <a:lstStyle/>
          <a:p>
            <a:r>
              <a:rPr lang="en-US" sz="2400" dirty="0"/>
              <a:t>Example 1:  Parent and child ace each other out of ERC</a:t>
            </a:r>
          </a:p>
          <a:p>
            <a:pPr marL="457200" indent="-457200">
              <a:buAutoNum type="arabicPeriod"/>
            </a:pPr>
            <a:r>
              <a:rPr lang="en-US" sz="2000" dirty="0"/>
              <a:t>Corp A is owned 80% by Mother and 20% by her Daughter</a:t>
            </a:r>
          </a:p>
          <a:p>
            <a:pPr marL="457200" indent="-457200">
              <a:buAutoNum type="arabicPeriod"/>
            </a:pPr>
            <a:r>
              <a:rPr lang="en-US" sz="2000" dirty="0"/>
              <a:t>Corp A  ERC eligible for 1Q 2021. Both Mother and Daughter employees</a:t>
            </a:r>
          </a:p>
          <a:p>
            <a:pPr marL="457200" indent="-457200">
              <a:buAutoNum type="arabicPeriod"/>
            </a:pPr>
            <a:r>
              <a:rPr lang="en-US" sz="2000" dirty="0"/>
              <a:t>Under §267(c) attribution rules, both Mother and Daughter are treated as 100% owners</a:t>
            </a:r>
          </a:p>
          <a:p>
            <a:pPr marL="457200" indent="-457200">
              <a:buAutoNum type="arabicPeriod"/>
            </a:pPr>
            <a:r>
              <a:rPr lang="en-US" sz="2000" dirty="0"/>
              <a:t>Mother has the relationship to Daughter described in §152(d)(2)(C) (and Daughter has the relationship to Mother described in §152(d)(2)(A))</a:t>
            </a:r>
          </a:p>
          <a:p>
            <a:pPr marL="457200" indent="-457200">
              <a:buAutoNum type="arabicPeriod"/>
            </a:pPr>
            <a:r>
              <a:rPr lang="en-US" sz="2000" dirty="0"/>
              <a:t>Accordingly, Mother’s and Daughter’s wages both aced out of ERC because each are related individuals. </a:t>
            </a:r>
          </a:p>
        </p:txBody>
      </p:sp>
      <p:sp>
        <p:nvSpPr>
          <p:cNvPr id="6" name="Slide Number Placeholder 5">
            <a:extLst>
              <a:ext uri="{FF2B5EF4-FFF2-40B4-BE49-F238E27FC236}">
                <a16:creationId xmlns:a16="http://schemas.microsoft.com/office/drawing/2014/main" id="{D4114E3C-FF5D-E547-8D57-E156E33760E3}"/>
              </a:ext>
            </a:extLst>
          </p:cNvPr>
          <p:cNvSpPr>
            <a:spLocks noGrp="1"/>
          </p:cNvSpPr>
          <p:nvPr>
            <p:ph type="sldNum" sz="quarter" idx="12"/>
          </p:nvPr>
        </p:nvSpPr>
        <p:spPr/>
        <p:txBody>
          <a:bodyPr/>
          <a:lstStyle/>
          <a:p>
            <a:fld id="{54AAE21D-1E9D-1047-BD42-883DA1A9BFEE}" type="slidenum">
              <a:rPr lang="en-US" smtClean="0"/>
              <a:t>417</a:t>
            </a:fld>
            <a:endParaRPr lang="en-US"/>
          </a:p>
        </p:txBody>
      </p:sp>
      <p:pic>
        <p:nvPicPr>
          <p:cNvPr id="4" name="Picture 3">
            <a:extLst>
              <a:ext uri="{FF2B5EF4-FFF2-40B4-BE49-F238E27FC236}">
                <a16:creationId xmlns:a16="http://schemas.microsoft.com/office/drawing/2014/main" id="{503FB9E8-2646-5A05-0C80-9E2045A1D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76925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a:t>
            </a:r>
          </a:p>
        </p:txBody>
      </p:sp>
      <p:sp>
        <p:nvSpPr>
          <p:cNvPr id="3" name="Content Placeholder 2"/>
          <p:cNvSpPr>
            <a:spLocks noGrp="1"/>
          </p:cNvSpPr>
          <p:nvPr>
            <p:ph idx="1"/>
          </p:nvPr>
        </p:nvSpPr>
        <p:spPr/>
        <p:txBody>
          <a:bodyPr>
            <a:normAutofit/>
          </a:bodyPr>
          <a:lstStyle/>
          <a:p>
            <a:r>
              <a:rPr lang="en-US" sz="2400" dirty="0"/>
              <a:t>Example 2:  Child of parent not working at business aces parent out of ERC</a:t>
            </a:r>
          </a:p>
          <a:p>
            <a:pPr marL="457200" indent="-457200">
              <a:buAutoNum type="arabicPeriod"/>
            </a:pPr>
            <a:r>
              <a:rPr lang="en-US" sz="2000" dirty="0"/>
              <a:t>Corp B is owned 100% by Dad</a:t>
            </a:r>
          </a:p>
          <a:p>
            <a:pPr marL="457200" indent="-457200">
              <a:buAutoNum type="arabicPeriod"/>
            </a:pPr>
            <a:r>
              <a:rPr lang="en-US" sz="2000" dirty="0"/>
              <a:t>Dad has a son </a:t>
            </a:r>
            <a:r>
              <a:rPr lang="en-US" sz="2000" dirty="0" err="1"/>
              <a:t>Ralphie</a:t>
            </a:r>
            <a:r>
              <a:rPr lang="en-US" sz="2000" dirty="0"/>
              <a:t> that is alive </a:t>
            </a:r>
          </a:p>
          <a:p>
            <a:pPr marL="457200" indent="-457200">
              <a:buAutoNum type="arabicPeriod"/>
            </a:pPr>
            <a:r>
              <a:rPr lang="en-US" sz="2000" dirty="0"/>
              <a:t>Corp B ERC eligible for 1Q 2021 </a:t>
            </a:r>
          </a:p>
          <a:p>
            <a:pPr marL="457200" indent="-457200">
              <a:buAutoNum type="arabicPeriod"/>
            </a:pPr>
            <a:r>
              <a:rPr lang="en-US" sz="2000" dirty="0"/>
              <a:t>Dad is an employee of Corp B, but Son is not </a:t>
            </a:r>
          </a:p>
          <a:p>
            <a:pPr marL="457200" indent="-457200">
              <a:buAutoNum type="arabicPeriod"/>
            </a:pPr>
            <a:r>
              <a:rPr lang="en-US" sz="2000" dirty="0"/>
              <a:t>Under §267(c) attribution rules, Son is attributed 100% ownership of Corp B, and both Dad and Son are treated as 100% owners </a:t>
            </a:r>
          </a:p>
          <a:p>
            <a:pPr marL="457200" indent="-457200">
              <a:buAutoNum type="arabicPeriod"/>
            </a:pPr>
            <a:r>
              <a:rPr lang="en-US" sz="2000" dirty="0"/>
              <a:t>Dad has the relationship to Son described in §152(d)(2)(c)</a:t>
            </a:r>
          </a:p>
          <a:p>
            <a:pPr marL="457200" indent="-457200">
              <a:buAutoNum type="arabicPeriod"/>
            </a:pPr>
            <a:r>
              <a:rPr lang="en-US" sz="2000" dirty="0"/>
              <a:t>Accordingly, Dad’s wages aced out of ERC because Dad is a related individual</a:t>
            </a:r>
          </a:p>
          <a:p>
            <a:endParaRPr lang="en-US" sz="2400" dirty="0"/>
          </a:p>
        </p:txBody>
      </p:sp>
      <p:sp>
        <p:nvSpPr>
          <p:cNvPr id="6" name="Slide Number Placeholder 5">
            <a:extLst>
              <a:ext uri="{FF2B5EF4-FFF2-40B4-BE49-F238E27FC236}">
                <a16:creationId xmlns:a16="http://schemas.microsoft.com/office/drawing/2014/main" id="{096A588B-F956-8641-AC35-553399AE9D81}"/>
              </a:ext>
            </a:extLst>
          </p:cNvPr>
          <p:cNvSpPr>
            <a:spLocks noGrp="1"/>
          </p:cNvSpPr>
          <p:nvPr>
            <p:ph type="sldNum" sz="quarter" idx="12"/>
          </p:nvPr>
        </p:nvSpPr>
        <p:spPr/>
        <p:txBody>
          <a:bodyPr/>
          <a:lstStyle/>
          <a:p>
            <a:fld id="{54AAE21D-1E9D-1047-BD42-883DA1A9BFEE}" type="slidenum">
              <a:rPr lang="en-US" smtClean="0"/>
              <a:t>418</a:t>
            </a:fld>
            <a:endParaRPr lang="en-US"/>
          </a:p>
        </p:txBody>
      </p:sp>
      <p:pic>
        <p:nvPicPr>
          <p:cNvPr id="4" name="Picture 3">
            <a:extLst>
              <a:ext uri="{FF2B5EF4-FFF2-40B4-BE49-F238E27FC236}">
                <a16:creationId xmlns:a16="http://schemas.microsoft.com/office/drawing/2014/main" id="{23D66C4A-BAB6-3262-91D2-4FEF8FD6E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54317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Dad’s Brother Crazy Uncle Billy</a:t>
            </a:r>
            <a:br>
              <a:rPr lang="en-US" sz="3200" dirty="0"/>
            </a:br>
            <a:r>
              <a:rPr lang="en-US" sz="3200" dirty="0"/>
              <a:t>Ice Fishing in Outer Siberia</a:t>
            </a:r>
          </a:p>
        </p:txBody>
      </p:sp>
      <p:pic>
        <p:nvPicPr>
          <p:cNvPr id="4" name="Content Placeholder 3" descr="IcefishingAlone.jpg"/>
          <p:cNvPicPr>
            <a:picLocks noGrp="1" noChangeAspect="1"/>
          </p:cNvPicPr>
          <p:nvPr>
            <p:ph idx="1"/>
          </p:nvPr>
        </p:nvPicPr>
        <p:blipFill>
          <a:blip r:embed="rId2">
            <a:extLst>
              <a:ext uri="{28A0092B-C50C-407E-A947-70E740481C1C}">
                <a14:useLocalDpi xmlns:a14="http://schemas.microsoft.com/office/drawing/2010/main" val="0"/>
              </a:ext>
            </a:extLst>
          </a:blip>
          <a:srcRect t="22502" b="22502"/>
          <a:stretch>
            <a:fillRect/>
          </a:stretch>
        </p:blipFill>
        <p:spPr/>
      </p:pic>
      <p:sp>
        <p:nvSpPr>
          <p:cNvPr id="7" name="Slide Number Placeholder 6">
            <a:extLst>
              <a:ext uri="{FF2B5EF4-FFF2-40B4-BE49-F238E27FC236}">
                <a16:creationId xmlns:a16="http://schemas.microsoft.com/office/drawing/2014/main" id="{380805AE-C6A4-FD4A-9377-6A9FA6A4807D}"/>
              </a:ext>
            </a:extLst>
          </p:cNvPr>
          <p:cNvSpPr>
            <a:spLocks noGrp="1"/>
          </p:cNvSpPr>
          <p:nvPr>
            <p:ph type="sldNum" sz="quarter" idx="12"/>
          </p:nvPr>
        </p:nvSpPr>
        <p:spPr/>
        <p:txBody>
          <a:bodyPr/>
          <a:lstStyle/>
          <a:p>
            <a:fld id="{54AAE21D-1E9D-1047-BD42-883DA1A9BFEE}" type="slidenum">
              <a:rPr lang="en-US" smtClean="0"/>
              <a:t>419</a:t>
            </a:fld>
            <a:endParaRPr lang="en-US"/>
          </a:p>
        </p:txBody>
      </p:sp>
      <p:pic>
        <p:nvPicPr>
          <p:cNvPr id="3" name="Picture 2">
            <a:extLst>
              <a:ext uri="{FF2B5EF4-FFF2-40B4-BE49-F238E27FC236}">
                <a16:creationId xmlns:a16="http://schemas.microsoft.com/office/drawing/2014/main" id="{93F8F622-EAC4-C991-9292-0ACAFA41B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3787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42</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065093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Crazy Uncle Billy</a:t>
            </a:r>
            <a:br>
              <a:rPr lang="en-US" sz="3200" dirty="0"/>
            </a:br>
            <a:r>
              <a:rPr lang="en-US" sz="3200" dirty="0"/>
              <a:t>He’s Alive</a:t>
            </a:r>
          </a:p>
        </p:txBody>
      </p:sp>
      <p:pic>
        <p:nvPicPr>
          <p:cNvPr id="4" name="Content Placeholder 3" descr="IceFishingCrazyUncleBilly.jpg"/>
          <p:cNvPicPr>
            <a:picLocks noGrp="1" noChangeAspect="1"/>
          </p:cNvPicPr>
          <p:nvPr>
            <p:ph idx="1"/>
          </p:nvPr>
        </p:nvPicPr>
        <p:blipFill>
          <a:blip r:embed="rId2">
            <a:extLst>
              <a:ext uri="{28A0092B-C50C-407E-A947-70E740481C1C}">
                <a14:useLocalDpi xmlns:a14="http://schemas.microsoft.com/office/drawing/2010/main" val="0"/>
              </a:ext>
            </a:extLst>
          </a:blip>
          <a:srcRect l="-10563" r="-10563"/>
          <a:stretch>
            <a:fillRect/>
          </a:stretch>
        </p:blipFill>
        <p:spPr/>
      </p:pic>
      <p:sp>
        <p:nvSpPr>
          <p:cNvPr id="7" name="Slide Number Placeholder 6">
            <a:extLst>
              <a:ext uri="{FF2B5EF4-FFF2-40B4-BE49-F238E27FC236}">
                <a16:creationId xmlns:a16="http://schemas.microsoft.com/office/drawing/2014/main" id="{398D65AF-DB76-B745-8D5E-A943FC6E2922}"/>
              </a:ext>
            </a:extLst>
          </p:cNvPr>
          <p:cNvSpPr>
            <a:spLocks noGrp="1"/>
          </p:cNvSpPr>
          <p:nvPr>
            <p:ph type="sldNum" sz="quarter" idx="12"/>
          </p:nvPr>
        </p:nvSpPr>
        <p:spPr/>
        <p:txBody>
          <a:bodyPr/>
          <a:lstStyle/>
          <a:p>
            <a:fld id="{54AAE21D-1E9D-1047-BD42-883DA1A9BFEE}" type="slidenum">
              <a:rPr lang="en-US" smtClean="0"/>
              <a:t>420</a:t>
            </a:fld>
            <a:endParaRPr lang="en-US"/>
          </a:p>
        </p:txBody>
      </p:sp>
      <p:pic>
        <p:nvPicPr>
          <p:cNvPr id="3" name="Picture 2">
            <a:extLst>
              <a:ext uri="{FF2B5EF4-FFF2-40B4-BE49-F238E27FC236}">
                <a16:creationId xmlns:a16="http://schemas.microsoft.com/office/drawing/2014/main" id="{A619A546-791B-643B-8C59-CF59DFBC4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561648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 </a:t>
            </a:r>
          </a:p>
        </p:txBody>
      </p:sp>
      <p:sp>
        <p:nvSpPr>
          <p:cNvPr id="3" name="Content Placeholder 2"/>
          <p:cNvSpPr>
            <a:spLocks noGrp="1"/>
          </p:cNvSpPr>
          <p:nvPr>
            <p:ph idx="1"/>
          </p:nvPr>
        </p:nvSpPr>
        <p:spPr/>
        <p:txBody>
          <a:bodyPr>
            <a:normAutofit/>
          </a:bodyPr>
          <a:lstStyle/>
          <a:p>
            <a:pPr marL="457200" indent="-457200">
              <a:buFont typeface="Arial"/>
              <a:buAutoNum type="arabicPeriod"/>
            </a:pPr>
            <a:r>
              <a:rPr lang="en-US" sz="2400" dirty="0"/>
              <a:t>Related Individuals – Effect of §51(</a:t>
            </a:r>
            <a:r>
              <a:rPr lang="en-US" sz="2400" dirty="0" err="1"/>
              <a:t>i</a:t>
            </a:r>
            <a:r>
              <a:rPr lang="en-US" sz="2400" dirty="0"/>
              <a:t>) and §267(a) attribution </a:t>
            </a:r>
            <a:r>
              <a:rPr lang="en-US" sz="2000" dirty="0"/>
              <a:t>(Notice 2021-49, §IV.D., Ex. 3) </a:t>
            </a:r>
          </a:p>
          <a:p>
            <a:pPr marL="457200" indent="-457200">
              <a:buAutoNum type="alphaLcPeriod" startAt="4"/>
            </a:pPr>
            <a:r>
              <a:rPr lang="en-US" sz="2000" i="1" dirty="0"/>
              <a:t>If no wrong kind of relative, &gt; 50% owner not aced out</a:t>
            </a:r>
            <a:r>
              <a:rPr lang="en-US" sz="2000" dirty="0"/>
              <a:t>.</a:t>
            </a:r>
            <a:r>
              <a:rPr lang="en-US" sz="2000" i="1" dirty="0"/>
              <a:t>  </a:t>
            </a:r>
            <a:r>
              <a:rPr lang="en-US" sz="2000" dirty="0"/>
              <a:t>If majority owner of a corporation has no brother or sister (whether by whole or half-blood), ancestor, or lineal descendant as defined in §267(c)(4), then neither majority owner nor his (her) spouse is a related individual under §51(</a:t>
            </a:r>
            <a:r>
              <a:rPr lang="en-US" sz="2000" dirty="0" err="1"/>
              <a:t>i</a:t>
            </a:r>
            <a:r>
              <a:rPr lang="en-US" sz="2000" dirty="0"/>
              <a:t>)(1) and the wages paid to the majority owner and/or the spouse are qualified ERC wages, assuming other requirements met</a:t>
            </a:r>
          </a:p>
          <a:p>
            <a:pPr marL="0" indent="0">
              <a:buNone/>
            </a:pPr>
            <a:endParaRPr lang="en-US" sz="2000" dirty="0"/>
          </a:p>
          <a:p>
            <a:pPr marL="0" indent="0">
              <a:buNone/>
            </a:pPr>
            <a:r>
              <a:rPr lang="en-US" sz="2000" dirty="0"/>
              <a:t>    </a:t>
            </a:r>
          </a:p>
        </p:txBody>
      </p:sp>
      <p:sp>
        <p:nvSpPr>
          <p:cNvPr id="6" name="Slide Number Placeholder 5">
            <a:extLst>
              <a:ext uri="{FF2B5EF4-FFF2-40B4-BE49-F238E27FC236}">
                <a16:creationId xmlns:a16="http://schemas.microsoft.com/office/drawing/2014/main" id="{8BA8C48D-7C2F-D34C-A3CA-7358A198627D}"/>
              </a:ext>
            </a:extLst>
          </p:cNvPr>
          <p:cNvSpPr>
            <a:spLocks noGrp="1"/>
          </p:cNvSpPr>
          <p:nvPr>
            <p:ph type="sldNum" sz="quarter" idx="12"/>
          </p:nvPr>
        </p:nvSpPr>
        <p:spPr/>
        <p:txBody>
          <a:bodyPr/>
          <a:lstStyle/>
          <a:p>
            <a:fld id="{54AAE21D-1E9D-1047-BD42-883DA1A9BFEE}" type="slidenum">
              <a:rPr lang="en-US" smtClean="0"/>
              <a:t>421</a:t>
            </a:fld>
            <a:endParaRPr lang="en-US"/>
          </a:p>
        </p:txBody>
      </p:sp>
      <p:pic>
        <p:nvPicPr>
          <p:cNvPr id="4" name="Picture 3">
            <a:extLst>
              <a:ext uri="{FF2B5EF4-FFF2-40B4-BE49-F238E27FC236}">
                <a16:creationId xmlns:a16="http://schemas.microsoft.com/office/drawing/2014/main" id="{C7FE5CA7-F9A8-FDE8-2A6D-34E7E7C83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8984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No Living Siblings, Parents or Children</a:t>
            </a:r>
            <a:br>
              <a:rPr lang="en-US" sz="3200" dirty="0"/>
            </a:br>
            <a:r>
              <a:rPr lang="en-US" sz="3200" dirty="0"/>
              <a:t>a/k/a  Crazy Uncle Billy Was Never Heard From Again</a:t>
            </a:r>
          </a:p>
        </p:txBody>
      </p:sp>
      <p:pic>
        <p:nvPicPr>
          <p:cNvPr id="4" name="Content Placeholder 3" descr="IceFishingHole.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7" name="Slide Number Placeholder 6">
            <a:extLst>
              <a:ext uri="{FF2B5EF4-FFF2-40B4-BE49-F238E27FC236}">
                <a16:creationId xmlns:a16="http://schemas.microsoft.com/office/drawing/2014/main" id="{7C52899A-D0D1-6147-91B9-0079640AB5A6}"/>
              </a:ext>
            </a:extLst>
          </p:cNvPr>
          <p:cNvSpPr>
            <a:spLocks noGrp="1"/>
          </p:cNvSpPr>
          <p:nvPr>
            <p:ph type="sldNum" sz="quarter" idx="12"/>
          </p:nvPr>
        </p:nvSpPr>
        <p:spPr/>
        <p:txBody>
          <a:bodyPr/>
          <a:lstStyle/>
          <a:p>
            <a:fld id="{54AAE21D-1E9D-1047-BD42-883DA1A9BFEE}" type="slidenum">
              <a:rPr lang="en-US" smtClean="0"/>
              <a:t>422</a:t>
            </a:fld>
            <a:endParaRPr lang="en-US"/>
          </a:p>
        </p:txBody>
      </p:sp>
      <p:pic>
        <p:nvPicPr>
          <p:cNvPr id="3" name="Picture 2">
            <a:extLst>
              <a:ext uri="{FF2B5EF4-FFF2-40B4-BE49-F238E27FC236}">
                <a16:creationId xmlns:a16="http://schemas.microsoft.com/office/drawing/2014/main" id="{149BEB13-D57D-910C-DC06-C88E310A3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386059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a:t>
            </a:r>
          </a:p>
        </p:txBody>
      </p:sp>
      <p:pic>
        <p:nvPicPr>
          <p:cNvPr id="9" name="Content Placeholder 8" descr="WeddingMarriedMomDad.jpg"/>
          <p:cNvPicPr>
            <a:picLocks noGrp="1" noChangeAspect="1"/>
          </p:cNvPicPr>
          <p:nvPr>
            <p:ph idx="1"/>
          </p:nvPr>
        </p:nvPicPr>
        <p:blipFill>
          <a:blip r:embed="rId2">
            <a:extLst>
              <a:ext uri="{28A0092B-C50C-407E-A947-70E740481C1C}">
                <a14:useLocalDpi xmlns:a14="http://schemas.microsoft.com/office/drawing/2010/main" val="0"/>
              </a:ext>
            </a:extLst>
          </a:blip>
          <a:srcRect l="-10516" r="-10516"/>
          <a:stretch>
            <a:fillRect/>
          </a:stretch>
        </p:blipFill>
        <p:spPr/>
      </p:pic>
      <p:sp>
        <p:nvSpPr>
          <p:cNvPr id="6" name="Slide Number Placeholder 5">
            <a:extLst>
              <a:ext uri="{FF2B5EF4-FFF2-40B4-BE49-F238E27FC236}">
                <a16:creationId xmlns:a16="http://schemas.microsoft.com/office/drawing/2014/main" id="{BDD058B4-0DC6-6848-92EC-11F757739B46}"/>
              </a:ext>
            </a:extLst>
          </p:cNvPr>
          <p:cNvSpPr>
            <a:spLocks noGrp="1"/>
          </p:cNvSpPr>
          <p:nvPr>
            <p:ph type="sldNum" sz="quarter" idx="12"/>
          </p:nvPr>
        </p:nvSpPr>
        <p:spPr/>
        <p:txBody>
          <a:bodyPr/>
          <a:lstStyle/>
          <a:p>
            <a:fld id="{54AAE21D-1E9D-1047-BD42-883DA1A9BFEE}" type="slidenum">
              <a:rPr lang="en-US" smtClean="0"/>
              <a:t>423</a:t>
            </a:fld>
            <a:endParaRPr lang="en-US"/>
          </a:p>
        </p:txBody>
      </p:sp>
      <p:pic>
        <p:nvPicPr>
          <p:cNvPr id="3" name="Picture 2">
            <a:extLst>
              <a:ext uri="{FF2B5EF4-FFF2-40B4-BE49-F238E27FC236}">
                <a16:creationId xmlns:a16="http://schemas.microsoft.com/office/drawing/2014/main" id="{360E3AF2-20F4-DB82-86DB-ECC112096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01909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 </a:t>
            </a:r>
          </a:p>
        </p:txBody>
      </p:sp>
      <p:sp>
        <p:nvSpPr>
          <p:cNvPr id="3" name="Content Placeholder 2"/>
          <p:cNvSpPr>
            <a:spLocks noGrp="1"/>
          </p:cNvSpPr>
          <p:nvPr>
            <p:ph idx="1"/>
          </p:nvPr>
        </p:nvSpPr>
        <p:spPr/>
        <p:txBody>
          <a:bodyPr>
            <a:normAutofit/>
          </a:bodyPr>
          <a:lstStyle/>
          <a:p>
            <a:r>
              <a:rPr lang="en-US" sz="2400" dirty="0"/>
              <a:t>Example 3:  If no “listed relatives”, owner and spouse’s wages eligible for ERC </a:t>
            </a:r>
            <a:r>
              <a:rPr lang="en-US" sz="2000" dirty="0"/>
              <a:t> (Notice 2021-49, §IV.D., Ex. 3)</a:t>
            </a:r>
          </a:p>
          <a:p>
            <a:pPr marL="457200" indent="-457200">
              <a:buAutoNum type="arabicPeriod"/>
            </a:pPr>
            <a:r>
              <a:rPr lang="en-US" sz="2000" dirty="0"/>
              <a:t>Corp C is owned 100% by Husband (H) </a:t>
            </a:r>
          </a:p>
          <a:p>
            <a:pPr marL="457200" indent="-457200">
              <a:buAutoNum type="arabicPeriod"/>
            </a:pPr>
            <a:r>
              <a:rPr lang="en-US" sz="2000" dirty="0"/>
              <a:t>Husband (h) married to Wife (W) </a:t>
            </a:r>
          </a:p>
          <a:p>
            <a:pPr marL="457200" indent="-457200">
              <a:buAutoNum type="arabicPeriod"/>
            </a:pPr>
            <a:r>
              <a:rPr lang="en-US" sz="2000" dirty="0"/>
              <a:t>No other family members defined in §267(c)(4) </a:t>
            </a:r>
          </a:p>
          <a:p>
            <a:pPr marL="457200" indent="-457200">
              <a:buAutoNum type="arabicPeriod"/>
            </a:pPr>
            <a:r>
              <a:rPr lang="en-US" sz="2000" dirty="0"/>
              <a:t>H and W are both employees </a:t>
            </a:r>
          </a:p>
          <a:p>
            <a:pPr marL="457200" indent="-457200">
              <a:buAutoNum type="arabicPeriod"/>
            </a:pPr>
            <a:r>
              <a:rPr lang="en-US" sz="2000" dirty="0"/>
              <a:t>§267(c): W attributed 100%, both H and W treated as 100% owners </a:t>
            </a:r>
          </a:p>
          <a:p>
            <a:pPr marL="457200" indent="-457200">
              <a:buAutoNum type="arabicPeriod"/>
            </a:pPr>
            <a:r>
              <a:rPr lang="en-US" sz="2000" dirty="0"/>
              <a:t>H and W do not have a relationship described in §152(d)(2)(A)-(H) </a:t>
            </a:r>
          </a:p>
          <a:p>
            <a:pPr marL="457200" indent="-457200">
              <a:buAutoNum type="arabicPeriod"/>
            </a:pPr>
            <a:r>
              <a:rPr lang="en-US" sz="2000" dirty="0"/>
              <a:t>All qualifying wages paid to H and W in 1Q 2021 are ERC qualifying</a:t>
            </a:r>
          </a:p>
          <a:p>
            <a:pPr>
              <a:buFontTx/>
              <a:buChar char="•"/>
            </a:pPr>
            <a:r>
              <a:rPr lang="en-US" sz="2400" dirty="0"/>
              <a:t>If have siblings, kids or parents, IRS position appears to be H and W ace each other out    </a:t>
            </a:r>
          </a:p>
        </p:txBody>
      </p:sp>
      <p:sp>
        <p:nvSpPr>
          <p:cNvPr id="6" name="Slide Number Placeholder 5">
            <a:extLst>
              <a:ext uri="{FF2B5EF4-FFF2-40B4-BE49-F238E27FC236}">
                <a16:creationId xmlns:a16="http://schemas.microsoft.com/office/drawing/2014/main" id="{BAE5932B-5E54-A74B-A06B-61EC8F6C9E17}"/>
              </a:ext>
            </a:extLst>
          </p:cNvPr>
          <p:cNvSpPr>
            <a:spLocks noGrp="1"/>
          </p:cNvSpPr>
          <p:nvPr>
            <p:ph type="sldNum" sz="quarter" idx="12"/>
          </p:nvPr>
        </p:nvSpPr>
        <p:spPr/>
        <p:txBody>
          <a:bodyPr/>
          <a:lstStyle/>
          <a:p>
            <a:fld id="{54AAE21D-1E9D-1047-BD42-883DA1A9BFEE}" type="slidenum">
              <a:rPr lang="en-US" smtClean="0"/>
              <a:t>424</a:t>
            </a:fld>
            <a:endParaRPr lang="en-US"/>
          </a:p>
        </p:txBody>
      </p:sp>
      <p:pic>
        <p:nvPicPr>
          <p:cNvPr id="4" name="Picture 3">
            <a:extLst>
              <a:ext uri="{FF2B5EF4-FFF2-40B4-BE49-F238E27FC236}">
                <a16:creationId xmlns:a16="http://schemas.microsoft.com/office/drawing/2014/main" id="{A4CD329B-2129-692A-61AD-514D90F13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342744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 </a:t>
            </a:r>
          </a:p>
        </p:txBody>
      </p:sp>
      <p:sp>
        <p:nvSpPr>
          <p:cNvPr id="3" name="Content Placeholder 2"/>
          <p:cNvSpPr>
            <a:spLocks noGrp="1"/>
          </p:cNvSpPr>
          <p:nvPr>
            <p:ph idx="1"/>
          </p:nvPr>
        </p:nvSpPr>
        <p:spPr/>
        <p:txBody>
          <a:bodyPr>
            <a:normAutofit fontScale="92500" lnSpcReduction="10000"/>
          </a:bodyPr>
          <a:lstStyle/>
          <a:p>
            <a:pPr marL="457200" indent="-457200">
              <a:buFont typeface="Arial"/>
              <a:buAutoNum type="arabicPeriod"/>
            </a:pPr>
            <a:r>
              <a:rPr lang="en-US" sz="2400" dirty="0"/>
              <a:t>Related Individuals – Effect of §51(</a:t>
            </a:r>
            <a:r>
              <a:rPr lang="en-US" sz="2400" dirty="0" err="1"/>
              <a:t>i</a:t>
            </a:r>
            <a:r>
              <a:rPr lang="en-US" sz="2400" dirty="0"/>
              <a:t>) and §267(a) attribution  (Notice 2021-49, §IV.D., Ex. 3)</a:t>
            </a:r>
          </a:p>
          <a:p>
            <a:pPr marL="457200" indent="-457200">
              <a:buFont typeface="Arial"/>
              <a:buAutoNum type="alphaLcPeriod" startAt="2"/>
            </a:pPr>
            <a:r>
              <a:rPr lang="en-US" sz="2400" i="1" dirty="0"/>
              <a:t>Wrong kind of relative would ace &gt; 50% owner’s spouse out.</a:t>
            </a:r>
            <a:r>
              <a:rPr lang="en-US" sz="2400" dirty="0"/>
              <a:t> The spouse of a majority owner is a related individual (for ERC), whose wages are not qualified wages, if the majority owner has a family member who is a brother or sister (whether by whole or half-blood), ancestor or lineal descendant (and, thus, is deemed to own the majority owner’s shares under §267(c)) and the spouse bears a relationship in §152(d)(2)(A)-(H) to the family member</a:t>
            </a:r>
          </a:p>
          <a:p>
            <a:pPr>
              <a:buFontTx/>
              <a:buChar char="-"/>
            </a:pPr>
            <a:r>
              <a:rPr lang="en-US" sz="2400" dirty="0"/>
              <a:t>Ex:  A direct majority owner’s brother is a constructive majority owner under §267(c)(2) and (4) the direct majority owner’s spouse is considered related to the constructive majority owner by virtue of the in-law relationship described in §152(d)(2)(G) – But, if no “listed” relatives, then wages of spouse not aced out  </a:t>
            </a:r>
          </a:p>
        </p:txBody>
      </p:sp>
      <p:sp>
        <p:nvSpPr>
          <p:cNvPr id="6" name="Slide Number Placeholder 5">
            <a:extLst>
              <a:ext uri="{FF2B5EF4-FFF2-40B4-BE49-F238E27FC236}">
                <a16:creationId xmlns:a16="http://schemas.microsoft.com/office/drawing/2014/main" id="{391FD0EB-5D9B-6844-A07E-40F74E8C43A2}"/>
              </a:ext>
            </a:extLst>
          </p:cNvPr>
          <p:cNvSpPr>
            <a:spLocks noGrp="1"/>
          </p:cNvSpPr>
          <p:nvPr>
            <p:ph type="sldNum" sz="quarter" idx="12"/>
          </p:nvPr>
        </p:nvSpPr>
        <p:spPr/>
        <p:txBody>
          <a:bodyPr/>
          <a:lstStyle/>
          <a:p>
            <a:fld id="{54AAE21D-1E9D-1047-BD42-883DA1A9BFEE}" type="slidenum">
              <a:rPr lang="en-US" smtClean="0"/>
              <a:t>425</a:t>
            </a:fld>
            <a:endParaRPr lang="en-US"/>
          </a:p>
        </p:txBody>
      </p:sp>
      <p:pic>
        <p:nvPicPr>
          <p:cNvPr id="4" name="Picture 3">
            <a:extLst>
              <a:ext uri="{FF2B5EF4-FFF2-40B4-BE49-F238E27FC236}">
                <a16:creationId xmlns:a16="http://schemas.microsoft.com/office/drawing/2014/main" id="{067E93C0-3A79-05BC-FFDF-148CCD7EB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887602"/>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Relatives Splashing on Each Other Can Add Up</a:t>
            </a:r>
          </a:p>
        </p:txBody>
      </p:sp>
      <p:pic>
        <p:nvPicPr>
          <p:cNvPr id="7" name="Content Placeholder 3" descr="SplashChildren.jpg"/>
          <p:cNvPicPr>
            <a:picLocks noGrp="1" noChangeAspect="1"/>
          </p:cNvPicPr>
          <p:nvPr>
            <p:ph idx="1"/>
          </p:nvPr>
        </p:nvPicPr>
        <p:blipFill>
          <a:blip r:embed="rId2">
            <a:extLst>
              <a:ext uri="{28A0092B-C50C-407E-A947-70E740481C1C}">
                <a14:useLocalDpi xmlns:a14="http://schemas.microsoft.com/office/drawing/2010/main" val="0"/>
              </a:ext>
            </a:extLst>
          </a:blip>
          <a:srcRect t="8065" b="8065"/>
          <a:stretch>
            <a:fillRect/>
          </a:stretch>
        </p:blipFill>
        <p:spPr/>
      </p:pic>
      <p:sp>
        <p:nvSpPr>
          <p:cNvPr id="6" name="Slide Number Placeholder 5">
            <a:extLst>
              <a:ext uri="{FF2B5EF4-FFF2-40B4-BE49-F238E27FC236}">
                <a16:creationId xmlns:a16="http://schemas.microsoft.com/office/drawing/2014/main" id="{ED1E281E-7EB0-6E43-BEA7-BE94C55BCA1B}"/>
              </a:ext>
            </a:extLst>
          </p:cNvPr>
          <p:cNvSpPr>
            <a:spLocks noGrp="1"/>
          </p:cNvSpPr>
          <p:nvPr>
            <p:ph type="sldNum" sz="quarter" idx="12"/>
          </p:nvPr>
        </p:nvSpPr>
        <p:spPr/>
        <p:txBody>
          <a:bodyPr/>
          <a:lstStyle/>
          <a:p>
            <a:fld id="{54AAE21D-1E9D-1047-BD42-883DA1A9BFEE}" type="slidenum">
              <a:rPr lang="en-US" smtClean="0"/>
              <a:t>426</a:t>
            </a:fld>
            <a:endParaRPr lang="en-US"/>
          </a:p>
        </p:txBody>
      </p:sp>
      <p:pic>
        <p:nvPicPr>
          <p:cNvPr id="3" name="Picture 2">
            <a:extLst>
              <a:ext uri="{FF2B5EF4-FFF2-40B4-BE49-F238E27FC236}">
                <a16:creationId xmlns:a16="http://schemas.microsoft.com/office/drawing/2014/main" id="{A7695B14-EF45-4999-ECFA-92377E66F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407437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Relatives Splashing on Each Other Can Add Up</a:t>
            </a:r>
          </a:p>
        </p:txBody>
      </p:sp>
      <p:sp>
        <p:nvSpPr>
          <p:cNvPr id="8" name="Content Placeholder 7"/>
          <p:cNvSpPr>
            <a:spLocks noGrp="1"/>
          </p:cNvSpPr>
          <p:nvPr>
            <p:ph idx="1"/>
          </p:nvPr>
        </p:nvSpPr>
        <p:spPr/>
        <p:txBody>
          <a:bodyPr>
            <a:normAutofit/>
          </a:bodyPr>
          <a:lstStyle/>
          <a:p>
            <a:pPr marL="0" indent="0">
              <a:buNone/>
            </a:pPr>
            <a:r>
              <a:rPr lang="en-US" sz="2400" dirty="0"/>
              <a:t>1.  Related Individuals – Effect of §51(</a:t>
            </a:r>
            <a:r>
              <a:rPr lang="en-US" sz="2400" dirty="0" err="1"/>
              <a:t>i</a:t>
            </a:r>
            <a:r>
              <a:rPr lang="en-US" sz="2400" dirty="0"/>
              <a:t>) and §267(a) attribution</a:t>
            </a:r>
          </a:p>
          <a:p>
            <a:pPr marL="457200" indent="-457200">
              <a:buAutoNum type="alphaLcPeriod" startAt="5"/>
            </a:pPr>
            <a:r>
              <a:rPr lang="en-US" sz="2400" i="1" dirty="0"/>
              <a:t>Siblings can add up to 100%.</a:t>
            </a:r>
            <a:r>
              <a:rPr lang="en-US" sz="2400" dirty="0"/>
              <a:t> Notice 2021-49 Example 4: </a:t>
            </a:r>
          </a:p>
          <a:p>
            <a:pPr marL="457200" indent="-457200">
              <a:buAutoNum type="arabicParenR"/>
            </a:pPr>
            <a:r>
              <a:rPr lang="en-US" sz="2000" dirty="0"/>
              <a:t>Corp D is owned 34% by Individual L, 33% by Individual M, and 33% by Individual N. L, M, and N are siblings </a:t>
            </a:r>
          </a:p>
          <a:p>
            <a:pPr marL="457200" indent="-457200">
              <a:buAutoNum type="arabicParenR"/>
            </a:pPr>
            <a:r>
              <a:rPr lang="en-US" sz="2000" dirty="0"/>
              <a:t>Corp D is ERC eligible for 1Q 2021 </a:t>
            </a:r>
          </a:p>
          <a:p>
            <a:pPr marL="457200" indent="-457200">
              <a:buAutoNum type="arabicParenR"/>
            </a:pPr>
            <a:r>
              <a:rPr lang="en-US" sz="2000" dirty="0"/>
              <a:t>L, M, and N are employees of Corp D</a:t>
            </a:r>
          </a:p>
          <a:p>
            <a:pPr marL="457200" indent="-457200">
              <a:buAutoNum type="arabicParenR"/>
            </a:pPr>
            <a:r>
              <a:rPr lang="en-US" sz="2000" dirty="0"/>
              <a:t>Under attribution rules of §267(c), L, M, and N are treated as 100% owners</a:t>
            </a:r>
          </a:p>
          <a:p>
            <a:pPr marL="457200" indent="-457200">
              <a:buAutoNum type="arabicParenR"/>
            </a:pPr>
            <a:r>
              <a:rPr lang="en-US" sz="2000" dirty="0"/>
              <a:t>L, M, and N have relationship to each other described in §152(d)(2)(B) </a:t>
            </a:r>
          </a:p>
          <a:p>
            <a:pPr marL="457200" indent="-457200">
              <a:buAutoNum type="arabicParenR"/>
            </a:pPr>
            <a:r>
              <a:rPr lang="en-US" sz="2000" dirty="0"/>
              <a:t>Accordingly, Corp D may not treat as qualified wages any wages paid to L, M, or N</a:t>
            </a:r>
          </a:p>
          <a:p>
            <a:endParaRPr lang="en-US" sz="2400" dirty="0"/>
          </a:p>
        </p:txBody>
      </p:sp>
      <p:sp>
        <p:nvSpPr>
          <p:cNvPr id="6" name="Slide Number Placeholder 5">
            <a:extLst>
              <a:ext uri="{FF2B5EF4-FFF2-40B4-BE49-F238E27FC236}">
                <a16:creationId xmlns:a16="http://schemas.microsoft.com/office/drawing/2014/main" id="{D78EC968-F248-0046-8578-736BAA990665}"/>
              </a:ext>
            </a:extLst>
          </p:cNvPr>
          <p:cNvSpPr>
            <a:spLocks noGrp="1"/>
          </p:cNvSpPr>
          <p:nvPr>
            <p:ph type="sldNum" sz="quarter" idx="12"/>
          </p:nvPr>
        </p:nvSpPr>
        <p:spPr/>
        <p:txBody>
          <a:bodyPr/>
          <a:lstStyle/>
          <a:p>
            <a:fld id="{54AAE21D-1E9D-1047-BD42-883DA1A9BFEE}" type="slidenum">
              <a:rPr lang="en-US" smtClean="0"/>
              <a:t>427</a:t>
            </a:fld>
            <a:endParaRPr lang="en-US"/>
          </a:p>
        </p:txBody>
      </p:sp>
      <p:pic>
        <p:nvPicPr>
          <p:cNvPr id="3" name="Picture 2">
            <a:extLst>
              <a:ext uri="{FF2B5EF4-FFF2-40B4-BE49-F238E27FC236}">
                <a16:creationId xmlns:a16="http://schemas.microsoft.com/office/drawing/2014/main" id="{89557A69-3D02-BEEE-4C70-FC28BE580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03834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If These Guys Are All Brothers </a:t>
            </a:r>
            <a:br>
              <a:rPr lang="en-US" sz="3200" dirty="0"/>
            </a:br>
            <a:r>
              <a:rPr lang="en-US" sz="3100" dirty="0"/>
              <a:t>(Some Owners, Some Working in Business, Some Not) </a:t>
            </a:r>
            <a:br>
              <a:rPr lang="en-US" sz="3200" dirty="0"/>
            </a:br>
            <a:r>
              <a:rPr lang="en-US" sz="3200" dirty="0"/>
              <a:t>IRS Says Everyone Aces Everyone Else Out</a:t>
            </a:r>
          </a:p>
        </p:txBody>
      </p:sp>
      <p:pic>
        <p:nvPicPr>
          <p:cNvPr id="4" name="Content Placeholder 3" descr="IceFishingFishermen.jpg"/>
          <p:cNvPicPr>
            <a:picLocks noGrp="1" noChangeAspect="1"/>
          </p:cNvPicPr>
          <p:nvPr>
            <p:ph idx="1"/>
          </p:nvPr>
        </p:nvPicPr>
        <p:blipFill>
          <a:blip r:embed="rId2">
            <a:extLst>
              <a:ext uri="{28A0092B-C50C-407E-A947-70E740481C1C}">
                <a14:useLocalDpi xmlns:a14="http://schemas.microsoft.com/office/drawing/2010/main" val="0"/>
              </a:ext>
            </a:extLst>
          </a:blip>
          <a:srcRect l="-5307" r="-5307"/>
          <a:stretch>
            <a:fillRect/>
          </a:stretch>
        </p:blipFill>
        <p:spPr>
          <a:xfrm>
            <a:off x="457200" y="1755100"/>
            <a:ext cx="8229600" cy="4525963"/>
          </a:xfrm>
        </p:spPr>
      </p:pic>
      <p:sp>
        <p:nvSpPr>
          <p:cNvPr id="7" name="Slide Number Placeholder 6">
            <a:extLst>
              <a:ext uri="{FF2B5EF4-FFF2-40B4-BE49-F238E27FC236}">
                <a16:creationId xmlns:a16="http://schemas.microsoft.com/office/drawing/2014/main" id="{0CA55A40-B923-AB48-9A56-1A16BF1F144D}"/>
              </a:ext>
            </a:extLst>
          </p:cNvPr>
          <p:cNvSpPr>
            <a:spLocks noGrp="1"/>
          </p:cNvSpPr>
          <p:nvPr>
            <p:ph type="sldNum" sz="quarter" idx="12"/>
          </p:nvPr>
        </p:nvSpPr>
        <p:spPr/>
        <p:txBody>
          <a:bodyPr/>
          <a:lstStyle/>
          <a:p>
            <a:fld id="{54AAE21D-1E9D-1047-BD42-883DA1A9BFEE}" type="slidenum">
              <a:rPr lang="en-US" smtClean="0"/>
              <a:t>428</a:t>
            </a:fld>
            <a:endParaRPr lang="en-US"/>
          </a:p>
        </p:txBody>
      </p:sp>
      <p:pic>
        <p:nvPicPr>
          <p:cNvPr id="3" name="Picture 2">
            <a:extLst>
              <a:ext uri="{FF2B5EF4-FFF2-40B4-BE49-F238E27FC236}">
                <a16:creationId xmlns:a16="http://schemas.microsoft.com/office/drawing/2014/main" id="{D9A828C4-0C1F-AA17-D69D-602AE8C8F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688938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Owner Wages</a:t>
            </a:r>
            <a:br>
              <a:rPr lang="en-US" sz="3200" dirty="0"/>
            </a:br>
            <a:r>
              <a:rPr lang="en-US" sz="3200" dirty="0"/>
              <a:t>What Is Effect of Notice 2021-49?</a:t>
            </a:r>
          </a:p>
        </p:txBody>
      </p:sp>
      <p:pic>
        <p:nvPicPr>
          <p:cNvPr id="3" name="Content Placeholder 2" descr="Screen Shot 2021-08-10 at 9.52.09 AM.png"/>
          <p:cNvPicPr>
            <a:picLocks noGrp="1" noChangeAspect="1"/>
          </p:cNvPicPr>
          <p:nvPr>
            <p:ph idx="1"/>
          </p:nvPr>
        </p:nvPicPr>
        <p:blipFill>
          <a:blip r:embed="rId2">
            <a:extLst>
              <a:ext uri="{28A0092B-C50C-407E-A947-70E740481C1C}">
                <a14:useLocalDpi xmlns:a14="http://schemas.microsoft.com/office/drawing/2010/main" val="0"/>
              </a:ext>
            </a:extLst>
          </a:blip>
          <a:srcRect t="2924" b="2924"/>
          <a:stretch>
            <a:fillRect/>
          </a:stretch>
        </p:blipFill>
        <p:spPr/>
      </p:pic>
      <p:sp>
        <p:nvSpPr>
          <p:cNvPr id="6" name="Slide Number Placeholder 5">
            <a:extLst>
              <a:ext uri="{FF2B5EF4-FFF2-40B4-BE49-F238E27FC236}">
                <a16:creationId xmlns:a16="http://schemas.microsoft.com/office/drawing/2014/main" id="{5385E9FE-B001-0E40-A96B-421C61903AAC}"/>
              </a:ext>
            </a:extLst>
          </p:cNvPr>
          <p:cNvSpPr>
            <a:spLocks noGrp="1"/>
          </p:cNvSpPr>
          <p:nvPr>
            <p:ph type="sldNum" sz="quarter" idx="12"/>
          </p:nvPr>
        </p:nvSpPr>
        <p:spPr/>
        <p:txBody>
          <a:bodyPr/>
          <a:lstStyle/>
          <a:p>
            <a:fld id="{54AAE21D-1E9D-1047-BD42-883DA1A9BFEE}" type="slidenum">
              <a:rPr lang="en-US" smtClean="0"/>
              <a:t>429</a:t>
            </a:fld>
            <a:endParaRPr lang="en-US"/>
          </a:p>
        </p:txBody>
      </p:sp>
      <p:pic>
        <p:nvPicPr>
          <p:cNvPr id="4" name="Picture 3">
            <a:extLst>
              <a:ext uri="{FF2B5EF4-FFF2-40B4-BE49-F238E27FC236}">
                <a16:creationId xmlns:a16="http://schemas.microsoft.com/office/drawing/2014/main" id="{AEFFDFAE-494D-EA06-AF24-56E4D6F8A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3671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43</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92438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Owner Wages</a:t>
            </a:r>
            <a:br>
              <a:rPr lang="en-US" sz="3200" dirty="0"/>
            </a:br>
            <a:r>
              <a:rPr lang="en-US" sz="3200" dirty="0"/>
              <a:t>Is Notice 2021-49 End of the Freeway?</a:t>
            </a:r>
          </a:p>
        </p:txBody>
      </p:sp>
      <p:pic>
        <p:nvPicPr>
          <p:cNvPr id="3" name="Content Placeholder 2" descr="EndFreewaySign.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6" name="Slide Number Placeholder 5">
            <a:extLst>
              <a:ext uri="{FF2B5EF4-FFF2-40B4-BE49-F238E27FC236}">
                <a16:creationId xmlns:a16="http://schemas.microsoft.com/office/drawing/2014/main" id="{5C3384A2-99BC-0443-901D-5AC7F15CCFE6}"/>
              </a:ext>
            </a:extLst>
          </p:cNvPr>
          <p:cNvSpPr>
            <a:spLocks noGrp="1"/>
          </p:cNvSpPr>
          <p:nvPr>
            <p:ph type="sldNum" sz="quarter" idx="12"/>
          </p:nvPr>
        </p:nvSpPr>
        <p:spPr/>
        <p:txBody>
          <a:bodyPr/>
          <a:lstStyle/>
          <a:p>
            <a:fld id="{54AAE21D-1E9D-1047-BD42-883DA1A9BFEE}" type="slidenum">
              <a:rPr lang="en-US" smtClean="0"/>
              <a:t>430</a:t>
            </a:fld>
            <a:endParaRPr lang="en-US"/>
          </a:p>
        </p:txBody>
      </p:sp>
      <p:pic>
        <p:nvPicPr>
          <p:cNvPr id="4" name="Picture 3">
            <a:extLst>
              <a:ext uri="{FF2B5EF4-FFF2-40B4-BE49-F238E27FC236}">
                <a16:creationId xmlns:a16="http://schemas.microsoft.com/office/drawing/2014/main" id="{2EF5CBE2-E470-C491-5518-F0471BDD4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082939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Owner Wages</a:t>
            </a:r>
            <a:br>
              <a:rPr lang="en-US" sz="3200" dirty="0"/>
            </a:br>
            <a:r>
              <a:rPr lang="en-US" sz="3200" dirty="0"/>
              <a:t>Is Pro-Taxpayer Position in Shambles?</a:t>
            </a:r>
          </a:p>
        </p:txBody>
      </p:sp>
      <p:pic>
        <p:nvPicPr>
          <p:cNvPr id="3" name="Content Placeholder 2" descr="TempleRomanCrumble.jpg"/>
          <p:cNvPicPr>
            <a:picLocks noGrp="1" noChangeAspect="1"/>
          </p:cNvPicPr>
          <p:nvPr>
            <p:ph idx="1"/>
          </p:nvPr>
        </p:nvPicPr>
        <p:blipFill>
          <a:blip r:embed="rId2">
            <a:extLst>
              <a:ext uri="{28A0092B-C50C-407E-A947-70E740481C1C}">
                <a14:useLocalDpi xmlns:a14="http://schemas.microsoft.com/office/drawing/2010/main" val="0"/>
              </a:ext>
            </a:extLst>
          </a:blip>
          <a:srcRect l="-10658" r="-10658"/>
          <a:stretch>
            <a:fillRect/>
          </a:stretch>
        </p:blipFill>
        <p:spPr/>
      </p:pic>
      <p:sp>
        <p:nvSpPr>
          <p:cNvPr id="6" name="Slide Number Placeholder 5">
            <a:extLst>
              <a:ext uri="{FF2B5EF4-FFF2-40B4-BE49-F238E27FC236}">
                <a16:creationId xmlns:a16="http://schemas.microsoft.com/office/drawing/2014/main" id="{1168603F-F916-CC4C-A999-FD09FE55015B}"/>
              </a:ext>
            </a:extLst>
          </p:cNvPr>
          <p:cNvSpPr>
            <a:spLocks noGrp="1"/>
          </p:cNvSpPr>
          <p:nvPr>
            <p:ph type="sldNum" sz="quarter" idx="12"/>
          </p:nvPr>
        </p:nvSpPr>
        <p:spPr/>
        <p:txBody>
          <a:bodyPr/>
          <a:lstStyle/>
          <a:p>
            <a:fld id="{54AAE21D-1E9D-1047-BD42-883DA1A9BFEE}" type="slidenum">
              <a:rPr lang="en-US" smtClean="0"/>
              <a:t>431</a:t>
            </a:fld>
            <a:endParaRPr lang="en-US"/>
          </a:p>
        </p:txBody>
      </p:sp>
      <p:pic>
        <p:nvPicPr>
          <p:cNvPr id="4" name="Picture 3">
            <a:extLst>
              <a:ext uri="{FF2B5EF4-FFF2-40B4-BE49-F238E27FC236}">
                <a16:creationId xmlns:a16="http://schemas.microsoft.com/office/drawing/2014/main" id="{5577A04E-C22E-F6AC-B44E-D3F37B8D4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83565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Owners and Relatives </a:t>
            </a:r>
            <a:br>
              <a:rPr lang="en-US" sz="3200" dirty="0"/>
            </a:br>
            <a:r>
              <a:rPr lang="en-US" sz="3200" dirty="0"/>
              <a:t>State of the Union</a:t>
            </a:r>
          </a:p>
        </p:txBody>
      </p:sp>
      <p:sp>
        <p:nvSpPr>
          <p:cNvPr id="3" name="Content Placeholder 2"/>
          <p:cNvSpPr>
            <a:spLocks noGrp="1"/>
          </p:cNvSpPr>
          <p:nvPr>
            <p:ph idx="1"/>
          </p:nvPr>
        </p:nvSpPr>
        <p:spPr/>
        <p:txBody>
          <a:bodyPr>
            <a:normAutofit lnSpcReduction="10000"/>
          </a:bodyPr>
          <a:lstStyle/>
          <a:p>
            <a:pPr marL="457200" indent="-457200">
              <a:buAutoNum type="arabicPeriod"/>
            </a:pPr>
            <a:r>
              <a:rPr lang="en-US" sz="2400" dirty="0">
                <a:solidFill>
                  <a:srgbClr val="0000FF"/>
                </a:solidFill>
              </a:rPr>
              <a:t>IRS changed its mind </a:t>
            </a:r>
            <a:r>
              <a:rPr lang="en-US" sz="2400" dirty="0"/>
              <a:t>(from FAQ #59 to Notice 2021-49) from “indifferent” on the issue to “against the taxpayer”</a:t>
            </a:r>
          </a:p>
          <a:p>
            <a:pPr marL="457200" indent="-457200">
              <a:buAutoNum type="alphaLcPeriod"/>
            </a:pPr>
            <a:r>
              <a:rPr lang="en-US" sz="2000" dirty="0"/>
              <a:t>At first, IRS only indicated (in FAQ #59) that certain relatives of &gt; 50% owner aced out </a:t>
            </a:r>
          </a:p>
          <a:p>
            <a:pPr marL="457200" indent="-457200">
              <a:buAutoNum type="alphaLcPeriod"/>
            </a:pPr>
            <a:r>
              <a:rPr lang="en-US" sz="2000" dirty="0"/>
              <a:t>IRS (in FAQ #59) did not assert backsplash attribution against owner from certain relative(s)</a:t>
            </a:r>
          </a:p>
          <a:p>
            <a:pPr marL="457200" indent="-457200">
              <a:buAutoNum type="arabicPeriod" startAt="2"/>
            </a:pPr>
            <a:r>
              <a:rPr lang="en-US" sz="2400" dirty="0"/>
              <a:t>IRS has now “bought in” to backsplash</a:t>
            </a:r>
          </a:p>
          <a:p>
            <a:pPr marL="457200" indent="-457200">
              <a:buFont typeface="Arial"/>
              <a:buAutoNum type="arabicPeriod" startAt="2"/>
            </a:pPr>
            <a:r>
              <a:rPr lang="en-US" sz="2400" dirty="0"/>
              <a:t>IRS National Office was reportedly split when made choice</a:t>
            </a:r>
          </a:p>
          <a:p>
            <a:pPr marL="457200" indent="-457200">
              <a:buAutoNum type="arabicPeriod" startAt="2"/>
            </a:pPr>
            <a:r>
              <a:rPr lang="en-US" sz="2400" dirty="0"/>
              <a:t>The </a:t>
            </a:r>
            <a:r>
              <a:rPr lang="en-US" sz="2400" dirty="0">
                <a:solidFill>
                  <a:srgbClr val="008000"/>
                </a:solidFill>
              </a:rPr>
              <a:t>issue</a:t>
            </a:r>
            <a:r>
              <a:rPr lang="en-US" sz="2400" dirty="0"/>
              <a:t> in a court of law </a:t>
            </a:r>
            <a:r>
              <a:rPr lang="en-US" sz="2400" dirty="0">
                <a:solidFill>
                  <a:srgbClr val="008000"/>
                </a:solidFill>
              </a:rPr>
              <a:t>could go either way</a:t>
            </a:r>
          </a:p>
          <a:p>
            <a:pPr marL="457200" indent="-457200">
              <a:buAutoNum type="arabicPeriod" startAt="2"/>
            </a:pPr>
            <a:r>
              <a:rPr lang="en-US" sz="2400" dirty="0"/>
              <a:t>The political and fiscal winds have changed – Now blow against, instead of for, employer (in </a:t>
            </a:r>
            <a:r>
              <a:rPr lang="en-US" sz="2400" dirty="0" err="1"/>
              <a:t>Covid</a:t>
            </a:r>
            <a:r>
              <a:rPr lang="en-US" sz="2400" dirty="0"/>
              <a:t> era) </a:t>
            </a:r>
            <a:r>
              <a:rPr lang="en-US" sz="2000" dirty="0"/>
              <a:t>– ERC projected to cost more than expected and Congress looking to repurpose ERC $</a:t>
            </a:r>
          </a:p>
        </p:txBody>
      </p:sp>
      <p:sp>
        <p:nvSpPr>
          <p:cNvPr id="6" name="Slide Number Placeholder 5">
            <a:extLst>
              <a:ext uri="{FF2B5EF4-FFF2-40B4-BE49-F238E27FC236}">
                <a16:creationId xmlns:a16="http://schemas.microsoft.com/office/drawing/2014/main" id="{62662FA5-68A0-9745-8970-C0C9251DE319}"/>
              </a:ext>
            </a:extLst>
          </p:cNvPr>
          <p:cNvSpPr>
            <a:spLocks noGrp="1"/>
          </p:cNvSpPr>
          <p:nvPr>
            <p:ph type="sldNum" sz="quarter" idx="12"/>
          </p:nvPr>
        </p:nvSpPr>
        <p:spPr/>
        <p:txBody>
          <a:bodyPr/>
          <a:lstStyle/>
          <a:p>
            <a:fld id="{54AAE21D-1E9D-1047-BD42-883DA1A9BFEE}" type="slidenum">
              <a:rPr lang="en-US" smtClean="0"/>
              <a:t>432</a:t>
            </a:fld>
            <a:endParaRPr lang="en-US"/>
          </a:p>
        </p:txBody>
      </p:sp>
      <p:pic>
        <p:nvPicPr>
          <p:cNvPr id="4" name="Picture 3">
            <a:extLst>
              <a:ext uri="{FF2B5EF4-FFF2-40B4-BE49-F238E27FC236}">
                <a16:creationId xmlns:a16="http://schemas.microsoft.com/office/drawing/2014/main" id="{CDB29E03-F413-F20C-AE05-F13616FE9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88744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Owners and Relatives </a:t>
            </a:r>
            <a:br>
              <a:rPr lang="en-US" sz="3200" dirty="0"/>
            </a:br>
            <a:r>
              <a:rPr lang="en-US" sz="3200" dirty="0"/>
              <a:t>State of the Union</a:t>
            </a:r>
          </a:p>
        </p:txBody>
      </p:sp>
      <p:sp>
        <p:nvSpPr>
          <p:cNvPr id="3" name="Content Placeholder 2"/>
          <p:cNvSpPr>
            <a:spLocks noGrp="1"/>
          </p:cNvSpPr>
          <p:nvPr>
            <p:ph idx="1"/>
          </p:nvPr>
        </p:nvSpPr>
        <p:spPr/>
        <p:txBody>
          <a:bodyPr>
            <a:normAutofit/>
          </a:bodyPr>
          <a:lstStyle/>
          <a:p>
            <a:pPr marL="457200" indent="-457200">
              <a:buAutoNum type="arabicPeriod" startAt="6"/>
            </a:pPr>
            <a:r>
              <a:rPr lang="en-US" sz="2400" dirty="0"/>
              <a:t>Claiming ERC on owner (with alive “listed” relatives) wages after Notice 2021-49 </a:t>
            </a:r>
            <a:r>
              <a:rPr lang="en-US" sz="2000" dirty="0"/>
              <a:t>(08/05/21) </a:t>
            </a:r>
            <a:r>
              <a:rPr lang="en-US" sz="2400" dirty="0"/>
              <a:t>more treacherous than before</a:t>
            </a:r>
          </a:p>
          <a:p>
            <a:pPr marL="457200" indent="-457200">
              <a:buAutoNum type="arabicPeriod" startAt="6"/>
            </a:pPr>
            <a:r>
              <a:rPr lang="en-US" sz="2400" dirty="0"/>
              <a:t>It’s all about whether penalties are on the table (§6662 accuracy for client and §6694 preparer for practitioner)</a:t>
            </a:r>
          </a:p>
          <a:p>
            <a:pPr marL="457200" indent="-457200">
              <a:buAutoNum type="alphaLcPeriod"/>
            </a:pPr>
            <a:r>
              <a:rPr lang="en-US" sz="2000" dirty="0"/>
              <a:t>Reasonable cause argument stronger for pre-08/05/21</a:t>
            </a:r>
          </a:p>
          <a:p>
            <a:pPr marL="457200" indent="-457200">
              <a:buAutoNum type="alphaLcPeriod"/>
            </a:pPr>
            <a:r>
              <a:rPr lang="en-US" sz="2000" dirty="0"/>
              <a:t>For 08/05/21 and later, consider attaching Form 8275 to Form 941 (or Form 941-X) </a:t>
            </a:r>
          </a:p>
          <a:p>
            <a:pPr marL="457200" indent="-457200">
              <a:buAutoNum type="alphaLcPeriod"/>
            </a:pPr>
            <a:r>
              <a:rPr lang="en-US" sz="2000" dirty="0"/>
              <a:t>Complex issue – Courts often cut a break on penalties on complex issues</a:t>
            </a:r>
          </a:p>
          <a:p>
            <a:pPr marL="457200" indent="-457200">
              <a:buAutoNum type="alphaLcPeriod"/>
            </a:pPr>
            <a:r>
              <a:rPr lang="en-US" sz="2000" dirty="0"/>
              <a:t>Conversation w/ Denver area IRS counsel – 8275 not a free pass – How much effort did practitioner put in to determine appropriate approach</a:t>
            </a:r>
          </a:p>
          <a:p>
            <a:pPr marL="457200" indent="-457200">
              <a:buAutoNum type="alphaLcPeriod"/>
            </a:pPr>
            <a:r>
              <a:rPr lang="en-US" sz="2000" dirty="0"/>
              <a:t>IRS let lots of water (time) go under the bridge before switching positions </a:t>
            </a:r>
          </a:p>
        </p:txBody>
      </p:sp>
      <p:sp>
        <p:nvSpPr>
          <p:cNvPr id="6" name="Slide Number Placeholder 5">
            <a:extLst>
              <a:ext uri="{FF2B5EF4-FFF2-40B4-BE49-F238E27FC236}">
                <a16:creationId xmlns:a16="http://schemas.microsoft.com/office/drawing/2014/main" id="{2251788E-AAB0-9C45-80D9-40AEAF8E3F82}"/>
              </a:ext>
            </a:extLst>
          </p:cNvPr>
          <p:cNvSpPr>
            <a:spLocks noGrp="1"/>
          </p:cNvSpPr>
          <p:nvPr>
            <p:ph type="sldNum" sz="quarter" idx="12"/>
          </p:nvPr>
        </p:nvSpPr>
        <p:spPr/>
        <p:txBody>
          <a:bodyPr/>
          <a:lstStyle/>
          <a:p>
            <a:fld id="{54AAE21D-1E9D-1047-BD42-883DA1A9BFEE}" type="slidenum">
              <a:rPr lang="en-US" smtClean="0"/>
              <a:t>433</a:t>
            </a:fld>
            <a:endParaRPr lang="en-US"/>
          </a:p>
        </p:txBody>
      </p:sp>
      <p:pic>
        <p:nvPicPr>
          <p:cNvPr id="4" name="Picture 3">
            <a:extLst>
              <a:ext uri="{FF2B5EF4-FFF2-40B4-BE49-F238E27FC236}">
                <a16:creationId xmlns:a16="http://schemas.microsoft.com/office/drawing/2014/main" id="{D38DBCEE-AB99-BC41-4BD7-6F588604C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8242369"/>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Form 8275</a:t>
            </a:r>
            <a:br>
              <a:rPr lang="en-US" sz="3200" dirty="0"/>
            </a:br>
            <a:r>
              <a:rPr lang="en-US" sz="3200" dirty="0"/>
              <a:t>Disclosure of Uncertain Positions</a:t>
            </a:r>
          </a:p>
        </p:txBody>
      </p:sp>
      <p:pic>
        <p:nvPicPr>
          <p:cNvPr id="7" name="Content Placeholder 6" descr="Screen Shot 2021-08-17 at 9.45.13 AM.png"/>
          <p:cNvPicPr>
            <a:picLocks noGrp="1" noChangeAspect="1"/>
          </p:cNvPicPr>
          <p:nvPr>
            <p:ph idx="1"/>
          </p:nvPr>
        </p:nvPicPr>
        <p:blipFill>
          <a:blip r:embed="rId2">
            <a:extLst>
              <a:ext uri="{28A0092B-C50C-407E-A947-70E740481C1C}">
                <a14:useLocalDpi xmlns:a14="http://schemas.microsoft.com/office/drawing/2010/main" val="0"/>
              </a:ext>
            </a:extLst>
          </a:blip>
          <a:srcRect l="-5625" r="-5625"/>
          <a:stretch>
            <a:fillRect/>
          </a:stretch>
        </p:blipFill>
        <p:spPr/>
      </p:pic>
      <p:sp>
        <p:nvSpPr>
          <p:cNvPr id="6" name="Slide Number Placeholder 5">
            <a:extLst>
              <a:ext uri="{FF2B5EF4-FFF2-40B4-BE49-F238E27FC236}">
                <a16:creationId xmlns:a16="http://schemas.microsoft.com/office/drawing/2014/main" id="{F3774850-6102-0F41-8CC6-5A84A00E9F7B}"/>
              </a:ext>
            </a:extLst>
          </p:cNvPr>
          <p:cNvSpPr>
            <a:spLocks noGrp="1"/>
          </p:cNvSpPr>
          <p:nvPr>
            <p:ph type="sldNum" sz="quarter" idx="12"/>
          </p:nvPr>
        </p:nvSpPr>
        <p:spPr/>
        <p:txBody>
          <a:bodyPr/>
          <a:lstStyle/>
          <a:p>
            <a:fld id="{54AAE21D-1E9D-1047-BD42-883DA1A9BFEE}" type="slidenum">
              <a:rPr lang="en-US" smtClean="0"/>
              <a:t>434</a:t>
            </a:fld>
            <a:endParaRPr lang="en-US"/>
          </a:p>
        </p:txBody>
      </p:sp>
      <p:pic>
        <p:nvPicPr>
          <p:cNvPr id="3" name="Picture 2">
            <a:extLst>
              <a:ext uri="{FF2B5EF4-FFF2-40B4-BE49-F238E27FC236}">
                <a16:creationId xmlns:a16="http://schemas.microsoft.com/office/drawing/2014/main" id="{F688872D-8E85-B155-4AE9-A5D5858D9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209331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Food Chain </a:t>
            </a:r>
            <a:br>
              <a:rPr lang="en-US" sz="3200" dirty="0"/>
            </a:br>
            <a:r>
              <a:rPr lang="en-US" sz="3200" dirty="0"/>
              <a:t>Reg. §1.6662-4</a:t>
            </a:r>
          </a:p>
        </p:txBody>
      </p:sp>
      <p:pic>
        <p:nvPicPr>
          <p:cNvPr id="7" name="Content Placeholder 6" descr="Screen Shot 2021-08-16 at 8.10.02 PM.png"/>
          <p:cNvPicPr>
            <a:picLocks noGrp="1" noChangeAspect="1"/>
          </p:cNvPicPr>
          <p:nvPr>
            <p:ph idx="1"/>
          </p:nvPr>
        </p:nvPicPr>
        <p:blipFill>
          <a:blip r:embed="rId2">
            <a:extLst>
              <a:ext uri="{28A0092B-C50C-407E-A947-70E740481C1C}">
                <a14:useLocalDpi xmlns:a14="http://schemas.microsoft.com/office/drawing/2010/main" val="0"/>
              </a:ext>
            </a:extLst>
          </a:blip>
          <a:srcRect t="-10435" b="-10435"/>
          <a:stretch>
            <a:fillRect/>
          </a:stretch>
        </p:blipFill>
        <p:spPr/>
      </p:pic>
      <p:sp>
        <p:nvSpPr>
          <p:cNvPr id="6" name="Slide Number Placeholder 5">
            <a:extLst>
              <a:ext uri="{FF2B5EF4-FFF2-40B4-BE49-F238E27FC236}">
                <a16:creationId xmlns:a16="http://schemas.microsoft.com/office/drawing/2014/main" id="{8383DAF4-1792-664C-B051-FF660CB7A685}"/>
              </a:ext>
            </a:extLst>
          </p:cNvPr>
          <p:cNvSpPr>
            <a:spLocks noGrp="1"/>
          </p:cNvSpPr>
          <p:nvPr>
            <p:ph type="sldNum" sz="quarter" idx="12"/>
          </p:nvPr>
        </p:nvSpPr>
        <p:spPr/>
        <p:txBody>
          <a:bodyPr/>
          <a:lstStyle/>
          <a:p>
            <a:fld id="{54AAE21D-1E9D-1047-BD42-883DA1A9BFEE}" type="slidenum">
              <a:rPr lang="en-US" smtClean="0"/>
              <a:t>435</a:t>
            </a:fld>
            <a:endParaRPr lang="en-US"/>
          </a:p>
        </p:txBody>
      </p:sp>
      <p:pic>
        <p:nvPicPr>
          <p:cNvPr id="3" name="Picture 2">
            <a:extLst>
              <a:ext uri="{FF2B5EF4-FFF2-40B4-BE49-F238E27FC236}">
                <a16:creationId xmlns:a16="http://schemas.microsoft.com/office/drawing/2014/main" id="{2F4863FE-2B4F-6969-4CD3-BC73C6643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47880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Food Chain </a:t>
            </a:r>
            <a:br>
              <a:rPr lang="en-US" sz="3200" dirty="0"/>
            </a:br>
            <a:r>
              <a:rPr lang="en-US" sz="3200" dirty="0"/>
              <a:t>Reg. §1.6662-4</a:t>
            </a:r>
          </a:p>
        </p:txBody>
      </p:sp>
      <p:pic>
        <p:nvPicPr>
          <p:cNvPr id="8" name="Content Placeholder 7" descr="MattAmySwaziland.png"/>
          <p:cNvPicPr>
            <a:picLocks noGrp="1" noChangeAspect="1"/>
          </p:cNvPicPr>
          <p:nvPr>
            <p:ph idx="1"/>
          </p:nvPr>
        </p:nvPicPr>
        <p:blipFill>
          <a:blip r:embed="rId2">
            <a:extLst>
              <a:ext uri="{28A0092B-C50C-407E-A947-70E740481C1C}">
                <a14:useLocalDpi xmlns:a14="http://schemas.microsoft.com/office/drawing/2010/main" val="0"/>
              </a:ext>
            </a:extLst>
          </a:blip>
          <a:srcRect l="-21160" r="-21160"/>
          <a:stretch>
            <a:fillRect/>
          </a:stretch>
        </p:blipFill>
        <p:spPr/>
      </p:pic>
      <p:sp>
        <p:nvSpPr>
          <p:cNvPr id="6" name="Slide Number Placeholder 5">
            <a:extLst>
              <a:ext uri="{FF2B5EF4-FFF2-40B4-BE49-F238E27FC236}">
                <a16:creationId xmlns:a16="http://schemas.microsoft.com/office/drawing/2014/main" id="{95ABEDE3-2F39-144E-AEE2-BF018C2DCC7C}"/>
              </a:ext>
            </a:extLst>
          </p:cNvPr>
          <p:cNvSpPr>
            <a:spLocks noGrp="1"/>
          </p:cNvSpPr>
          <p:nvPr>
            <p:ph type="sldNum" sz="quarter" idx="12"/>
          </p:nvPr>
        </p:nvSpPr>
        <p:spPr/>
        <p:txBody>
          <a:bodyPr/>
          <a:lstStyle/>
          <a:p>
            <a:fld id="{54AAE21D-1E9D-1047-BD42-883DA1A9BFEE}" type="slidenum">
              <a:rPr lang="en-US" smtClean="0"/>
              <a:t>436</a:t>
            </a:fld>
            <a:endParaRPr lang="en-US"/>
          </a:p>
        </p:txBody>
      </p:sp>
      <p:pic>
        <p:nvPicPr>
          <p:cNvPr id="3" name="Picture 2">
            <a:extLst>
              <a:ext uri="{FF2B5EF4-FFF2-40B4-BE49-F238E27FC236}">
                <a16:creationId xmlns:a16="http://schemas.microsoft.com/office/drawing/2014/main" id="{0AE4E28C-7EB1-818C-48BC-ACDFD34B8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27588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Food Chain </a:t>
            </a:r>
            <a:br>
              <a:rPr lang="en-US" sz="3200" dirty="0"/>
            </a:br>
            <a:r>
              <a:rPr lang="en-US" sz="3200" dirty="0"/>
              <a:t>Reg. §1.6662-4</a:t>
            </a:r>
          </a:p>
        </p:txBody>
      </p:sp>
      <p:sp>
        <p:nvSpPr>
          <p:cNvPr id="3" name="Content Placeholder 2"/>
          <p:cNvSpPr>
            <a:spLocks noGrp="1"/>
          </p:cNvSpPr>
          <p:nvPr>
            <p:ph idx="1"/>
          </p:nvPr>
        </p:nvSpPr>
        <p:spPr/>
        <p:txBody>
          <a:bodyPr>
            <a:normAutofit fontScale="77500" lnSpcReduction="20000"/>
          </a:bodyPr>
          <a:lstStyle/>
          <a:p>
            <a:r>
              <a:rPr lang="en-US" sz="3100" dirty="0"/>
              <a:t>§1.6662-4(d)(3)(iii)  Authorities to be considered</a:t>
            </a:r>
          </a:p>
          <a:p>
            <a:pPr marL="0" indent="0">
              <a:buNone/>
            </a:pPr>
            <a:endParaRPr lang="en-US" sz="1000" dirty="0"/>
          </a:p>
          <a:p>
            <a:pPr marL="457200" indent="-457200">
              <a:buAutoNum type="arabicPeriod"/>
            </a:pPr>
            <a:r>
              <a:rPr lang="en-US" sz="2400" dirty="0">
                <a:solidFill>
                  <a:srgbClr val="FF0000"/>
                </a:solidFill>
              </a:rPr>
              <a:t>Internal Revenue Code </a:t>
            </a:r>
            <a:r>
              <a:rPr lang="en-US" sz="2400" dirty="0"/>
              <a:t>(IRC) and other statutory provisions; </a:t>
            </a:r>
          </a:p>
          <a:p>
            <a:pPr marL="457200" indent="-457200">
              <a:buAutoNum type="arabicPeriod"/>
            </a:pPr>
            <a:r>
              <a:rPr lang="en-US" sz="2400" dirty="0"/>
              <a:t>Proposed, temporary and final regulations construing such statutes;</a:t>
            </a:r>
          </a:p>
          <a:p>
            <a:pPr marL="457200" indent="-457200">
              <a:buAutoNum type="arabicPeriod"/>
            </a:pPr>
            <a:r>
              <a:rPr lang="en-US" sz="2400" dirty="0"/>
              <a:t>Revenue rulings and revenue procedures; </a:t>
            </a:r>
          </a:p>
          <a:p>
            <a:pPr marL="457200" indent="-457200">
              <a:buAutoNum type="arabicPeriod"/>
            </a:pPr>
            <a:r>
              <a:rPr lang="en-US" sz="2400" dirty="0"/>
              <a:t>Tax treaties and regulations thereunder;</a:t>
            </a:r>
          </a:p>
          <a:p>
            <a:pPr marL="457200" indent="-457200">
              <a:buAutoNum type="arabicPeriod"/>
            </a:pPr>
            <a:r>
              <a:rPr lang="en-US" sz="2400" dirty="0"/>
              <a:t>Court cases;</a:t>
            </a:r>
          </a:p>
          <a:p>
            <a:pPr marL="457200" indent="-457200">
              <a:buAutoNum type="arabicPeriod"/>
            </a:pPr>
            <a:r>
              <a:rPr lang="en-US" sz="2400" dirty="0"/>
              <a:t>Congressional intent (as reflected in committee reports);</a:t>
            </a:r>
          </a:p>
          <a:p>
            <a:pPr marL="457200" indent="-457200">
              <a:buAutoNum type="arabicPeriod"/>
            </a:pPr>
            <a:r>
              <a:rPr lang="en-US" sz="2400" dirty="0"/>
              <a:t>General Explanations of tax legislation prepared by the Joint Committee on Taxation (Blue Book); </a:t>
            </a:r>
          </a:p>
          <a:p>
            <a:pPr marL="457200" indent="-457200">
              <a:buAutoNum type="arabicPeriod"/>
            </a:pPr>
            <a:r>
              <a:rPr lang="en-US" sz="2400" dirty="0"/>
              <a:t>Private letter rulings and technical advice memoranda issued after 10/31/76; </a:t>
            </a:r>
          </a:p>
          <a:p>
            <a:pPr marL="457200" indent="-457200">
              <a:buAutoNum type="arabicPeriod"/>
            </a:pPr>
            <a:r>
              <a:rPr lang="en-US" sz="2400" dirty="0"/>
              <a:t>Actions on decisions and general counsel memoranda issued after 03/12/81;</a:t>
            </a:r>
          </a:p>
          <a:p>
            <a:pPr marL="457200" indent="-457200">
              <a:buAutoNum type="arabicPeriod"/>
            </a:pPr>
            <a:r>
              <a:rPr lang="en-US" sz="2400" dirty="0"/>
              <a:t>IRS information or press releases; and</a:t>
            </a:r>
          </a:p>
          <a:p>
            <a:pPr marL="457200" indent="-457200">
              <a:buAutoNum type="arabicPeriod"/>
            </a:pPr>
            <a:r>
              <a:rPr lang="en-US" sz="2400" dirty="0">
                <a:solidFill>
                  <a:srgbClr val="0000FF"/>
                </a:solidFill>
              </a:rPr>
              <a:t>Notices</a:t>
            </a:r>
            <a:r>
              <a:rPr lang="en-US" sz="2400" dirty="0"/>
              <a:t>, announcements and other admin pronouncements published by IRS in Internal Revenue Bulletin (IRB)  </a:t>
            </a:r>
          </a:p>
        </p:txBody>
      </p:sp>
      <p:sp>
        <p:nvSpPr>
          <p:cNvPr id="6" name="Slide Number Placeholder 5">
            <a:extLst>
              <a:ext uri="{FF2B5EF4-FFF2-40B4-BE49-F238E27FC236}">
                <a16:creationId xmlns:a16="http://schemas.microsoft.com/office/drawing/2014/main" id="{24D9F6A1-A1D8-3242-82CA-6BA20675295E}"/>
              </a:ext>
            </a:extLst>
          </p:cNvPr>
          <p:cNvSpPr>
            <a:spLocks noGrp="1"/>
          </p:cNvSpPr>
          <p:nvPr>
            <p:ph type="sldNum" sz="quarter" idx="12"/>
          </p:nvPr>
        </p:nvSpPr>
        <p:spPr/>
        <p:txBody>
          <a:bodyPr/>
          <a:lstStyle/>
          <a:p>
            <a:fld id="{54AAE21D-1E9D-1047-BD42-883DA1A9BFEE}" type="slidenum">
              <a:rPr lang="en-US" smtClean="0"/>
              <a:t>437</a:t>
            </a:fld>
            <a:endParaRPr lang="en-US"/>
          </a:p>
        </p:txBody>
      </p:sp>
      <p:pic>
        <p:nvPicPr>
          <p:cNvPr id="4" name="Picture 3">
            <a:extLst>
              <a:ext uri="{FF2B5EF4-FFF2-40B4-BE49-F238E27FC236}">
                <a16:creationId xmlns:a16="http://schemas.microsoft.com/office/drawing/2014/main" id="{93EE61A9-6F68-14AD-7D87-8E50F6C79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385053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Food Chain </a:t>
            </a:r>
            <a:br>
              <a:rPr lang="en-US" sz="3200" dirty="0"/>
            </a:br>
            <a:r>
              <a:rPr lang="en-US" sz="3200" dirty="0"/>
              <a:t>Reg. §1.6662-4</a:t>
            </a:r>
          </a:p>
        </p:txBody>
      </p:sp>
      <p:sp>
        <p:nvSpPr>
          <p:cNvPr id="8" name="Content Placeholder 7"/>
          <p:cNvSpPr>
            <a:spLocks noGrp="1"/>
          </p:cNvSpPr>
          <p:nvPr>
            <p:ph idx="1"/>
          </p:nvPr>
        </p:nvSpPr>
        <p:spPr/>
        <p:txBody>
          <a:bodyPr>
            <a:normAutofit/>
          </a:bodyPr>
          <a:lstStyle/>
          <a:p>
            <a:r>
              <a:rPr lang="en-US" sz="2400" dirty="0"/>
              <a:t>§1.6662-4(d)(3)(</a:t>
            </a:r>
            <a:r>
              <a:rPr lang="en-US" sz="2400" dirty="0" err="1"/>
              <a:t>i</a:t>
            </a:r>
            <a:r>
              <a:rPr lang="en-US" sz="2400" dirty="0"/>
              <a:t>)  </a:t>
            </a:r>
            <a:r>
              <a:rPr lang="en-US" sz="2400" i="1" dirty="0"/>
              <a:t>Evaluation of authorities</a:t>
            </a:r>
          </a:p>
          <a:p>
            <a:pPr marL="457200" indent="-457200">
              <a:buAutoNum type="arabicPeriod"/>
            </a:pPr>
            <a:r>
              <a:rPr lang="en-US" sz="2000" dirty="0"/>
              <a:t>There is </a:t>
            </a:r>
            <a:r>
              <a:rPr lang="en-US" sz="2000" dirty="0">
                <a:solidFill>
                  <a:srgbClr val="3366FF"/>
                </a:solidFill>
              </a:rPr>
              <a:t>substantial authority </a:t>
            </a:r>
            <a:r>
              <a:rPr lang="en-US" sz="2000" dirty="0"/>
              <a:t>for the tax treatment of an item only if the </a:t>
            </a:r>
            <a:r>
              <a:rPr lang="en-US" sz="2000" dirty="0">
                <a:solidFill>
                  <a:srgbClr val="008000"/>
                </a:solidFill>
              </a:rPr>
              <a:t>weight of </a:t>
            </a:r>
            <a:r>
              <a:rPr lang="en-US" sz="2000" dirty="0"/>
              <a:t>the </a:t>
            </a:r>
            <a:r>
              <a:rPr lang="en-US" sz="2000" dirty="0">
                <a:solidFill>
                  <a:srgbClr val="008000"/>
                </a:solidFill>
              </a:rPr>
              <a:t>authorities supporting</a:t>
            </a:r>
            <a:r>
              <a:rPr lang="en-US" sz="2000" dirty="0"/>
              <a:t> the treatment is </a:t>
            </a:r>
            <a:r>
              <a:rPr lang="en-US" sz="2000" dirty="0">
                <a:solidFill>
                  <a:srgbClr val="008000"/>
                </a:solidFill>
              </a:rPr>
              <a:t>substantial in relation to </a:t>
            </a:r>
            <a:r>
              <a:rPr lang="en-US" sz="2000" dirty="0"/>
              <a:t>the weight of authorities supporting </a:t>
            </a:r>
            <a:r>
              <a:rPr lang="en-US" sz="2000" dirty="0">
                <a:solidFill>
                  <a:srgbClr val="008000"/>
                </a:solidFill>
              </a:rPr>
              <a:t>contrary</a:t>
            </a:r>
            <a:r>
              <a:rPr lang="en-US" sz="2000" dirty="0"/>
              <a:t> treatment</a:t>
            </a:r>
          </a:p>
          <a:p>
            <a:pPr marL="457200" indent="-457200">
              <a:buAutoNum type="arabicPeriod"/>
            </a:pPr>
            <a:r>
              <a:rPr lang="en-US" sz="2000" dirty="0"/>
              <a:t>There may be substantial authority for more than one position with respect to the same item</a:t>
            </a:r>
          </a:p>
          <a:p>
            <a:pPr marL="457200" indent="-457200">
              <a:buAutoNum type="arabicPeriod"/>
            </a:pPr>
            <a:r>
              <a:rPr lang="en-US" sz="2000" dirty="0"/>
              <a:t>§1.6662-4(d)(3)(ii)  Taxpayer may have </a:t>
            </a:r>
            <a:r>
              <a:rPr lang="en-US" sz="2000" dirty="0">
                <a:solidFill>
                  <a:srgbClr val="FF0000"/>
                </a:solidFill>
              </a:rPr>
              <a:t>substantial authority </a:t>
            </a:r>
            <a:r>
              <a:rPr lang="en-US" sz="2000" dirty="0"/>
              <a:t>for a </a:t>
            </a:r>
            <a:r>
              <a:rPr lang="en-US" sz="2000" dirty="0">
                <a:solidFill>
                  <a:srgbClr val="FF0000"/>
                </a:solidFill>
              </a:rPr>
              <a:t>position</a:t>
            </a:r>
            <a:r>
              <a:rPr lang="en-US" sz="2000" dirty="0"/>
              <a:t> that is </a:t>
            </a:r>
            <a:r>
              <a:rPr lang="en-US" sz="2000" dirty="0">
                <a:solidFill>
                  <a:srgbClr val="FF0000"/>
                </a:solidFill>
              </a:rPr>
              <a:t>supported by only by </a:t>
            </a:r>
            <a:r>
              <a:rPr lang="en-US" sz="2000" dirty="0"/>
              <a:t>a </a:t>
            </a:r>
            <a:r>
              <a:rPr lang="en-US" sz="2000" dirty="0">
                <a:solidFill>
                  <a:srgbClr val="FF0000"/>
                </a:solidFill>
              </a:rPr>
              <a:t>well-reasoned construction of </a:t>
            </a:r>
            <a:r>
              <a:rPr lang="en-US" sz="2000" dirty="0"/>
              <a:t>an applicable </a:t>
            </a:r>
            <a:r>
              <a:rPr lang="en-US" sz="2000" dirty="0">
                <a:solidFill>
                  <a:srgbClr val="FF0000"/>
                </a:solidFill>
              </a:rPr>
              <a:t>statute</a:t>
            </a:r>
          </a:p>
          <a:p>
            <a:endParaRPr lang="en-US" sz="2400" dirty="0"/>
          </a:p>
        </p:txBody>
      </p:sp>
      <p:sp>
        <p:nvSpPr>
          <p:cNvPr id="6" name="Slide Number Placeholder 5">
            <a:extLst>
              <a:ext uri="{FF2B5EF4-FFF2-40B4-BE49-F238E27FC236}">
                <a16:creationId xmlns:a16="http://schemas.microsoft.com/office/drawing/2014/main" id="{8CA913BB-E572-DF46-AD73-20B03D7DAD98}"/>
              </a:ext>
            </a:extLst>
          </p:cNvPr>
          <p:cNvSpPr>
            <a:spLocks noGrp="1"/>
          </p:cNvSpPr>
          <p:nvPr>
            <p:ph type="sldNum" sz="quarter" idx="12"/>
          </p:nvPr>
        </p:nvSpPr>
        <p:spPr/>
        <p:txBody>
          <a:bodyPr/>
          <a:lstStyle/>
          <a:p>
            <a:fld id="{54AAE21D-1E9D-1047-BD42-883DA1A9BFEE}" type="slidenum">
              <a:rPr lang="en-US" smtClean="0"/>
              <a:t>438</a:t>
            </a:fld>
            <a:endParaRPr lang="en-US"/>
          </a:p>
        </p:txBody>
      </p:sp>
      <p:pic>
        <p:nvPicPr>
          <p:cNvPr id="3" name="Picture 2">
            <a:extLst>
              <a:ext uri="{FF2B5EF4-FFF2-40B4-BE49-F238E27FC236}">
                <a16:creationId xmlns:a16="http://schemas.microsoft.com/office/drawing/2014/main" id="{AD141D27-E3A7-E8EE-0FE0-F6B1C0544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35324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Grey</a:t>
            </a:r>
            <a:br>
              <a:rPr lang="en-US" sz="3200" dirty="0"/>
            </a:br>
            <a:r>
              <a:rPr lang="en-US" sz="3200" dirty="0"/>
              <a:t>Light, Mid and Deep</a:t>
            </a:r>
          </a:p>
        </p:txBody>
      </p:sp>
      <p:pic>
        <p:nvPicPr>
          <p:cNvPr id="7" name="Content Placeholder 6" descr="Screen Shot 2021-08-17 at 11.00.27 AM.png"/>
          <p:cNvPicPr>
            <a:picLocks noGrp="1" noChangeAspect="1"/>
          </p:cNvPicPr>
          <p:nvPr>
            <p:ph idx="1"/>
          </p:nvPr>
        </p:nvPicPr>
        <p:blipFill>
          <a:blip r:embed="rId2">
            <a:extLst>
              <a:ext uri="{28A0092B-C50C-407E-A947-70E740481C1C}">
                <a14:useLocalDpi xmlns:a14="http://schemas.microsoft.com/office/drawing/2010/main" val="0"/>
              </a:ext>
            </a:extLst>
          </a:blip>
          <a:srcRect t="9784" b="9784"/>
          <a:stretch>
            <a:fillRect/>
          </a:stretch>
        </p:blipFill>
        <p:spPr/>
      </p:pic>
      <p:sp>
        <p:nvSpPr>
          <p:cNvPr id="6" name="Slide Number Placeholder 5">
            <a:extLst>
              <a:ext uri="{FF2B5EF4-FFF2-40B4-BE49-F238E27FC236}">
                <a16:creationId xmlns:a16="http://schemas.microsoft.com/office/drawing/2014/main" id="{C16DFDBC-A0F6-C74B-9070-FB6F4313F166}"/>
              </a:ext>
            </a:extLst>
          </p:cNvPr>
          <p:cNvSpPr>
            <a:spLocks noGrp="1"/>
          </p:cNvSpPr>
          <p:nvPr>
            <p:ph type="sldNum" sz="quarter" idx="12"/>
          </p:nvPr>
        </p:nvSpPr>
        <p:spPr/>
        <p:txBody>
          <a:bodyPr/>
          <a:lstStyle/>
          <a:p>
            <a:fld id="{54AAE21D-1E9D-1047-BD42-883DA1A9BFEE}" type="slidenum">
              <a:rPr lang="en-US" smtClean="0"/>
              <a:t>439</a:t>
            </a:fld>
            <a:endParaRPr lang="en-US"/>
          </a:p>
        </p:txBody>
      </p:sp>
      <p:pic>
        <p:nvPicPr>
          <p:cNvPr id="3" name="Picture 2">
            <a:extLst>
              <a:ext uri="{FF2B5EF4-FFF2-40B4-BE49-F238E27FC236}">
                <a16:creationId xmlns:a16="http://schemas.microsoft.com/office/drawing/2014/main" id="{49E7F50F-8B1D-20FD-214C-EB8809EE7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386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Waiting for Refunds</a:t>
            </a:r>
          </a:p>
        </p:txBody>
      </p:sp>
      <p:pic>
        <p:nvPicPr>
          <p:cNvPr id="7" name="Content Placeholder 6" descr="PedestrianLightWait.jpg"/>
          <p:cNvPicPr>
            <a:picLocks noGrp="1" noChangeAspect="1"/>
          </p:cNvPicPr>
          <p:nvPr>
            <p:ph idx="1"/>
          </p:nvPr>
        </p:nvPicPr>
        <p:blipFill>
          <a:blip r:embed="rId2">
            <a:extLst>
              <a:ext uri="{28A0092B-C50C-407E-A947-70E740481C1C}">
                <a14:useLocalDpi xmlns:a14="http://schemas.microsoft.com/office/drawing/2010/main" val="0"/>
              </a:ext>
            </a:extLst>
          </a:blip>
          <a:srcRect t="9231" b="9231"/>
          <a:stretch>
            <a:fillRect/>
          </a:stretch>
        </p:blipFill>
        <p:spPr/>
      </p:pic>
      <p:sp>
        <p:nvSpPr>
          <p:cNvPr id="3" name="Slide Number Placeholder 2">
            <a:extLst>
              <a:ext uri="{FF2B5EF4-FFF2-40B4-BE49-F238E27FC236}">
                <a16:creationId xmlns:a16="http://schemas.microsoft.com/office/drawing/2014/main" id="{6AFC746A-F147-094C-B5E1-6CC69C60A3E1}"/>
              </a:ext>
            </a:extLst>
          </p:cNvPr>
          <p:cNvSpPr>
            <a:spLocks noGrp="1"/>
          </p:cNvSpPr>
          <p:nvPr>
            <p:ph type="sldNum" sz="quarter" idx="12"/>
          </p:nvPr>
        </p:nvSpPr>
        <p:spPr/>
        <p:txBody>
          <a:bodyPr/>
          <a:lstStyle/>
          <a:p>
            <a:fld id="{54AAE21D-1E9D-1047-BD42-883DA1A9BFEE}" type="slidenum">
              <a:rPr lang="en-US" smtClean="0"/>
              <a:t>44</a:t>
            </a:fld>
            <a:endParaRPr lang="en-US"/>
          </a:p>
        </p:txBody>
      </p:sp>
      <p:pic>
        <p:nvPicPr>
          <p:cNvPr id="4" name="Picture 3">
            <a:extLst>
              <a:ext uri="{FF2B5EF4-FFF2-40B4-BE49-F238E27FC236}">
                <a16:creationId xmlns:a16="http://schemas.microsoft.com/office/drawing/2014/main" id="{624139C7-EACB-2962-E4BB-D06761176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059802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Uncertain / Aggressive</a:t>
            </a:r>
            <a:br>
              <a:rPr lang="en-US" sz="3200" dirty="0"/>
            </a:br>
            <a:r>
              <a:rPr lang="en-US" sz="3200" dirty="0"/>
              <a:t>Tax Positions</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Spectrum – From white to grey to black</a:t>
            </a:r>
          </a:p>
          <a:p>
            <a:pPr marL="457200" indent="-457200">
              <a:buFont typeface="Arial"/>
              <a:buAutoNum type="alphaLcPeriod"/>
            </a:pPr>
            <a:r>
              <a:rPr lang="en-US" sz="2000" dirty="0"/>
              <a:t>White = Unabashedly conservative</a:t>
            </a:r>
          </a:p>
          <a:p>
            <a:pPr marL="457200" indent="-457200">
              <a:buAutoNum type="alphaLcPeriod"/>
            </a:pPr>
            <a:r>
              <a:rPr lang="en-US" sz="2000" dirty="0"/>
              <a:t>Black = Illegal</a:t>
            </a:r>
          </a:p>
          <a:p>
            <a:pPr marL="457200" indent="-457200">
              <a:buAutoNum type="alphaLcPeriod"/>
            </a:pPr>
            <a:r>
              <a:rPr lang="en-US" sz="2000" dirty="0"/>
              <a:t>Grey = The middle (where the tax profession operates, whether by choice or not, every day) (tax law vague in general)</a:t>
            </a:r>
          </a:p>
          <a:p>
            <a:pPr marL="457200" indent="-457200">
              <a:buAutoNum type="arabicParenR"/>
            </a:pPr>
            <a:r>
              <a:rPr lang="en-US" sz="2000" dirty="0"/>
              <a:t>Light grey = Modestly aggressive</a:t>
            </a:r>
          </a:p>
          <a:p>
            <a:pPr marL="457200" indent="-457200">
              <a:buAutoNum type="arabicParenR"/>
            </a:pPr>
            <a:r>
              <a:rPr lang="en-US" sz="2000" dirty="0"/>
              <a:t>Mid grey = Medium range aggressive </a:t>
            </a:r>
          </a:p>
          <a:p>
            <a:pPr marL="457200" indent="-457200">
              <a:buAutoNum type="arabicParenR"/>
            </a:pPr>
            <a:r>
              <a:rPr lang="en-US" sz="2000" dirty="0"/>
              <a:t>Deep grey = profoundly, intensely aggressive, but not illegal   </a:t>
            </a:r>
          </a:p>
        </p:txBody>
      </p:sp>
      <p:sp>
        <p:nvSpPr>
          <p:cNvPr id="6" name="Slide Number Placeholder 5">
            <a:extLst>
              <a:ext uri="{FF2B5EF4-FFF2-40B4-BE49-F238E27FC236}">
                <a16:creationId xmlns:a16="http://schemas.microsoft.com/office/drawing/2014/main" id="{7BC0D4F8-DF40-D74D-B30C-7DD80463C42F}"/>
              </a:ext>
            </a:extLst>
          </p:cNvPr>
          <p:cNvSpPr>
            <a:spLocks noGrp="1"/>
          </p:cNvSpPr>
          <p:nvPr>
            <p:ph type="sldNum" sz="quarter" idx="12"/>
          </p:nvPr>
        </p:nvSpPr>
        <p:spPr/>
        <p:txBody>
          <a:bodyPr/>
          <a:lstStyle/>
          <a:p>
            <a:fld id="{54AAE21D-1E9D-1047-BD42-883DA1A9BFEE}" type="slidenum">
              <a:rPr lang="en-US" smtClean="0"/>
              <a:t>440</a:t>
            </a:fld>
            <a:endParaRPr lang="en-US"/>
          </a:p>
        </p:txBody>
      </p:sp>
      <p:pic>
        <p:nvPicPr>
          <p:cNvPr id="4" name="Picture 3">
            <a:extLst>
              <a:ext uri="{FF2B5EF4-FFF2-40B4-BE49-F238E27FC236}">
                <a16:creationId xmlns:a16="http://schemas.microsoft.com/office/drawing/2014/main" id="{8E24BA59-0BA3-80CB-45C8-1EA6DCA21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907663"/>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Uncertain / Aggressive</a:t>
            </a:r>
            <a:br>
              <a:rPr lang="en-US" sz="3200" dirty="0"/>
            </a:br>
            <a:r>
              <a:rPr lang="en-US" sz="3200" dirty="0"/>
              <a:t>Tax Positions</a:t>
            </a:r>
          </a:p>
        </p:txBody>
      </p:sp>
      <p:sp>
        <p:nvSpPr>
          <p:cNvPr id="3" name="Content Placeholder 2"/>
          <p:cNvSpPr>
            <a:spLocks noGrp="1"/>
          </p:cNvSpPr>
          <p:nvPr>
            <p:ph idx="1"/>
          </p:nvPr>
        </p:nvSpPr>
        <p:spPr/>
        <p:txBody>
          <a:bodyPr>
            <a:normAutofit/>
          </a:bodyPr>
          <a:lstStyle/>
          <a:p>
            <a:pPr marL="457200" indent="-457200">
              <a:buAutoNum type="arabicPeriod" startAt="2"/>
            </a:pPr>
            <a:r>
              <a:rPr lang="en-US" sz="2400" dirty="0"/>
              <a:t>Where on the spectrum is challenging Notice 2021-49 wages on (&gt;50%) owner and spouse wages w/ listed relatives? </a:t>
            </a:r>
          </a:p>
          <a:p>
            <a:pPr marL="457200" indent="-457200">
              <a:buAutoNum type="alphaLcPeriod"/>
            </a:pPr>
            <a:r>
              <a:rPr lang="en-US" sz="2000" dirty="0"/>
              <a:t>Before Notice 2021-49 (i.e., prior to 08/05/21) </a:t>
            </a:r>
          </a:p>
          <a:p>
            <a:pPr marL="457200" indent="-457200">
              <a:buAutoNum type="arabicParenR"/>
            </a:pPr>
            <a:r>
              <a:rPr lang="en-US" sz="2000" dirty="0"/>
              <a:t>My opinion: Light to mid grey</a:t>
            </a:r>
          </a:p>
          <a:p>
            <a:pPr marL="457200" indent="-457200">
              <a:buAutoNum type="arabicParenR"/>
            </a:pPr>
            <a:r>
              <a:rPr lang="en-US" sz="2000" dirty="0"/>
              <a:t>Support for position: Arguably substantial authority (no Form 8275 necessary), but at least reasonable basis (8275 bails you out of penalty)</a:t>
            </a:r>
          </a:p>
          <a:p>
            <a:pPr marL="457200" indent="-457200">
              <a:buAutoNum type="alphaLcPeriod" startAt="2"/>
            </a:pPr>
            <a:r>
              <a:rPr lang="en-US" sz="2000" dirty="0"/>
              <a:t>After Notice 2021-49 (i.e., 08/05/21 and later)</a:t>
            </a:r>
          </a:p>
          <a:p>
            <a:pPr marL="457200" indent="-457200">
              <a:buAutoNum type="arabicParenR"/>
            </a:pPr>
            <a:r>
              <a:rPr lang="en-US" sz="2000" dirty="0"/>
              <a:t>My opinion: Middle mid grey</a:t>
            </a:r>
          </a:p>
          <a:p>
            <a:pPr marL="457200" indent="-457200">
              <a:buAutoNum type="arabicParenR"/>
            </a:pPr>
            <a:r>
              <a:rPr lang="en-US" sz="2000" dirty="0"/>
              <a:t>Position has at least reasonable basis, perhaps not substantial authority (thus, Form 8275 highly recommended)</a:t>
            </a:r>
          </a:p>
          <a:p>
            <a:pPr marL="457200" indent="-457200">
              <a:buAutoNum type="arabicParenR"/>
            </a:pPr>
            <a:r>
              <a:rPr lang="en-US" sz="2000" dirty="0"/>
              <a:t>Why is it a tougher go for pro-taxpayer position now? Because a Notice is official authority, though it’s low level          </a:t>
            </a:r>
          </a:p>
        </p:txBody>
      </p:sp>
      <p:sp>
        <p:nvSpPr>
          <p:cNvPr id="6" name="Slide Number Placeholder 5">
            <a:extLst>
              <a:ext uri="{FF2B5EF4-FFF2-40B4-BE49-F238E27FC236}">
                <a16:creationId xmlns:a16="http://schemas.microsoft.com/office/drawing/2014/main" id="{5119E2BF-FA0D-9645-95A1-8D241DA8169F}"/>
              </a:ext>
            </a:extLst>
          </p:cNvPr>
          <p:cNvSpPr>
            <a:spLocks noGrp="1"/>
          </p:cNvSpPr>
          <p:nvPr>
            <p:ph type="sldNum" sz="quarter" idx="12"/>
          </p:nvPr>
        </p:nvSpPr>
        <p:spPr/>
        <p:txBody>
          <a:bodyPr/>
          <a:lstStyle/>
          <a:p>
            <a:fld id="{54AAE21D-1E9D-1047-BD42-883DA1A9BFEE}" type="slidenum">
              <a:rPr lang="en-US" smtClean="0"/>
              <a:t>441</a:t>
            </a:fld>
            <a:endParaRPr lang="en-US"/>
          </a:p>
        </p:txBody>
      </p:sp>
      <p:pic>
        <p:nvPicPr>
          <p:cNvPr id="4" name="Picture 3">
            <a:extLst>
              <a:ext uri="{FF2B5EF4-FFF2-40B4-BE49-F238E27FC236}">
                <a16:creationId xmlns:a16="http://schemas.microsoft.com/office/drawing/2014/main" id="{30569D00-AF22-12A4-9D0F-10F222791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92180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Owners and Relatives </a:t>
            </a:r>
            <a:br>
              <a:rPr lang="en-US" sz="3200" dirty="0"/>
            </a:br>
            <a:r>
              <a:rPr lang="en-US" sz="3200" dirty="0"/>
              <a:t>State of the Union</a:t>
            </a:r>
          </a:p>
        </p:txBody>
      </p:sp>
      <p:sp>
        <p:nvSpPr>
          <p:cNvPr id="3" name="Content Placeholder 2"/>
          <p:cNvSpPr>
            <a:spLocks noGrp="1"/>
          </p:cNvSpPr>
          <p:nvPr>
            <p:ph idx="1"/>
          </p:nvPr>
        </p:nvSpPr>
        <p:spPr/>
        <p:txBody>
          <a:bodyPr>
            <a:normAutofit/>
          </a:bodyPr>
          <a:lstStyle/>
          <a:p>
            <a:pPr marL="457200" indent="-457200">
              <a:buAutoNum type="arabicPeriod" startAt="7"/>
            </a:pPr>
            <a:r>
              <a:rPr lang="en-US" sz="2400" dirty="0"/>
              <a:t>It’s all about whether penalties are on the table (§6662 accuracy for client and §6694 preparer for practitioner)</a:t>
            </a:r>
          </a:p>
          <a:p>
            <a:pPr marL="457200" indent="-457200">
              <a:buAutoNum type="alphaLcPeriod" startAt="5"/>
            </a:pPr>
            <a:r>
              <a:rPr lang="en-US" sz="2000" dirty="0"/>
              <a:t>Substantial authority for position (or disclosure on Form 8275 if have reasonable basis) avoids penalties</a:t>
            </a:r>
          </a:p>
          <a:p>
            <a:pPr marL="457200" indent="-457200">
              <a:buFont typeface="Arial"/>
              <a:buAutoNum type="alphaLcPeriod" startAt="5"/>
            </a:pPr>
            <a:r>
              <a:rPr lang="en-US" sz="2000" dirty="0"/>
              <a:t>You’re held to authority that exists on date you sign (file) tax return  </a:t>
            </a:r>
          </a:p>
          <a:p>
            <a:pPr marL="457200" indent="-457200">
              <a:buAutoNum type="alphaLcPeriod" startAt="5"/>
            </a:pPr>
            <a:r>
              <a:rPr lang="en-US" sz="2000" dirty="0"/>
              <a:t>Substantial authority (35-45% or so chance) exists for pre-08/05/21 (&gt; 50%) owner wage eligible for ERC – In my opinion, yes (Form 8275 disclosure not required)</a:t>
            </a:r>
          </a:p>
          <a:p>
            <a:pPr marL="457200" indent="-457200">
              <a:buFont typeface="Arial"/>
              <a:buAutoNum type="alphaLcPeriod" startAt="5"/>
            </a:pPr>
            <a:r>
              <a:rPr lang="en-US" sz="2000" dirty="0"/>
              <a:t>Reasonable basis (20% or so chance) exists for 08/05/21 and later (&gt; 50%) owner wage eligible for ERC – In my opinion, probably (Form 8275 disclosure recommended)</a:t>
            </a:r>
          </a:p>
        </p:txBody>
      </p:sp>
      <p:sp>
        <p:nvSpPr>
          <p:cNvPr id="6" name="Slide Number Placeholder 5">
            <a:extLst>
              <a:ext uri="{FF2B5EF4-FFF2-40B4-BE49-F238E27FC236}">
                <a16:creationId xmlns:a16="http://schemas.microsoft.com/office/drawing/2014/main" id="{6C8377D9-554F-3F42-AF99-3D1BE0A404E7}"/>
              </a:ext>
            </a:extLst>
          </p:cNvPr>
          <p:cNvSpPr>
            <a:spLocks noGrp="1"/>
          </p:cNvSpPr>
          <p:nvPr>
            <p:ph type="sldNum" sz="quarter" idx="12"/>
          </p:nvPr>
        </p:nvSpPr>
        <p:spPr/>
        <p:txBody>
          <a:bodyPr/>
          <a:lstStyle/>
          <a:p>
            <a:fld id="{54AAE21D-1E9D-1047-BD42-883DA1A9BFEE}" type="slidenum">
              <a:rPr lang="en-US" smtClean="0"/>
              <a:t>442</a:t>
            </a:fld>
            <a:endParaRPr lang="en-US"/>
          </a:p>
        </p:txBody>
      </p:sp>
      <p:pic>
        <p:nvPicPr>
          <p:cNvPr id="4" name="Picture 3">
            <a:extLst>
              <a:ext uri="{FF2B5EF4-FFF2-40B4-BE49-F238E27FC236}">
                <a16:creationId xmlns:a16="http://schemas.microsoft.com/office/drawing/2014/main" id="{113AD9A0-C3E8-648C-6BE6-46D353C88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07369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We Don’t Want To Be an Impala in Trouble</a:t>
            </a:r>
            <a:br>
              <a:rPr lang="en-US" sz="3200" dirty="0"/>
            </a:br>
            <a:r>
              <a:rPr lang="en-US" sz="3200" dirty="0"/>
              <a:t>So, What Do We Do? </a:t>
            </a:r>
          </a:p>
        </p:txBody>
      </p:sp>
      <p:pic>
        <p:nvPicPr>
          <p:cNvPr id="7" name="Content Placeholder 6" descr="Screen Shot 2021-08-17 at 10.16.56 AM.png"/>
          <p:cNvPicPr>
            <a:picLocks noGrp="1" noChangeAspect="1"/>
          </p:cNvPicPr>
          <p:nvPr>
            <p:ph idx="1"/>
          </p:nvPr>
        </p:nvPicPr>
        <p:blipFill>
          <a:blip r:embed="rId2">
            <a:extLst>
              <a:ext uri="{28A0092B-C50C-407E-A947-70E740481C1C}">
                <a14:useLocalDpi xmlns:a14="http://schemas.microsoft.com/office/drawing/2010/main" val="0"/>
              </a:ext>
            </a:extLst>
          </a:blip>
          <a:srcRect t="9654" b="9654"/>
          <a:stretch>
            <a:fillRect/>
          </a:stretch>
        </p:blipFill>
        <p:spPr/>
      </p:pic>
      <p:sp>
        <p:nvSpPr>
          <p:cNvPr id="6" name="Slide Number Placeholder 5">
            <a:extLst>
              <a:ext uri="{FF2B5EF4-FFF2-40B4-BE49-F238E27FC236}">
                <a16:creationId xmlns:a16="http://schemas.microsoft.com/office/drawing/2014/main" id="{1B10C447-EB24-F645-90EB-4EE92732A543}"/>
              </a:ext>
            </a:extLst>
          </p:cNvPr>
          <p:cNvSpPr>
            <a:spLocks noGrp="1"/>
          </p:cNvSpPr>
          <p:nvPr>
            <p:ph type="sldNum" sz="quarter" idx="12"/>
          </p:nvPr>
        </p:nvSpPr>
        <p:spPr/>
        <p:txBody>
          <a:bodyPr/>
          <a:lstStyle/>
          <a:p>
            <a:fld id="{54AAE21D-1E9D-1047-BD42-883DA1A9BFEE}" type="slidenum">
              <a:rPr lang="en-US" smtClean="0"/>
              <a:t>443</a:t>
            </a:fld>
            <a:endParaRPr lang="en-US"/>
          </a:p>
        </p:txBody>
      </p:sp>
      <p:pic>
        <p:nvPicPr>
          <p:cNvPr id="3" name="Picture 2">
            <a:extLst>
              <a:ext uri="{FF2B5EF4-FFF2-40B4-BE49-F238E27FC236}">
                <a16:creationId xmlns:a16="http://schemas.microsoft.com/office/drawing/2014/main" id="{DDFCF186-7BBF-055A-FE2F-6D7C96B04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93032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Owners and Relatives </a:t>
            </a:r>
            <a:br>
              <a:rPr lang="en-US" sz="3200" dirty="0"/>
            </a:br>
            <a:r>
              <a:rPr lang="en-US" sz="3200" dirty="0"/>
              <a:t>State of the Union</a:t>
            </a:r>
          </a:p>
        </p:txBody>
      </p:sp>
      <p:sp>
        <p:nvSpPr>
          <p:cNvPr id="3" name="Content Placeholder 2"/>
          <p:cNvSpPr>
            <a:spLocks noGrp="1"/>
          </p:cNvSpPr>
          <p:nvPr>
            <p:ph idx="1"/>
          </p:nvPr>
        </p:nvSpPr>
        <p:spPr/>
        <p:txBody>
          <a:bodyPr>
            <a:normAutofit/>
          </a:bodyPr>
          <a:lstStyle/>
          <a:p>
            <a:pPr marL="457200" indent="-457200">
              <a:buAutoNum type="arabicPeriod" startAt="8"/>
            </a:pPr>
            <a:r>
              <a:rPr lang="en-US" sz="2400" dirty="0"/>
              <a:t>Claiming ERC for (&gt;50%) owner (w/ listed relatives) wage on 941 after 08/05/21</a:t>
            </a:r>
          </a:p>
          <a:p>
            <a:pPr marL="457200" indent="-457200">
              <a:buAutoNum type="alphaLcPeriod"/>
            </a:pPr>
            <a:r>
              <a:rPr lang="en-US" sz="2000" dirty="0"/>
              <a:t>Only 3Q and 4Q 2021 Form 941s remain to be timely originally filed</a:t>
            </a:r>
          </a:p>
          <a:p>
            <a:pPr marL="457200" indent="-457200">
              <a:buAutoNum type="alphaLcPeriod"/>
            </a:pPr>
            <a:r>
              <a:rPr lang="en-US" sz="2000" i="1" dirty="0"/>
              <a:t>Go for it now</a:t>
            </a:r>
            <a:r>
              <a:rPr lang="en-US" sz="2000" dirty="0"/>
              <a:t>. If file 3Q or 4Q 2021 941 claiming ERC on (50%) owner (w/ listed relatives alive) wage, consider attaching Form 8275</a:t>
            </a:r>
          </a:p>
          <a:p>
            <a:pPr marL="457200" indent="-457200">
              <a:buAutoNum type="alphaLcPeriod"/>
            </a:pPr>
            <a:r>
              <a:rPr lang="en-US" sz="2000" i="1" dirty="0"/>
              <a:t>Wait it out</a:t>
            </a:r>
            <a:r>
              <a:rPr lang="en-US" sz="2000" dirty="0"/>
              <a:t>. Consider filing Form 941 without claiming ERC on (50%) owner (w/ listed relatives alive) wage – Then, if Congress reverses IRS (or IRS reverses course), amend later to claim</a:t>
            </a:r>
          </a:p>
          <a:p>
            <a:pPr marL="457200" indent="-457200">
              <a:buAutoNum type="alphaLcPeriod"/>
            </a:pPr>
            <a:endParaRPr lang="en-US" sz="2400" dirty="0"/>
          </a:p>
          <a:p>
            <a:pPr marL="0" indent="0">
              <a:buNone/>
            </a:pPr>
            <a:endParaRPr lang="en-US" sz="2400" dirty="0"/>
          </a:p>
        </p:txBody>
      </p:sp>
      <p:sp>
        <p:nvSpPr>
          <p:cNvPr id="6" name="Slide Number Placeholder 5">
            <a:extLst>
              <a:ext uri="{FF2B5EF4-FFF2-40B4-BE49-F238E27FC236}">
                <a16:creationId xmlns:a16="http://schemas.microsoft.com/office/drawing/2014/main" id="{9DEF846C-C890-D941-ADEA-5C25C86B69B1}"/>
              </a:ext>
            </a:extLst>
          </p:cNvPr>
          <p:cNvSpPr>
            <a:spLocks noGrp="1"/>
          </p:cNvSpPr>
          <p:nvPr>
            <p:ph type="sldNum" sz="quarter" idx="12"/>
          </p:nvPr>
        </p:nvSpPr>
        <p:spPr/>
        <p:txBody>
          <a:bodyPr/>
          <a:lstStyle/>
          <a:p>
            <a:fld id="{54AAE21D-1E9D-1047-BD42-883DA1A9BFEE}" type="slidenum">
              <a:rPr lang="en-US" smtClean="0"/>
              <a:t>444</a:t>
            </a:fld>
            <a:endParaRPr lang="en-US"/>
          </a:p>
        </p:txBody>
      </p:sp>
      <p:pic>
        <p:nvPicPr>
          <p:cNvPr id="4" name="Picture 3">
            <a:extLst>
              <a:ext uri="{FF2B5EF4-FFF2-40B4-BE49-F238E27FC236}">
                <a16:creationId xmlns:a16="http://schemas.microsoft.com/office/drawing/2014/main" id="{DDC7AAC7-65F3-8E73-4F57-D2ECD96E4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01387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Owners and Relatives </a:t>
            </a:r>
            <a:br>
              <a:rPr lang="en-US" sz="3200" dirty="0"/>
            </a:br>
            <a:r>
              <a:rPr lang="en-US" sz="3200" dirty="0"/>
              <a:t>State of the Union</a:t>
            </a:r>
          </a:p>
        </p:txBody>
      </p:sp>
      <p:sp>
        <p:nvSpPr>
          <p:cNvPr id="3" name="Content Placeholder 2"/>
          <p:cNvSpPr>
            <a:spLocks noGrp="1"/>
          </p:cNvSpPr>
          <p:nvPr>
            <p:ph idx="1"/>
          </p:nvPr>
        </p:nvSpPr>
        <p:spPr/>
        <p:txBody>
          <a:bodyPr>
            <a:normAutofit lnSpcReduction="10000"/>
          </a:bodyPr>
          <a:lstStyle/>
          <a:p>
            <a:pPr marL="457200" indent="-457200">
              <a:buAutoNum type="arabicPeriod" startAt="9"/>
            </a:pPr>
            <a:r>
              <a:rPr lang="en-US" sz="2400" dirty="0"/>
              <a:t>Amended return or not?</a:t>
            </a:r>
          </a:p>
          <a:p>
            <a:pPr marL="457200" indent="-457200">
              <a:buAutoNum type="alphaLcPeriod"/>
            </a:pPr>
            <a:r>
              <a:rPr lang="en-US" sz="2000" dirty="0"/>
              <a:t>My inclination is to say no</a:t>
            </a:r>
          </a:p>
          <a:p>
            <a:pPr marL="457200" indent="-457200">
              <a:buAutoNum type="alphaLcPeriod"/>
            </a:pPr>
            <a:r>
              <a:rPr lang="en-US" sz="2000" dirty="0"/>
              <a:t>Odds of penalty for pre-08/05/21 owner wage ERC claim arguably low</a:t>
            </a:r>
          </a:p>
          <a:p>
            <a:pPr marL="457200" indent="-457200">
              <a:buAutoNum type="alphaLcPeriod"/>
            </a:pPr>
            <a:r>
              <a:rPr lang="en-US" sz="2000" dirty="0"/>
              <a:t>To be sure of no penalty, file amended return</a:t>
            </a:r>
          </a:p>
          <a:p>
            <a:pPr marL="457200" indent="-457200">
              <a:buAutoNum type="alphaLcPeriod"/>
            </a:pPr>
            <a:r>
              <a:rPr lang="en-US" sz="2000" dirty="0"/>
              <a:t>If don’t amend, set money aside until statute of limitations expires</a:t>
            </a:r>
          </a:p>
          <a:p>
            <a:pPr marL="457200" indent="-457200">
              <a:buAutoNum type="alphaLcPeriod"/>
            </a:pPr>
            <a:r>
              <a:rPr lang="en-US" sz="2000" dirty="0"/>
              <a:t>There is no legal obligation to file an amended return</a:t>
            </a:r>
          </a:p>
          <a:p>
            <a:pPr marL="457200" indent="-457200">
              <a:buAutoNum type="alphaLcPeriod"/>
            </a:pPr>
            <a:r>
              <a:rPr lang="en-US" sz="2000" dirty="0"/>
              <a:t>Reg. §1.451-1(a) “If a taxpayer ascertains an item should have been included in gross income in a prior tax year, he </a:t>
            </a:r>
            <a:r>
              <a:rPr lang="en-US" sz="2000" dirty="0">
                <a:solidFill>
                  <a:srgbClr val="FF0000"/>
                </a:solidFill>
              </a:rPr>
              <a:t>should</a:t>
            </a:r>
            <a:r>
              <a:rPr lang="en-US" sz="2000" dirty="0"/>
              <a:t>, if within period of limitation, file an amended return and pay any additional tax due”</a:t>
            </a:r>
          </a:p>
          <a:p>
            <a:pPr marL="457200" indent="-457200">
              <a:buFont typeface="Arial"/>
              <a:buAutoNum type="alphaLcPeriod"/>
            </a:pPr>
            <a:r>
              <a:rPr lang="en-US" sz="2000" i="1" dirty="0" err="1"/>
              <a:t>Badaracco</a:t>
            </a:r>
            <a:r>
              <a:rPr lang="en-US" sz="2000" i="1" dirty="0"/>
              <a:t> v. Comm. </a:t>
            </a:r>
            <a:r>
              <a:rPr lang="en-US" sz="1800" dirty="0"/>
              <a:t>(464 U.S. 386 (1984))  </a:t>
            </a:r>
            <a:r>
              <a:rPr lang="en-US" sz="2000" dirty="0"/>
              <a:t>“Internal Revenue Code does not explicitly provide either for a taxpayer's filing, or for the Commissioner's acceptance, of an amended return; instead, an amended return is a creature of administrative origin and grace.”  </a:t>
            </a:r>
          </a:p>
          <a:p>
            <a:pPr marL="457200" indent="-457200">
              <a:buAutoNum type="alphaLcPeriod"/>
            </a:pPr>
            <a:endParaRPr lang="en-US" sz="2000" dirty="0"/>
          </a:p>
        </p:txBody>
      </p:sp>
      <p:sp>
        <p:nvSpPr>
          <p:cNvPr id="6" name="Slide Number Placeholder 5">
            <a:extLst>
              <a:ext uri="{FF2B5EF4-FFF2-40B4-BE49-F238E27FC236}">
                <a16:creationId xmlns:a16="http://schemas.microsoft.com/office/drawing/2014/main" id="{799A96BD-7031-1147-BE75-E549BC025F68}"/>
              </a:ext>
            </a:extLst>
          </p:cNvPr>
          <p:cNvSpPr>
            <a:spLocks noGrp="1"/>
          </p:cNvSpPr>
          <p:nvPr>
            <p:ph type="sldNum" sz="quarter" idx="12"/>
          </p:nvPr>
        </p:nvSpPr>
        <p:spPr/>
        <p:txBody>
          <a:bodyPr/>
          <a:lstStyle/>
          <a:p>
            <a:fld id="{54AAE21D-1E9D-1047-BD42-883DA1A9BFEE}" type="slidenum">
              <a:rPr lang="en-US" smtClean="0"/>
              <a:t>445</a:t>
            </a:fld>
            <a:endParaRPr lang="en-US"/>
          </a:p>
        </p:txBody>
      </p:sp>
      <p:pic>
        <p:nvPicPr>
          <p:cNvPr id="4" name="Picture 3">
            <a:extLst>
              <a:ext uri="{FF2B5EF4-FFF2-40B4-BE49-F238E27FC236}">
                <a16:creationId xmlns:a16="http://schemas.microsoft.com/office/drawing/2014/main" id="{9AB2076C-2F1F-3905-C926-12F0C7CBD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4519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Owners and ERC</a:t>
            </a:r>
            <a:br>
              <a:rPr lang="en-US" sz="3200" dirty="0"/>
            </a:br>
            <a:r>
              <a:rPr lang="en-US" sz="3200" dirty="0"/>
              <a:t>How to Advise Clients re: Amended Returns</a:t>
            </a:r>
          </a:p>
        </p:txBody>
      </p:sp>
      <p:sp>
        <p:nvSpPr>
          <p:cNvPr id="3" name="Content Placeholder 2"/>
          <p:cNvSpPr>
            <a:spLocks noGrp="1"/>
          </p:cNvSpPr>
          <p:nvPr>
            <p:ph idx="1"/>
          </p:nvPr>
        </p:nvSpPr>
        <p:spPr/>
        <p:txBody>
          <a:bodyPr>
            <a:normAutofit lnSpcReduction="10000"/>
          </a:bodyPr>
          <a:lstStyle/>
          <a:p>
            <a:r>
              <a:rPr lang="en-US" sz="2400" dirty="0"/>
              <a:t>IRS Circular 230  §10.21 Knowledge of Client's Omission</a:t>
            </a:r>
          </a:p>
          <a:p>
            <a:pPr marL="457200" indent="-457200">
              <a:buAutoNum type="arabicPeriod"/>
            </a:pPr>
            <a:r>
              <a:rPr lang="en-US" sz="2000" dirty="0"/>
              <a:t>A </a:t>
            </a:r>
            <a:r>
              <a:rPr lang="en-US" sz="2000" dirty="0">
                <a:solidFill>
                  <a:srgbClr val="0000FF"/>
                </a:solidFill>
              </a:rPr>
              <a:t>practitioner</a:t>
            </a:r>
            <a:r>
              <a:rPr lang="en-US" sz="2000" dirty="0"/>
              <a:t>, retained by a client re: a matter administered by IRS, </a:t>
            </a:r>
            <a:r>
              <a:rPr lang="en-US" sz="2000" dirty="0">
                <a:solidFill>
                  <a:srgbClr val="0000FF"/>
                </a:solidFill>
              </a:rPr>
              <a:t>who knows </a:t>
            </a:r>
            <a:r>
              <a:rPr lang="en-US" sz="2000" dirty="0"/>
              <a:t>that the </a:t>
            </a:r>
            <a:r>
              <a:rPr lang="en-US" sz="2000" dirty="0">
                <a:solidFill>
                  <a:srgbClr val="0000FF"/>
                </a:solidFill>
              </a:rPr>
              <a:t>client has not complied </a:t>
            </a:r>
            <a:r>
              <a:rPr lang="en-US" sz="2000" dirty="0"/>
              <a:t>with revenue laws of U.S. </a:t>
            </a:r>
            <a:r>
              <a:rPr lang="en-US" sz="2000" dirty="0">
                <a:solidFill>
                  <a:srgbClr val="0000FF"/>
                </a:solidFill>
              </a:rPr>
              <a:t>or </a:t>
            </a:r>
            <a:r>
              <a:rPr lang="en-US" sz="2000" dirty="0"/>
              <a:t>has made an </a:t>
            </a:r>
            <a:r>
              <a:rPr lang="en-US" sz="2000" dirty="0">
                <a:solidFill>
                  <a:srgbClr val="0000FF"/>
                </a:solidFill>
              </a:rPr>
              <a:t>error</a:t>
            </a:r>
            <a:r>
              <a:rPr lang="en-US" sz="2000" dirty="0"/>
              <a:t> in </a:t>
            </a:r>
            <a:r>
              <a:rPr lang="en-US" sz="2000" dirty="0">
                <a:solidFill>
                  <a:srgbClr val="0000FF"/>
                </a:solidFill>
              </a:rPr>
              <a:t>or omission </a:t>
            </a:r>
            <a:r>
              <a:rPr lang="en-US" sz="2000" dirty="0"/>
              <a:t>from any return . . . which the client submitted or executed, </a:t>
            </a:r>
            <a:r>
              <a:rPr lang="en-US" sz="2000" dirty="0">
                <a:solidFill>
                  <a:srgbClr val="0000FF"/>
                </a:solidFill>
              </a:rPr>
              <a:t>must advise </a:t>
            </a:r>
            <a:r>
              <a:rPr lang="en-US" sz="2000" dirty="0"/>
              <a:t>the </a:t>
            </a:r>
            <a:r>
              <a:rPr lang="en-US" sz="2000" dirty="0">
                <a:solidFill>
                  <a:srgbClr val="0000FF"/>
                </a:solidFill>
              </a:rPr>
              <a:t>client promptly </a:t>
            </a:r>
            <a:r>
              <a:rPr lang="en-US" sz="2000" dirty="0"/>
              <a:t>of the</a:t>
            </a:r>
            <a:r>
              <a:rPr lang="en-US" sz="2000" dirty="0">
                <a:solidFill>
                  <a:srgbClr val="0000FF"/>
                </a:solidFill>
              </a:rPr>
              <a:t> fact </a:t>
            </a:r>
            <a:r>
              <a:rPr lang="en-US" sz="2000" dirty="0"/>
              <a:t>of such noncompliance, error, or omission</a:t>
            </a:r>
          </a:p>
          <a:p>
            <a:pPr marL="457200" indent="-457200">
              <a:buAutoNum type="arabicPeriod"/>
            </a:pPr>
            <a:r>
              <a:rPr lang="en-US" sz="2000" dirty="0"/>
              <a:t>The practitioner </a:t>
            </a:r>
            <a:r>
              <a:rPr lang="en-US" sz="2000" dirty="0">
                <a:solidFill>
                  <a:srgbClr val="008000"/>
                </a:solidFill>
              </a:rPr>
              <a:t>must advise </a:t>
            </a:r>
            <a:r>
              <a:rPr lang="en-US" sz="2000" dirty="0"/>
              <a:t>the </a:t>
            </a:r>
            <a:r>
              <a:rPr lang="en-US" sz="2000" dirty="0">
                <a:solidFill>
                  <a:srgbClr val="008000"/>
                </a:solidFill>
              </a:rPr>
              <a:t>client of </a:t>
            </a:r>
            <a:r>
              <a:rPr lang="en-US" sz="2000" dirty="0"/>
              <a:t>the</a:t>
            </a:r>
            <a:r>
              <a:rPr lang="en-US" sz="2000" dirty="0">
                <a:solidFill>
                  <a:srgbClr val="008000"/>
                </a:solidFill>
              </a:rPr>
              <a:t> consequences </a:t>
            </a:r>
            <a:r>
              <a:rPr lang="en-US" sz="2000" dirty="0"/>
              <a:t>under IRC and regulations of such noncompliance, error, or omission</a:t>
            </a:r>
          </a:p>
          <a:p>
            <a:pPr marL="0" indent="0">
              <a:buNone/>
            </a:pPr>
            <a:endParaRPr lang="en-US" sz="800" dirty="0"/>
          </a:p>
          <a:p>
            <a:pPr marL="457200" indent="-457200">
              <a:buAutoNum type="arabicPeriod" startAt="3"/>
            </a:pPr>
            <a:r>
              <a:rPr lang="en-US" sz="2000" dirty="0"/>
              <a:t>Question: Is a Form 941 or 941-X claiming ERC for a &gt; 50% owner (with a forbidden relative) executed and submitted before 08/05/21 either noncompliance, an error or an omission?  I don</a:t>
            </a:r>
            <a:r>
              <a:rPr lang="fr-FR" sz="2000" dirty="0"/>
              <a:t>’</a:t>
            </a:r>
            <a:r>
              <a:rPr lang="en-US" sz="2000" dirty="0"/>
              <a:t>t think so</a:t>
            </a:r>
          </a:p>
          <a:p>
            <a:pPr marL="457200" indent="-457200">
              <a:buAutoNum type="arabicPeriod" startAt="3"/>
            </a:pPr>
            <a:r>
              <a:rPr lang="en-US" sz="2000" dirty="0"/>
              <a:t>However, out of an abundance of caution, to stay out of possible trouble, a preparer may choose to notify client in writing that subsequent IRS guidance ruled against position on return earlier taken </a:t>
            </a:r>
          </a:p>
          <a:p>
            <a:endParaRPr lang="en-US" sz="2400" dirty="0"/>
          </a:p>
        </p:txBody>
      </p:sp>
      <p:sp>
        <p:nvSpPr>
          <p:cNvPr id="6" name="Slide Number Placeholder 5">
            <a:extLst>
              <a:ext uri="{FF2B5EF4-FFF2-40B4-BE49-F238E27FC236}">
                <a16:creationId xmlns:a16="http://schemas.microsoft.com/office/drawing/2014/main" id="{CEEF5259-5760-9C4F-9C90-163B9EA563D1}"/>
              </a:ext>
            </a:extLst>
          </p:cNvPr>
          <p:cNvSpPr>
            <a:spLocks noGrp="1"/>
          </p:cNvSpPr>
          <p:nvPr>
            <p:ph type="sldNum" sz="quarter" idx="12"/>
          </p:nvPr>
        </p:nvSpPr>
        <p:spPr/>
        <p:txBody>
          <a:bodyPr/>
          <a:lstStyle/>
          <a:p>
            <a:fld id="{54AAE21D-1E9D-1047-BD42-883DA1A9BFEE}" type="slidenum">
              <a:rPr lang="en-US" smtClean="0"/>
              <a:t>446</a:t>
            </a:fld>
            <a:endParaRPr lang="en-US"/>
          </a:p>
        </p:txBody>
      </p:sp>
      <p:pic>
        <p:nvPicPr>
          <p:cNvPr id="4" name="Picture 3">
            <a:extLst>
              <a:ext uri="{FF2B5EF4-FFF2-40B4-BE49-F238E27FC236}">
                <a16:creationId xmlns:a16="http://schemas.microsoft.com/office/drawing/2014/main" id="{F2FA8B99-4EEE-3329-2BEA-D009652C9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459975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Owners and ERC</a:t>
            </a:r>
            <a:br>
              <a:rPr lang="en-US" sz="3200" dirty="0"/>
            </a:br>
            <a:r>
              <a:rPr lang="en-US" sz="3200" dirty="0"/>
              <a:t>Notice 2021-49 and Penalty Abatement</a:t>
            </a:r>
          </a:p>
        </p:txBody>
      </p:sp>
      <p:sp>
        <p:nvSpPr>
          <p:cNvPr id="3" name="Content Placeholder 2"/>
          <p:cNvSpPr>
            <a:spLocks noGrp="1"/>
          </p:cNvSpPr>
          <p:nvPr>
            <p:ph idx="1"/>
          </p:nvPr>
        </p:nvSpPr>
        <p:spPr/>
        <p:txBody>
          <a:bodyPr>
            <a:normAutofit/>
          </a:bodyPr>
          <a:lstStyle/>
          <a:p>
            <a:r>
              <a:rPr lang="en-US" sz="2400" dirty="0"/>
              <a:t>No penalties for implementing Notice 2021-49 if reasonable cause    </a:t>
            </a:r>
          </a:p>
          <a:p>
            <a:pPr marL="457200" indent="-457200">
              <a:buAutoNum type="arabicPeriod"/>
            </a:pPr>
            <a:r>
              <a:rPr lang="en-US" sz="2000" dirty="0"/>
              <a:t>Notice 2021-49 §IV addresses several ERC issues for both 2020 and 2021 </a:t>
            </a:r>
          </a:p>
          <a:p>
            <a:pPr marL="457200" indent="-457200">
              <a:buAutoNum type="arabicPeriod"/>
            </a:pPr>
            <a:r>
              <a:rPr lang="en-US" sz="2000" dirty="0"/>
              <a:t>If employer files amended return to reflect Notice 2021-49 and consequently owes additional tax, any penalties for failure to timely pay or deposit tax will not apply if can show reasonable cause and not willful neglect  </a:t>
            </a:r>
          </a:p>
        </p:txBody>
      </p:sp>
      <p:sp>
        <p:nvSpPr>
          <p:cNvPr id="6" name="Slide Number Placeholder 5">
            <a:extLst>
              <a:ext uri="{FF2B5EF4-FFF2-40B4-BE49-F238E27FC236}">
                <a16:creationId xmlns:a16="http://schemas.microsoft.com/office/drawing/2014/main" id="{01A03303-68E2-3B41-8546-9404562B6D90}"/>
              </a:ext>
            </a:extLst>
          </p:cNvPr>
          <p:cNvSpPr>
            <a:spLocks noGrp="1"/>
          </p:cNvSpPr>
          <p:nvPr>
            <p:ph type="sldNum" sz="quarter" idx="12"/>
          </p:nvPr>
        </p:nvSpPr>
        <p:spPr/>
        <p:txBody>
          <a:bodyPr/>
          <a:lstStyle/>
          <a:p>
            <a:fld id="{54AAE21D-1E9D-1047-BD42-883DA1A9BFEE}" type="slidenum">
              <a:rPr lang="en-US" smtClean="0"/>
              <a:t>447</a:t>
            </a:fld>
            <a:endParaRPr lang="en-US"/>
          </a:p>
        </p:txBody>
      </p:sp>
      <p:pic>
        <p:nvPicPr>
          <p:cNvPr id="4" name="Picture 3">
            <a:extLst>
              <a:ext uri="{FF2B5EF4-FFF2-40B4-BE49-F238E27FC236}">
                <a16:creationId xmlns:a16="http://schemas.microsoft.com/office/drawing/2014/main" id="{8746A618-14B8-AED3-5557-32AA81557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69297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Owners and Relatives </a:t>
            </a:r>
            <a:br>
              <a:rPr lang="en-US" sz="3200" dirty="0"/>
            </a:br>
            <a:r>
              <a:rPr lang="en-US" sz="3200" dirty="0"/>
              <a:t>Next Moves</a:t>
            </a:r>
          </a:p>
        </p:txBody>
      </p:sp>
      <p:sp>
        <p:nvSpPr>
          <p:cNvPr id="3" name="Content Placeholder 2"/>
          <p:cNvSpPr>
            <a:spLocks noGrp="1"/>
          </p:cNvSpPr>
          <p:nvPr>
            <p:ph idx="1"/>
          </p:nvPr>
        </p:nvSpPr>
        <p:spPr/>
        <p:txBody>
          <a:bodyPr>
            <a:normAutofit/>
          </a:bodyPr>
          <a:lstStyle/>
          <a:p>
            <a:pPr>
              <a:buFontTx/>
              <a:buChar char="•"/>
            </a:pPr>
            <a:r>
              <a:rPr lang="en-US" sz="2400" dirty="0"/>
              <a:t>Next moves</a:t>
            </a:r>
          </a:p>
          <a:p>
            <a:pPr marL="457200" indent="-457200">
              <a:buAutoNum type="arabicPeriod"/>
            </a:pPr>
            <a:r>
              <a:rPr lang="en-US" sz="2000" dirty="0">
                <a:solidFill>
                  <a:srgbClr val="FF0000"/>
                </a:solidFill>
              </a:rPr>
              <a:t>Be a whole lot more cautious </a:t>
            </a:r>
            <a:r>
              <a:rPr lang="en-US" sz="2000" dirty="0"/>
              <a:t>moving forward (after 08/05/21) (with either 3Q or 4Q 2021 Form 941 or Form 941-X)</a:t>
            </a:r>
          </a:p>
          <a:p>
            <a:pPr marL="457200" indent="-457200">
              <a:buAutoNum type="arabicPeriod"/>
            </a:pPr>
            <a:r>
              <a:rPr lang="en-US" sz="2000" dirty="0"/>
              <a:t>Whether to claim in future w/ or w/o Form 8275 disclosure – Client’s call</a:t>
            </a:r>
          </a:p>
          <a:p>
            <a:pPr marL="457200" indent="-457200">
              <a:buAutoNum type="arabicPeriod" startAt="3"/>
            </a:pPr>
            <a:r>
              <a:rPr lang="en-US" sz="2000" dirty="0"/>
              <a:t>Whether to file an amended return</a:t>
            </a:r>
          </a:p>
          <a:p>
            <a:pPr marL="457200" indent="-457200">
              <a:buAutoNum type="alphaLcPeriod"/>
            </a:pPr>
            <a:r>
              <a:rPr lang="en-US" sz="2000" dirty="0"/>
              <a:t>Client’s call</a:t>
            </a:r>
          </a:p>
          <a:p>
            <a:pPr marL="457200" indent="-457200">
              <a:buAutoNum type="alphaLcPeriod"/>
            </a:pPr>
            <a:r>
              <a:rPr lang="en-US" sz="2000" dirty="0"/>
              <a:t>I’d let the sleeping dog lie (keeping in mind the original position you took was not a lie) (wait, see whether Congress or IRS reverse course)</a:t>
            </a:r>
          </a:p>
          <a:p>
            <a:pPr marL="457200" indent="-457200">
              <a:buAutoNum type="arabicPeriod" startAt="4"/>
            </a:pPr>
            <a:r>
              <a:rPr lang="en-US" sz="2000" dirty="0"/>
              <a:t>IRS seems to be going out on </a:t>
            </a:r>
            <a:r>
              <a:rPr lang="en-US" sz="2000" dirty="0">
                <a:solidFill>
                  <a:srgbClr val="0000FF"/>
                </a:solidFill>
              </a:rPr>
              <a:t>two thin limbs </a:t>
            </a:r>
          </a:p>
          <a:p>
            <a:pPr marL="457200" indent="-457200">
              <a:buAutoNum type="alphaLcPeriod"/>
            </a:pPr>
            <a:r>
              <a:rPr lang="en-US" sz="2000" dirty="0"/>
              <a:t>With </a:t>
            </a:r>
            <a:r>
              <a:rPr lang="en-US" sz="2000" dirty="0">
                <a:solidFill>
                  <a:srgbClr val="008000"/>
                </a:solidFill>
              </a:rPr>
              <a:t>double attribution against </a:t>
            </a:r>
            <a:r>
              <a:rPr lang="en-US" sz="2000" dirty="0"/>
              <a:t>the </a:t>
            </a:r>
            <a:r>
              <a:rPr lang="en-US" sz="2000" dirty="0">
                <a:solidFill>
                  <a:srgbClr val="008000"/>
                </a:solidFill>
              </a:rPr>
              <a:t>owner</a:t>
            </a:r>
            <a:r>
              <a:rPr lang="en-US" sz="2000" dirty="0"/>
              <a:t> (I’ve never seen that before)</a:t>
            </a:r>
          </a:p>
          <a:p>
            <a:pPr marL="457200" indent="-457200">
              <a:buAutoNum type="alphaLcPeriod"/>
            </a:pPr>
            <a:r>
              <a:rPr lang="en-US" sz="2000" dirty="0"/>
              <a:t>By ruling that a </a:t>
            </a:r>
            <a:r>
              <a:rPr lang="en-US" sz="2000" dirty="0">
                <a:solidFill>
                  <a:srgbClr val="008000"/>
                </a:solidFill>
              </a:rPr>
              <a:t>living relative </a:t>
            </a:r>
            <a:r>
              <a:rPr lang="en-US" sz="2000" dirty="0"/>
              <a:t>(that has </a:t>
            </a:r>
            <a:r>
              <a:rPr lang="en-US" sz="2000" dirty="0">
                <a:solidFill>
                  <a:srgbClr val="008000"/>
                </a:solidFill>
              </a:rPr>
              <a:t>nothing to do with the business</a:t>
            </a:r>
            <a:r>
              <a:rPr lang="en-US" sz="2000" dirty="0"/>
              <a:t>) </a:t>
            </a:r>
            <a:r>
              <a:rPr lang="en-US" sz="2000" dirty="0">
                <a:solidFill>
                  <a:srgbClr val="008000"/>
                </a:solidFill>
              </a:rPr>
              <a:t>aces out </a:t>
            </a:r>
            <a:r>
              <a:rPr lang="en-US" sz="2000" dirty="0"/>
              <a:t>an </a:t>
            </a:r>
            <a:r>
              <a:rPr lang="en-US" sz="2000" dirty="0">
                <a:solidFill>
                  <a:srgbClr val="008000"/>
                </a:solidFill>
              </a:rPr>
              <a:t>owner</a:t>
            </a:r>
            <a:r>
              <a:rPr lang="en-US" sz="2000" dirty="0"/>
              <a:t> (I’ve never seen that before)  </a:t>
            </a:r>
          </a:p>
        </p:txBody>
      </p:sp>
      <p:sp>
        <p:nvSpPr>
          <p:cNvPr id="6" name="Slide Number Placeholder 5">
            <a:extLst>
              <a:ext uri="{FF2B5EF4-FFF2-40B4-BE49-F238E27FC236}">
                <a16:creationId xmlns:a16="http://schemas.microsoft.com/office/drawing/2014/main" id="{5EA34D36-73EB-6541-AB60-98ADF95FF6FB}"/>
              </a:ext>
            </a:extLst>
          </p:cNvPr>
          <p:cNvSpPr>
            <a:spLocks noGrp="1"/>
          </p:cNvSpPr>
          <p:nvPr>
            <p:ph type="sldNum" sz="quarter" idx="12"/>
          </p:nvPr>
        </p:nvSpPr>
        <p:spPr/>
        <p:txBody>
          <a:bodyPr/>
          <a:lstStyle/>
          <a:p>
            <a:fld id="{54AAE21D-1E9D-1047-BD42-883DA1A9BFEE}" type="slidenum">
              <a:rPr lang="en-US" smtClean="0"/>
              <a:t>448</a:t>
            </a:fld>
            <a:endParaRPr lang="en-US"/>
          </a:p>
        </p:txBody>
      </p:sp>
      <p:pic>
        <p:nvPicPr>
          <p:cNvPr id="4" name="Picture 3">
            <a:extLst>
              <a:ext uri="{FF2B5EF4-FFF2-40B4-BE49-F238E27FC236}">
                <a16:creationId xmlns:a16="http://schemas.microsoft.com/office/drawing/2014/main" id="{ED54DF83-411E-5AC3-6696-9D9711FA2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21160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Appendix 3</a:t>
            </a:r>
            <a:br>
              <a:rPr lang="en-US" sz="3200" dirty="0"/>
            </a:br>
            <a:r>
              <a:rPr lang="en-US" sz="3200" dirty="0" err="1"/>
              <a:t>Covid</a:t>
            </a:r>
            <a:r>
              <a:rPr lang="en-US" sz="3200" dirty="0"/>
              <a:t> ERC/PPP/EIDL Fraud  </a:t>
            </a:r>
          </a:p>
        </p:txBody>
      </p:sp>
      <p:sp>
        <p:nvSpPr>
          <p:cNvPr id="6" name="Content Placeholder 5"/>
          <p:cNvSpPr>
            <a:spLocks noGrp="1"/>
          </p:cNvSpPr>
          <p:nvPr>
            <p:ph idx="1"/>
          </p:nvPr>
        </p:nvSpPr>
        <p:spPr/>
        <p:txBody>
          <a:bodyPr/>
          <a:lstStyle/>
          <a:p>
            <a:pPr marL="0" indent="0">
              <a:buNone/>
            </a:pPr>
            <a:r>
              <a:rPr lang="en-US" dirty="0"/>
              <a:t>   </a:t>
            </a:r>
          </a:p>
        </p:txBody>
      </p:sp>
      <p:sp>
        <p:nvSpPr>
          <p:cNvPr id="5" name="Slide Number Placeholder 4">
            <a:extLst>
              <a:ext uri="{FF2B5EF4-FFF2-40B4-BE49-F238E27FC236}">
                <a16:creationId xmlns:a16="http://schemas.microsoft.com/office/drawing/2014/main" id="{099DDB67-476C-764B-94BD-7D552F9F66BD}"/>
              </a:ext>
            </a:extLst>
          </p:cNvPr>
          <p:cNvSpPr>
            <a:spLocks noGrp="1"/>
          </p:cNvSpPr>
          <p:nvPr>
            <p:ph type="sldNum" sz="quarter" idx="12"/>
          </p:nvPr>
        </p:nvSpPr>
        <p:spPr/>
        <p:txBody>
          <a:bodyPr/>
          <a:lstStyle/>
          <a:p>
            <a:fld id="{54AAE21D-1E9D-1047-BD42-883DA1A9BFEE}" type="slidenum">
              <a:rPr lang="en-US" smtClean="0"/>
              <a:t>449</a:t>
            </a:fld>
            <a:endParaRPr lang="en-US"/>
          </a:p>
        </p:txBody>
      </p:sp>
      <p:pic>
        <p:nvPicPr>
          <p:cNvPr id="4" name="Picture 3">
            <a:extLst>
              <a:ext uri="{FF2B5EF4-FFF2-40B4-BE49-F238E27FC236}">
                <a16:creationId xmlns:a16="http://schemas.microsoft.com/office/drawing/2014/main" id="{85095A1E-0008-00E1-8444-A5E8D23E2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3043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Waiting for Refunds</a:t>
            </a:r>
          </a:p>
        </p:txBody>
      </p:sp>
      <p:sp>
        <p:nvSpPr>
          <p:cNvPr id="3" name="Content Placeholder 2"/>
          <p:cNvSpPr>
            <a:spLocks noGrp="1"/>
          </p:cNvSpPr>
          <p:nvPr>
            <p:ph idx="1"/>
          </p:nvPr>
        </p:nvSpPr>
        <p:spPr/>
        <p:txBody>
          <a:bodyPr>
            <a:normAutofit/>
          </a:bodyPr>
          <a:lstStyle/>
          <a:p>
            <a:r>
              <a:rPr lang="en-US" sz="2400" dirty="0"/>
              <a:t>IRS has been woefully slow paying out ERC refund claims – What to do about it?</a:t>
            </a:r>
          </a:p>
          <a:p>
            <a:pPr marL="457200" indent="-457200">
              <a:buAutoNum type="arabicPeriod"/>
            </a:pPr>
            <a:r>
              <a:rPr lang="en-US" sz="2400" dirty="0"/>
              <a:t>Closely monitor taxpayer IRS accounts </a:t>
            </a:r>
            <a:r>
              <a:rPr lang="en-US" sz="2000" dirty="0"/>
              <a:t>(transcript and record of accounts)</a:t>
            </a:r>
            <a:endParaRPr lang="en-US" sz="2400" dirty="0"/>
          </a:p>
          <a:p>
            <a:pPr marL="457200" indent="-457200">
              <a:buAutoNum type="arabicPeriod"/>
            </a:pPr>
            <a:r>
              <a:rPr lang="en-US" sz="2400" dirty="0"/>
              <a:t>Monitor status of IRS correspondence</a:t>
            </a:r>
          </a:p>
          <a:p>
            <a:pPr marL="457200" indent="-457200">
              <a:buAutoNum type="arabicPeriod"/>
            </a:pPr>
            <a:r>
              <a:rPr lang="en-US" sz="2400" dirty="0"/>
              <a:t>Avoid paper filings / communication w/ IRS where possible</a:t>
            </a:r>
          </a:p>
          <a:p>
            <a:pPr marL="457200" indent="-457200">
              <a:buAutoNum type="arabicPeriod"/>
            </a:pPr>
            <a:r>
              <a:rPr lang="en-US" sz="2400" dirty="0"/>
              <a:t>Document and retain every important communication w/ IRS </a:t>
            </a:r>
            <a:endParaRPr lang="en-US" sz="2000" dirty="0"/>
          </a:p>
          <a:p>
            <a:pPr marL="0" indent="0">
              <a:buNone/>
            </a:pPr>
            <a:endParaRPr lang="en-US" sz="2400" dirty="0"/>
          </a:p>
        </p:txBody>
      </p:sp>
      <p:sp>
        <p:nvSpPr>
          <p:cNvPr id="7" name="Slide Number Placeholder 6">
            <a:extLst>
              <a:ext uri="{FF2B5EF4-FFF2-40B4-BE49-F238E27FC236}">
                <a16:creationId xmlns:a16="http://schemas.microsoft.com/office/drawing/2014/main" id="{BA8ACA75-BB53-AC48-866F-DD194F382412}"/>
              </a:ext>
            </a:extLst>
          </p:cNvPr>
          <p:cNvSpPr>
            <a:spLocks noGrp="1"/>
          </p:cNvSpPr>
          <p:nvPr>
            <p:ph type="sldNum" sz="quarter" idx="12"/>
          </p:nvPr>
        </p:nvSpPr>
        <p:spPr/>
        <p:txBody>
          <a:bodyPr/>
          <a:lstStyle/>
          <a:p>
            <a:fld id="{54AAE21D-1E9D-1047-BD42-883DA1A9BFEE}" type="slidenum">
              <a:rPr lang="en-US" smtClean="0"/>
              <a:t>45</a:t>
            </a:fld>
            <a:endParaRPr lang="en-US"/>
          </a:p>
        </p:txBody>
      </p:sp>
      <p:pic>
        <p:nvPicPr>
          <p:cNvPr id="4" name="Picture 3">
            <a:extLst>
              <a:ext uri="{FF2B5EF4-FFF2-40B4-BE49-F238E27FC236}">
                <a16:creationId xmlns:a16="http://schemas.microsoft.com/office/drawing/2014/main" id="{BADB79B4-C696-CC12-A903-B767DB327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3796966"/>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Fraud</a:t>
            </a:r>
          </a:p>
        </p:txBody>
      </p:sp>
      <p:sp>
        <p:nvSpPr>
          <p:cNvPr id="3" name="Content Placeholder 2"/>
          <p:cNvSpPr>
            <a:spLocks noGrp="1"/>
          </p:cNvSpPr>
          <p:nvPr>
            <p:ph idx="1"/>
          </p:nvPr>
        </p:nvSpPr>
        <p:spPr/>
        <p:txBody>
          <a:bodyPr>
            <a:normAutofit/>
          </a:bodyPr>
          <a:lstStyle/>
          <a:p>
            <a:r>
              <a:rPr lang="en-US" sz="2400" dirty="0"/>
              <a:t>Fraud = Deceit, trickery, sharp practice or breach of confidence, perpetrated for profit or to gain some unfair or dishonest advantage   </a:t>
            </a:r>
            <a:r>
              <a:rPr lang="en-US" sz="2000" dirty="0"/>
              <a:t>(</a:t>
            </a:r>
            <a:r>
              <a:rPr lang="en-US" sz="2000" dirty="0" err="1"/>
              <a:t>Dictionary.com</a:t>
            </a:r>
            <a:r>
              <a:rPr lang="en-US" sz="2000" dirty="0"/>
              <a:t>)</a:t>
            </a:r>
          </a:p>
          <a:p>
            <a:pPr marL="0" indent="0">
              <a:buNone/>
            </a:pPr>
            <a:r>
              <a:rPr lang="en-US" sz="2400" dirty="0"/>
              <a:t>   </a:t>
            </a:r>
          </a:p>
        </p:txBody>
      </p:sp>
      <p:sp>
        <p:nvSpPr>
          <p:cNvPr id="10" name="TextBox 9"/>
          <p:cNvSpPr txBox="1"/>
          <p:nvPr/>
        </p:nvSpPr>
        <p:spPr>
          <a:xfrm>
            <a:off x="4451662" y="4506003"/>
            <a:ext cx="184666" cy="369332"/>
          </a:xfrm>
          <a:prstGeom prst="rect">
            <a:avLst/>
          </a:prstGeom>
          <a:noFill/>
        </p:spPr>
        <p:txBody>
          <a:bodyPr wrap="none" rtlCol="0">
            <a:spAutoFit/>
          </a:bodyPr>
          <a:lstStyle/>
          <a:p>
            <a:endParaRPr lang="en-US" dirty="0"/>
          </a:p>
        </p:txBody>
      </p:sp>
      <p:pic>
        <p:nvPicPr>
          <p:cNvPr id="11" name="Content Placeholder 8" descr="CardTrick.png"/>
          <p:cNvPicPr>
            <a:picLocks noChangeAspect="1"/>
          </p:cNvPicPr>
          <p:nvPr/>
        </p:nvPicPr>
        <p:blipFill>
          <a:blip r:embed="rId2">
            <a:extLst>
              <a:ext uri="{28A0092B-C50C-407E-A947-70E740481C1C}">
                <a14:useLocalDpi xmlns:a14="http://schemas.microsoft.com/office/drawing/2010/main" val="0"/>
              </a:ext>
            </a:extLst>
          </a:blip>
          <a:srcRect t="3728" b="3728"/>
          <a:stretch>
            <a:fillRect/>
          </a:stretch>
        </p:blipFill>
        <p:spPr>
          <a:xfrm>
            <a:off x="1379196" y="3154203"/>
            <a:ext cx="6240520" cy="2648983"/>
          </a:xfrm>
          <a:prstGeom prst="rect">
            <a:avLst/>
          </a:prstGeom>
        </p:spPr>
      </p:pic>
      <p:sp>
        <p:nvSpPr>
          <p:cNvPr id="7" name="Slide Number Placeholder 6">
            <a:extLst>
              <a:ext uri="{FF2B5EF4-FFF2-40B4-BE49-F238E27FC236}">
                <a16:creationId xmlns:a16="http://schemas.microsoft.com/office/drawing/2014/main" id="{B678859B-F0EB-6149-BDEB-E72D9FBF718F}"/>
              </a:ext>
            </a:extLst>
          </p:cNvPr>
          <p:cNvSpPr>
            <a:spLocks noGrp="1"/>
          </p:cNvSpPr>
          <p:nvPr>
            <p:ph type="sldNum" sz="quarter" idx="12"/>
          </p:nvPr>
        </p:nvSpPr>
        <p:spPr/>
        <p:txBody>
          <a:bodyPr/>
          <a:lstStyle/>
          <a:p>
            <a:fld id="{54AAE21D-1E9D-1047-BD42-883DA1A9BFEE}" type="slidenum">
              <a:rPr lang="en-US" smtClean="0"/>
              <a:t>450</a:t>
            </a:fld>
            <a:endParaRPr lang="en-US"/>
          </a:p>
        </p:txBody>
      </p:sp>
      <p:pic>
        <p:nvPicPr>
          <p:cNvPr id="4" name="Picture 3">
            <a:extLst>
              <a:ext uri="{FF2B5EF4-FFF2-40B4-BE49-F238E27FC236}">
                <a16:creationId xmlns:a16="http://schemas.microsoft.com/office/drawing/2014/main" id="{07FC5975-2948-78DD-F732-3D089A8A1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7574536"/>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Old Wild West</a:t>
            </a:r>
            <a:br>
              <a:rPr lang="en-US" sz="3200" dirty="0"/>
            </a:br>
            <a:r>
              <a:rPr lang="en-US" sz="3200" dirty="0"/>
              <a:t>Things Got Settled the Old Fashioned Way</a:t>
            </a:r>
          </a:p>
        </p:txBody>
      </p:sp>
      <p:pic>
        <p:nvPicPr>
          <p:cNvPr id="7" name="Content Placeholder 6" descr="Screen Shot 2022-07-23 at 2.59.28 PM.png"/>
          <p:cNvPicPr>
            <a:picLocks noGrp="1" noChangeAspect="1"/>
          </p:cNvPicPr>
          <p:nvPr>
            <p:ph idx="1"/>
          </p:nvPr>
        </p:nvPicPr>
        <p:blipFill>
          <a:blip r:embed="rId2">
            <a:extLst>
              <a:ext uri="{28A0092B-C50C-407E-A947-70E740481C1C}">
                <a14:useLocalDpi xmlns:a14="http://schemas.microsoft.com/office/drawing/2010/main" val="0"/>
              </a:ext>
            </a:extLst>
          </a:blip>
          <a:srcRect t="10457" b="10457"/>
          <a:stretch>
            <a:fillRect/>
          </a:stretch>
        </p:blipFill>
        <p:spPr/>
      </p:pic>
      <p:sp>
        <p:nvSpPr>
          <p:cNvPr id="3" name="Slide Number Placeholder 2">
            <a:extLst>
              <a:ext uri="{FF2B5EF4-FFF2-40B4-BE49-F238E27FC236}">
                <a16:creationId xmlns:a16="http://schemas.microsoft.com/office/drawing/2014/main" id="{C36685B4-14EF-D04A-AFB7-7E0C195634A8}"/>
              </a:ext>
            </a:extLst>
          </p:cNvPr>
          <p:cNvSpPr>
            <a:spLocks noGrp="1"/>
          </p:cNvSpPr>
          <p:nvPr>
            <p:ph type="sldNum" sz="quarter" idx="12"/>
          </p:nvPr>
        </p:nvSpPr>
        <p:spPr/>
        <p:txBody>
          <a:bodyPr/>
          <a:lstStyle/>
          <a:p>
            <a:fld id="{54AAE21D-1E9D-1047-BD42-883DA1A9BFEE}" type="slidenum">
              <a:rPr lang="en-US" smtClean="0"/>
              <a:t>451</a:t>
            </a:fld>
            <a:endParaRPr lang="en-US"/>
          </a:p>
        </p:txBody>
      </p:sp>
      <p:pic>
        <p:nvPicPr>
          <p:cNvPr id="4" name="Picture 3">
            <a:extLst>
              <a:ext uri="{FF2B5EF4-FFF2-40B4-BE49-F238E27FC236}">
                <a16:creationId xmlns:a16="http://schemas.microsoft.com/office/drawing/2014/main" id="{E6328458-787B-6136-357E-999061C4E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82668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Old Wild West</a:t>
            </a:r>
            <a:br>
              <a:rPr lang="en-US" sz="3200" dirty="0"/>
            </a:br>
            <a:r>
              <a:rPr lang="en-US" sz="3200" dirty="0"/>
              <a:t>Things Got Settled the Old Fashioned Way</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Three Dalton brothers, Bob, </a:t>
            </a:r>
            <a:r>
              <a:rPr lang="en-US" sz="2400" dirty="0" err="1"/>
              <a:t>Grat</a:t>
            </a:r>
            <a:r>
              <a:rPr lang="en-US" sz="2400" dirty="0"/>
              <a:t> and </a:t>
            </a:r>
            <a:r>
              <a:rPr lang="en-US" sz="2400" dirty="0" err="1"/>
              <a:t>Emmet</a:t>
            </a:r>
            <a:r>
              <a:rPr lang="en-US" sz="2400" dirty="0"/>
              <a:t>, and 2 others wanted to do what had never been done before: rob two banks at the same time</a:t>
            </a:r>
          </a:p>
          <a:p>
            <a:pPr marL="457200" indent="-457200">
              <a:buAutoNum type="arabicPeriod"/>
            </a:pPr>
            <a:r>
              <a:rPr lang="en-US" sz="2400" dirty="0"/>
              <a:t>After camping on Onion Creek, west of Coffeyville, KS, they rode into town on horse on October 5, 1892. Three bandits entered the Condon Bank, two entered First National Bank.</a:t>
            </a:r>
          </a:p>
          <a:p>
            <a:pPr marL="457200" indent="-457200">
              <a:buAutoNum type="arabicPeriod"/>
            </a:pPr>
            <a:r>
              <a:rPr lang="en-US" sz="2400" dirty="0"/>
              <a:t>A 12 minute gun battle ensued killing 4 bandits and 4 townspeople. </a:t>
            </a:r>
            <a:r>
              <a:rPr lang="en-US" sz="2400" dirty="0" err="1"/>
              <a:t>Emmet</a:t>
            </a:r>
            <a:r>
              <a:rPr lang="en-US" sz="2400" dirty="0"/>
              <a:t> Dalton, though shot 23 times, survived.</a:t>
            </a:r>
          </a:p>
          <a:p>
            <a:pPr marL="457200" indent="-457200">
              <a:buFont typeface="Arial"/>
              <a:buAutoNum type="arabicPeriod"/>
            </a:pPr>
            <a:r>
              <a:rPr lang="en-US" sz="2400" dirty="0"/>
              <a:t>The bandits got a combined $25,000, but the banks got it back. At the end of the day, Condon Bank $20 short and First National $1.98 over.  </a:t>
            </a:r>
            <a:r>
              <a:rPr lang="en-US" sz="1800" dirty="0">
                <a:hlinkClick r:id="rId3"/>
              </a:rPr>
              <a:t>www.coffeyville.com/514/The-Dalton-Raid-Story</a:t>
            </a:r>
            <a:r>
              <a:rPr lang="en-US" sz="1800" dirty="0"/>
              <a:t>  </a:t>
            </a:r>
            <a:r>
              <a:rPr lang="en-US" sz="2400" dirty="0"/>
              <a:t> </a:t>
            </a:r>
          </a:p>
        </p:txBody>
      </p:sp>
      <p:sp>
        <p:nvSpPr>
          <p:cNvPr id="7" name="Slide Number Placeholder 6">
            <a:extLst>
              <a:ext uri="{FF2B5EF4-FFF2-40B4-BE49-F238E27FC236}">
                <a16:creationId xmlns:a16="http://schemas.microsoft.com/office/drawing/2014/main" id="{0BBCF160-0439-0840-B683-89AE573CD1AA}"/>
              </a:ext>
            </a:extLst>
          </p:cNvPr>
          <p:cNvSpPr>
            <a:spLocks noGrp="1"/>
          </p:cNvSpPr>
          <p:nvPr>
            <p:ph type="sldNum" sz="quarter" idx="12"/>
          </p:nvPr>
        </p:nvSpPr>
        <p:spPr/>
        <p:txBody>
          <a:bodyPr/>
          <a:lstStyle/>
          <a:p>
            <a:fld id="{54AAE21D-1E9D-1047-BD42-883DA1A9BFEE}" type="slidenum">
              <a:rPr lang="en-US" smtClean="0"/>
              <a:t>452</a:t>
            </a:fld>
            <a:endParaRPr lang="en-US"/>
          </a:p>
        </p:txBody>
      </p:sp>
      <p:pic>
        <p:nvPicPr>
          <p:cNvPr id="4" name="Picture 3">
            <a:extLst>
              <a:ext uri="{FF2B5EF4-FFF2-40B4-BE49-F238E27FC236}">
                <a16:creationId xmlns:a16="http://schemas.microsoft.com/office/drawing/2014/main" id="{6C76198F-94D2-952C-D9D9-C7A062C6F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588667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Old Wild West</a:t>
            </a:r>
            <a:br>
              <a:rPr lang="en-US" sz="3200" dirty="0"/>
            </a:br>
            <a:r>
              <a:rPr lang="en-US" sz="3200" dirty="0"/>
              <a:t>Things Got Settled the Old Fashioned Way</a:t>
            </a:r>
          </a:p>
        </p:txBody>
      </p:sp>
      <p:sp>
        <p:nvSpPr>
          <p:cNvPr id="3" name="Content Placeholder 2"/>
          <p:cNvSpPr>
            <a:spLocks noGrp="1"/>
          </p:cNvSpPr>
          <p:nvPr>
            <p:ph idx="1"/>
          </p:nvPr>
        </p:nvSpPr>
        <p:spPr/>
        <p:txBody>
          <a:bodyPr>
            <a:normAutofit/>
          </a:bodyPr>
          <a:lstStyle/>
          <a:p>
            <a:pPr marL="0" indent="0">
              <a:buNone/>
            </a:pPr>
            <a:r>
              <a:rPr lang="en-US" sz="2400" dirty="0"/>
              <a:t>“They were </a:t>
            </a:r>
            <a:r>
              <a:rPr lang="en-US" sz="2400" dirty="0" err="1"/>
              <a:t>duelin</a:t>
            </a:r>
            <a:r>
              <a:rPr lang="en-US" sz="2400" dirty="0"/>
              <a:t>', </a:t>
            </a:r>
            <a:r>
              <a:rPr lang="en-US" sz="2400" dirty="0" err="1"/>
              <a:t>Doolin</a:t>
            </a:r>
            <a:r>
              <a:rPr lang="en-US" sz="2400" dirty="0"/>
              <a:t>-Dalton</a:t>
            </a:r>
            <a:br>
              <a:rPr lang="en-US" sz="2400" dirty="0"/>
            </a:br>
            <a:r>
              <a:rPr lang="en-US" sz="2400" dirty="0"/>
              <a:t>High or low, it was the same </a:t>
            </a:r>
          </a:p>
          <a:p>
            <a:pPr marL="0" indent="0">
              <a:buNone/>
            </a:pPr>
            <a:r>
              <a:rPr lang="en-US" sz="2400" dirty="0"/>
              <a:t>Easy money, faithless cohorts</a:t>
            </a:r>
            <a:br>
              <a:rPr lang="en-US" sz="2400" dirty="0"/>
            </a:br>
            <a:r>
              <a:rPr lang="en-US" sz="2400" dirty="0"/>
              <a:t>Red-eye whiskey for the pain</a:t>
            </a:r>
          </a:p>
          <a:p>
            <a:pPr marL="0" indent="0">
              <a:buNone/>
            </a:pPr>
            <a:r>
              <a:rPr lang="en-US" sz="2400" dirty="0"/>
              <a:t> </a:t>
            </a:r>
          </a:p>
          <a:p>
            <a:pPr marL="0" indent="0">
              <a:buNone/>
            </a:pPr>
            <a:r>
              <a:rPr lang="en-US" sz="2400" dirty="0"/>
              <a:t>If you're fast, and if you're lucky</a:t>
            </a:r>
          </a:p>
          <a:p>
            <a:pPr marL="0" indent="0">
              <a:buNone/>
            </a:pPr>
            <a:r>
              <a:rPr lang="en-US" sz="2400" dirty="0"/>
              <a:t>You will never see that </a:t>
            </a:r>
            <a:r>
              <a:rPr lang="en-US" sz="2400" dirty="0" err="1"/>
              <a:t>hangin</a:t>
            </a:r>
            <a:r>
              <a:rPr lang="en-US" sz="2400" dirty="0"/>
              <a:t>' tree”</a:t>
            </a:r>
          </a:p>
          <a:p>
            <a:pPr marL="0" indent="0">
              <a:buNone/>
            </a:pPr>
            <a:endParaRPr lang="en-US" sz="2400" dirty="0"/>
          </a:p>
          <a:p>
            <a:pPr marL="0" indent="0">
              <a:buNone/>
            </a:pPr>
            <a:r>
              <a:rPr lang="en-US" sz="2400" dirty="0"/>
              <a:t>	Song “</a:t>
            </a:r>
            <a:r>
              <a:rPr lang="en-US" sz="2400" i="1" dirty="0" err="1"/>
              <a:t>Doolin</a:t>
            </a:r>
            <a:r>
              <a:rPr lang="en-US" sz="2400" i="1" dirty="0"/>
              <a:t>-Dalton</a:t>
            </a:r>
            <a:r>
              <a:rPr lang="en-US" sz="2400" dirty="0"/>
              <a:t>” by the Eagles </a:t>
            </a:r>
            <a:r>
              <a:rPr lang="en-US" sz="2000" dirty="0"/>
              <a:t>(</a:t>
            </a:r>
            <a:r>
              <a:rPr lang="en-US" sz="2000" i="1" dirty="0"/>
              <a:t>Desperado</a:t>
            </a:r>
            <a:r>
              <a:rPr lang="en-US" sz="2000" dirty="0"/>
              <a:t> LP)</a:t>
            </a:r>
          </a:p>
          <a:p>
            <a:pPr marL="0" indent="0">
              <a:buNone/>
            </a:pPr>
            <a:endParaRPr lang="en-US" sz="2400" dirty="0"/>
          </a:p>
        </p:txBody>
      </p:sp>
      <p:sp>
        <p:nvSpPr>
          <p:cNvPr id="7" name="Slide Number Placeholder 6">
            <a:extLst>
              <a:ext uri="{FF2B5EF4-FFF2-40B4-BE49-F238E27FC236}">
                <a16:creationId xmlns:a16="http://schemas.microsoft.com/office/drawing/2014/main" id="{F3A360B1-8566-4247-BD02-1204F184844B}"/>
              </a:ext>
            </a:extLst>
          </p:cNvPr>
          <p:cNvSpPr>
            <a:spLocks noGrp="1"/>
          </p:cNvSpPr>
          <p:nvPr>
            <p:ph type="sldNum" sz="quarter" idx="12"/>
          </p:nvPr>
        </p:nvSpPr>
        <p:spPr/>
        <p:txBody>
          <a:bodyPr/>
          <a:lstStyle/>
          <a:p>
            <a:fld id="{54AAE21D-1E9D-1047-BD42-883DA1A9BFEE}" type="slidenum">
              <a:rPr lang="en-US" smtClean="0"/>
              <a:t>453</a:t>
            </a:fld>
            <a:endParaRPr lang="en-US"/>
          </a:p>
        </p:txBody>
      </p:sp>
      <p:pic>
        <p:nvPicPr>
          <p:cNvPr id="4" name="Picture 3">
            <a:extLst>
              <a:ext uri="{FF2B5EF4-FFF2-40B4-BE49-F238E27FC236}">
                <a16:creationId xmlns:a16="http://schemas.microsoft.com/office/drawing/2014/main" id="{89491FA2-0CC6-11C4-0A1B-87947E42B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63607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Old Wild West</a:t>
            </a:r>
            <a:br>
              <a:rPr lang="en-US" sz="3200" dirty="0"/>
            </a:br>
            <a:r>
              <a:rPr lang="en-US" sz="3200" dirty="0"/>
              <a:t>Things Got Settled the Old Fashioned Way</a:t>
            </a:r>
          </a:p>
        </p:txBody>
      </p:sp>
      <p:pic>
        <p:nvPicPr>
          <p:cNvPr id="7" name="Content Placeholder 6" descr="Screen Shot 2022-07-23 at 2.59.28 PM.png"/>
          <p:cNvPicPr>
            <a:picLocks noGrp="1" noChangeAspect="1"/>
          </p:cNvPicPr>
          <p:nvPr>
            <p:ph idx="1"/>
          </p:nvPr>
        </p:nvPicPr>
        <p:blipFill>
          <a:blip r:embed="rId2">
            <a:extLst>
              <a:ext uri="{28A0092B-C50C-407E-A947-70E740481C1C}">
                <a14:useLocalDpi xmlns:a14="http://schemas.microsoft.com/office/drawing/2010/main" val="0"/>
              </a:ext>
            </a:extLst>
          </a:blip>
          <a:srcRect t="10457" b="10457"/>
          <a:stretch>
            <a:fillRect/>
          </a:stretch>
        </p:blipFill>
        <p:spPr/>
      </p:pic>
      <p:sp>
        <p:nvSpPr>
          <p:cNvPr id="3" name="Slide Number Placeholder 2">
            <a:extLst>
              <a:ext uri="{FF2B5EF4-FFF2-40B4-BE49-F238E27FC236}">
                <a16:creationId xmlns:a16="http://schemas.microsoft.com/office/drawing/2014/main" id="{4D483CA3-0DBC-4C46-B161-6C00EDF00C80}"/>
              </a:ext>
            </a:extLst>
          </p:cNvPr>
          <p:cNvSpPr>
            <a:spLocks noGrp="1"/>
          </p:cNvSpPr>
          <p:nvPr>
            <p:ph type="sldNum" sz="quarter" idx="12"/>
          </p:nvPr>
        </p:nvSpPr>
        <p:spPr/>
        <p:txBody>
          <a:bodyPr/>
          <a:lstStyle/>
          <a:p>
            <a:fld id="{54AAE21D-1E9D-1047-BD42-883DA1A9BFEE}" type="slidenum">
              <a:rPr lang="en-US" smtClean="0"/>
              <a:t>454</a:t>
            </a:fld>
            <a:endParaRPr lang="en-US"/>
          </a:p>
        </p:txBody>
      </p:sp>
      <p:pic>
        <p:nvPicPr>
          <p:cNvPr id="4" name="Picture 3">
            <a:extLst>
              <a:ext uri="{FF2B5EF4-FFF2-40B4-BE49-F238E27FC236}">
                <a16:creationId xmlns:a16="http://schemas.microsoft.com/office/drawing/2014/main" id="{7CFD8C01-291B-DEC0-97C3-D18BDAFD4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23618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New Wild West</a:t>
            </a:r>
            <a:br>
              <a:rPr lang="en-US" sz="3200" dirty="0"/>
            </a:br>
            <a:r>
              <a:rPr lang="en-US" sz="3200" dirty="0"/>
              <a:t>Things Get Settled the New Fashioned Way</a:t>
            </a:r>
          </a:p>
        </p:txBody>
      </p:sp>
      <p:sp>
        <p:nvSpPr>
          <p:cNvPr id="3" name="Content Placeholder 2"/>
          <p:cNvSpPr>
            <a:spLocks noGrp="1"/>
          </p:cNvSpPr>
          <p:nvPr>
            <p:ph idx="1"/>
          </p:nvPr>
        </p:nvSpPr>
        <p:spPr/>
        <p:txBody>
          <a:bodyPr>
            <a:normAutofit/>
          </a:bodyPr>
          <a:lstStyle/>
          <a:p>
            <a:r>
              <a:rPr lang="en-US" sz="2400" dirty="0"/>
              <a:t>Nicholas L. </a:t>
            </a:r>
            <a:r>
              <a:rPr lang="en-US" sz="2400" dirty="0" err="1"/>
              <a:t>McQuaid</a:t>
            </a:r>
            <a:r>
              <a:rPr lang="en-US" sz="2400" dirty="0"/>
              <a:t>, Acting Assistant U.S. Attorney General of the Justice Department's Criminal Division: </a:t>
            </a:r>
          </a:p>
          <a:p>
            <a:pPr marL="0" indent="0">
              <a:buNone/>
            </a:pPr>
            <a:endParaRPr lang="en-US" sz="800" dirty="0"/>
          </a:p>
          <a:p>
            <a:pPr marL="0" indent="0">
              <a:buNone/>
            </a:pPr>
            <a:r>
              <a:rPr lang="en-US" sz="2400" dirty="0"/>
              <a:t>"To anyone thinking of using the global pandemic as an opportunity to scam and steal from hard working Americans, my advice is simple – don't. No matter where you are or who you are, we will find you and prosecute you to the fullest extent of the law." </a:t>
            </a:r>
          </a:p>
        </p:txBody>
      </p:sp>
      <p:pic>
        <p:nvPicPr>
          <p:cNvPr id="7" name="Picture 6" descr="Screen Shot 2022-07-23 at 7.30.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833" y="4572000"/>
            <a:ext cx="6790266" cy="1805517"/>
          </a:xfrm>
          <a:prstGeom prst="rect">
            <a:avLst/>
          </a:prstGeom>
        </p:spPr>
      </p:pic>
      <p:sp>
        <p:nvSpPr>
          <p:cNvPr id="8" name="Slide Number Placeholder 7">
            <a:extLst>
              <a:ext uri="{FF2B5EF4-FFF2-40B4-BE49-F238E27FC236}">
                <a16:creationId xmlns:a16="http://schemas.microsoft.com/office/drawing/2014/main" id="{BEA3B131-68BF-6B4D-A0C3-6601990EA3AC}"/>
              </a:ext>
            </a:extLst>
          </p:cNvPr>
          <p:cNvSpPr>
            <a:spLocks noGrp="1"/>
          </p:cNvSpPr>
          <p:nvPr>
            <p:ph type="sldNum" sz="quarter" idx="12"/>
          </p:nvPr>
        </p:nvSpPr>
        <p:spPr/>
        <p:txBody>
          <a:bodyPr/>
          <a:lstStyle/>
          <a:p>
            <a:fld id="{54AAE21D-1E9D-1047-BD42-883DA1A9BFEE}" type="slidenum">
              <a:rPr lang="en-US" smtClean="0"/>
              <a:t>455</a:t>
            </a:fld>
            <a:endParaRPr lang="en-US"/>
          </a:p>
        </p:txBody>
      </p:sp>
      <p:pic>
        <p:nvPicPr>
          <p:cNvPr id="4" name="Picture 3">
            <a:extLst>
              <a:ext uri="{FF2B5EF4-FFF2-40B4-BE49-F238E27FC236}">
                <a16:creationId xmlns:a16="http://schemas.microsoft.com/office/drawing/2014/main" id="{3BC6E58F-35D2-AFEF-D56C-E64C253AD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207086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New Wild West</a:t>
            </a:r>
            <a:br>
              <a:rPr lang="en-US" sz="3200" dirty="0"/>
            </a:br>
            <a:r>
              <a:rPr lang="en-US" sz="3200" dirty="0"/>
              <a:t>Things Get Settled the New Fashioned Way</a:t>
            </a:r>
          </a:p>
        </p:txBody>
      </p:sp>
      <p:sp>
        <p:nvSpPr>
          <p:cNvPr id="3" name="Content Placeholder 2"/>
          <p:cNvSpPr>
            <a:spLocks noGrp="1"/>
          </p:cNvSpPr>
          <p:nvPr>
            <p:ph idx="1"/>
          </p:nvPr>
        </p:nvSpPr>
        <p:spPr/>
        <p:txBody>
          <a:bodyPr>
            <a:normAutofit/>
          </a:bodyPr>
          <a:lstStyle/>
          <a:p>
            <a:pPr>
              <a:buFontTx/>
              <a:buChar char="•"/>
            </a:pPr>
            <a:r>
              <a:rPr lang="en-US" sz="2400" dirty="0"/>
              <a:t>Applicants who fraudulently steal </a:t>
            </a:r>
            <a:r>
              <a:rPr lang="en-US" sz="2400" dirty="0" err="1"/>
              <a:t>Covid</a:t>
            </a:r>
            <a:r>
              <a:rPr lang="en-US" sz="2400" dirty="0"/>
              <a:t> relief funds (ERC, PPP loans and EIDL loans) from fed </a:t>
            </a:r>
            <a:r>
              <a:rPr lang="en-US" sz="2400" dirty="0" err="1"/>
              <a:t>govt</a:t>
            </a:r>
            <a:r>
              <a:rPr lang="en-US" sz="2400" dirty="0"/>
              <a:t>  must pay it back, for starters, pay a whole lot extra and do serious hard time</a:t>
            </a:r>
          </a:p>
          <a:p>
            <a:pPr marL="0" indent="0">
              <a:buNone/>
            </a:pPr>
            <a:endParaRPr lang="en-US" sz="2400" dirty="0"/>
          </a:p>
          <a:p>
            <a:pPr marL="457200" indent="-457200">
              <a:buAutoNum type="arabicPeriod"/>
            </a:pPr>
            <a:endParaRPr lang="en-US" sz="2400" dirty="0"/>
          </a:p>
        </p:txBody>
      </p:sp>
      <p:pic>
        <p:nvPicPr>
          <p:cNvPr id="7" name="Picture 6" descr="Screen Shot 2022-07-23 at 7.1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3655459"/>
            <a:ext cx="8432800" cy="1155700"/>
          </a:xfrm>
          <a:prstGeom prst="rect">
            <a:avLst/>
          </a:prstGeom>
        </p:spPr>
      </p:pic>
      <p:sp>
        <p:nvSpPr>
          <p:cNvPr id="8" name="Slide Number Placeholder 7">
            <a:extLst>
              <a:ext uri="{FF2B5EF4-FFF2-40B4-BE49-F238E27FC236}">
                <a16:creationId xmlns:a16="http://schemas.microsoft.com/office/drawing/2014/main" id="{F4382B11-6521-D542-9D75-FA215C2B35CD}"/>
              </a:ext>
            </a:extLst>
          </p:cNvPr>
          <p:cNvSpPr>
            <a:spLocks noGrp="1"/>
          </p:cNvSpPr>
          <p:nvPr>
            <p:ph type="sldNum" sz="quarter" idx="12"/>
          </p:nvPr>
        </p:nvSpPr>
        <p:spPr/>
        <p:txBody>
          <a:bodyPr/>
          <a:lstStyle/>
          <a:p>
            <a:fld id="{54AAE21D-1E9D-1047-BD42-883DA1A9BFEE}" type="slidenum">
              <a:rPr lang="en-US" smtClean="0"/>
              <a:t>456</a:t>
            </a:fld>
            <a:endParaRPr lang="en-US"/>
          </a:p>
        </p:txBody>
      </p:sp>
      <p:pic>
        <p:nvPicPr>
          <p:cNvPr id="4" name="Picture 3">
            <a:extLst>
              <a:ext uri="{FF2B5EF4-FFF2-40B4-BE49-F238E27FC236}">
                <a16:creationId xmlns:a16="http://schemas.microsoft.com/office/drawing/2014/main" id="{E32D5A32-D97F-98BC-A678-0CE27AE85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761953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New Wild West</a:t>
            </a:r>
            <a:br>
              <a:rPr lang="en-US" sz="3200" dirty="0"/>
            </a:br>
            <a:r>
              <a:rPr lang="en-US" sz="3200" dirty="0"/>
              <a:t>Things Get Settled the New Fashioned Way</a:t>
            </a:r>
          </a:p>
        </p:txBody>
      </p:sp>
      <p:sp>
        <p:nvSpPr>
          <p:cNvPr id="3" name="Content Placeholder 2"/>
          <p:cNvSpPr>
            <a:spLocks noGrp="1"/>
          </p:cNvSpPr>
          <p:nvPr>
            <p:ph idx="1"/>
          </p:nvPr>
        </p:nvSpPr>
        <p:spPr/>
        <p:txBody>
          <a:bodyPr>
            <a:normAutofit/>
          </a:bodyPr>
          <a:lstStyle/>
          <a:p>
            <a:r>
              <a:rPr lang="en-US" sz="2400" dirty="0"/>
              <a:t>DOJ’s criminal and civil enforcement efforts to combat COVID-19 related fraud, to date:</a:t>
            </a:r>
          </a:p>
          <a:p>
            <a:pPr marL="457200" indent="-457200">
              <a:buAutoNum type="arabicPeriod"/>
            </a:pPr>
            <a:r>
              <a:rPr lang="en-US" sz="2400" dirty="0"/>
              <a:t>Criminal charges against over 1,000 defendants with alleged losses exceeding $1.1 billion;</a:t>
            </a:r>
          </a:p>
          <a:p>
            <a:pPr marL="457200" indent="-457200">
              <a:buAutoNum type="arabicPeriod"/>
            </a:pPr>
            <a:r>
              <a:rPr lang="en-US" sz="2400" dirty="0"/>
              <a:t>Seizure of over $1B in Economic Injury Disaster Loan (EIDL) proceeds; and </a:t>
            </a:r>
          </a:p>
          <a:p>
            <a:pPr marL="457200" indent="-457200">
              <a:buAutoNum type="arabicPeriod"/>
            </a:pPr>
            <a:r>
              <a:rPr lang="en-US" sz="2400" dirty="0"/>
              <a:t>Over 240 civil investigations into more than 1,800 individuals and entities for alleged misconduct in connection with pandemic relief loans totaling more than $6B</a:t>
            </a:r>
          </a:p>
        </p:txBody>
      </p:sp>
      <p:sp>
        <p:nvSpPr>
          <p:cNvPr id="7" name="Slide Number Placeholder 6">
            <a:extLst>
              <a:ext uri="{FF2B5EF4-FFF2-40B4-BE49-F238E27FC236}">
                <a16:creationId xmlns:a16="http://schemas.microsoft.com/office/drawing/2014/main" id="{6E530169-2AA7-1F46-AC06-CA5BECE7819A}"/>
              </a:ext>
            </a:extLst>
          </p:cNvPr>
          <p:cNvSpPr>
            <a:spLocks noGrp="1"/>
          </p:cNvSpPr>
          <p:nvPr>
            <p:ph type="sldNum" sz="quarter" idx="12"/>
          </p:nvPr>
        </p:nvSpPr>
        <p:spPr/>
        <p:txBody>
          <a:bodyPr/>
          <a:lstStyle/>
          <a:p>
            <a:fld id="{54AAE21D-1E9D-1047-BD42-883DA1A9BFEE}" type="slidenum">
              <a:rPr lang="en-US" smtClean="0"/>
              <a:t>457</a:t>
            </a:fld>
            <a:endParaRPr lang="en-US"/>
          </a:p>
        </p:txBody>
      </p:sp>
      <p:pic>
        <p:nvPicPr>
          <p:cNvPr id="4" name="Picture 3">
            <a:extLst>
              <a:ext uri="{FF2B5EF4-FFF2-40B4-BE49-F238E27FC236}">
                <a16:creationId xmlns:a16="http://schemas.microsoft.com/office/drawing/2014/main" id="{251C5453-A754-051B-30D6-5DE5E7B04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523905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CARES Act </a:t>
            </a:r>
            <a:br>
              <a:rPr lang="en-US" sz="3200" dirty="0"/>
            </a:br>
            <a:r>
              <a:rPr lang="en-US" sz="3200" dirty="0" err="1"/>
              <a:t>Covid</a:t>
            </a:r>
            <a:r>
              <a:rPr lang="en-US" sz="3200" dirty="0"/>
              <a:t> Relief</a:t>
            </a:r>
          </a:p>
        </p:txBody>
      </p:sp>
      <p:sp>
        <p:nvSpPr>
          <p:cNvPr id="3" name="Content Placeholder 2"/>
          <p:cNvSpPr>
            <a:spLocks noGrp="1"/>
          </p:cNvSpPr>
          <p:nvPr>
            <p:ph idx="1"/>
          </p:nvPr>
        </p:nvSpPr>
        <p:spPr>
          <a:xfrm>
            <a:off x="457199" y="1600200"/>
            <a:ext cx="8401827" cy="4525963"/>
          </a:xfrm>
        </p:spPr>
        <p:txBody>
          <a:bodyPr>
            <a:normAutofit/>
          </a:bodyPr>
          <a:lstStyle/>
          <a:p>
            <a:pPr marL="457200" indent="-457200">
              <a:buAutoNum type="arabicPeriod"/>
            </a:pPr>
            <a:r>
              <a:rPr lang="en-US" sz="2400" dirty="0"/>
              <a:t>Paycheck Protection Program (PPP) Loans </a:t>
            </a:r>
          </a:p>
          <a:p>
            <a:pPr marL="457200" indent="-457200">
              <a:buAutoNum type="alphaLcPeriod"/>
            </a:pPr>
            <a:r>
              <a:rPr lang="en-US" sz="2000" dirty="0"/>
              <a:t>For businesses, 1% interest, first (2 </a:t>
            </a:r>
            <a:r>
              <a:rPr lang="en-US" sz="2000" dirty="0" err="1"/>
              <a:t>yr</a:t>
            </a:r>
            <a:r>
              <a:rPr lang="en-US" sz="2000" dirty="0"/>
              <a:t>) and second (5 </a:t>
            </a:r>
            <a:r>
              <a:rPr lang="en-US" sz="2000" dirty="0" err="1"/>
              <a:t>yr</a:t>
            </a:r>
            <a:r>
              <a:rPr lang="en-US" sz="2000" dirty="0"/>
              <a:t>) draw loans, most forgiven</a:t>
            </a:r>
          </a:p>
          <a:p>
            <a:pPr marL="457200" indent="-457200">
              <a:buAutoNum type="alphaLcPeriod"/>
            </a:pPr>
            <a:r>
              <a:rPr lang="en-US" sz="2000" dirty="0"/>
              <a:t>$800B budget, estimated 15% of PPP loans exhibited at least 1 indicator of fraud,  estimated $76B fraudulent </a:t>
            </a:r>
          </a:p>
          <a:p>
            <a:pPr marL="457200" indent="-457200">
              <a:buAutoNum type="arabicPeriod" startAt="2"/>
            </a:pPr>
            <a:r>
              <a:rPr lang="en-US" sz="2400" dirty="0"/>
              <a:t>EIDL (Economic Injury Disaster Loan)</a:t>
            </a:r>
          </a:p>
          <a:p>
            <a:pPr marL="457200" indent="-457200">
              <a:buAutoNum type="alphaLcPeriod"/>
            </a:pPr>
            <a:r>
              <a:rPr lang="en-US" sz="2000" dirty="0"/>
              <a:t>For businesses, up to $2M</a:t>
            </a:r>
          </a:p>
          <a:p>
            <a:pPr marL="457200" indent="-457200">
              <a:buAutoNum type="alphaLcPeriod"/>
            </a:pPr>
            <a:r>
              <a:rPr lang="en-US" sz="2000" dirty="0"/>
              <a:t>Interest rate up to 4%, deferral 2 years</a:t>
            </a:r>
          </a:p>
          <a:p>
            <a:pPr marL="457200" indent="-457200">
              <a:buAutoNum type="arabicPeriod" startAt="3"/>
            </a:pPr>
            <a:r>
              <a:rPr lang="en-US" sz="2400" dirty="0"/>
              <a:t>Employee Retention Credit (ERC)</a:t>
            </a:r>
          </a:p>
          <a:p>
            <a:pPr marL="457200" indent="-457200">
              <a:buAutoNum type="alphaLcPeriod"/>
            </a:pPr>
            <a:r>
              <a:rPr lang="en-US" sz="2000" dirty="0"/>
              <a:t>Employment tax credit up to $5,000/employee in 2020, $21,000/</a:t>
            </a:r>
            <a:r>
              <a:rPr lang="en-US" sz="2000" dirty="0" err="1"/>
              <a:t>ee</a:t>
            </a:r>
            <a:r>
              <a:rPr lang="en-US" sz="2000" dirty="0"/>
              <a:t> (2021)</a:t>
            </a:r>
          </a:p>
          <a:p>
            <a:pPr marL="457200" indent="-457200">
              <a:buAutoNum type="alphaLcPeriod"/>
            </a:pPr>
            <a:r>
              <a:rPr lang="en-US" sz="2000" dirty="0"/>
              <a:t>All 4 quarters of each 2020 (with limits) and 2021 (with limits)</a:t>
            </a:r>
          </a:p>
          <a:p>
            <a:pPr marL="0" indent="0">
              <a:buNone/>
            </a:pPr>
            <a:endParaRPr lang="en-US" sz="2000" dirty="0"/>
          </a:p>
        </p:txBody>
      </p:sp>
      <p:sp>
        <p:nvSpPr>
          <p:cNvPr id="7" name="Slide Number Placeholder 6">
            <a:extLst>
              <a:ext uri="{FF2B5EF4-FFF2-40B4-BE49-F238E27FC236}">
                <a16:creationId xmlns:a16="http://schemas.microsoft.com/office/drawing/2014/main" id="{A988CEC7-4D36-C748-BC0F-09841E466AAD}"/>
              </a:ext>
            </a:extLst>
          </p:cNvPr>
          <p:cNvSpPr>
            <a:spLocks noGrp="1"/>
          </p:cNvSpPr>
          <p:nvPr>
            <p:ph type="sldNum" sz="quarter" idx="12"/>
          </p:nvPr>
        </p:nvSpPr>
        <p:spPr/>
        <p:txBody>
          <a:bodyPr/>
          <a:lstStyle/>
          <a:p>
            <a:fld id="{54AAE21D-1E9D-1047-BD42-883DA1A9BFEE}" type="slidenum">
              <a:rPr lang="en-US" smtClean="0"/>
              <a:t>458</a:t>
            </a:fld>
            <a:endParaRPr lang="en-US"/>
          </a:p>
        </p:txBody>
      </p:sp>
      <p:pic>
        <p:nvPicPr>
          <p:cNvPr id="4" name="Picture 3">
            <a:extLst>
              <a:ext uri="{FF2B5EF4-FFF2-40B4-BE49-F238E27FC236}">
                <a16:creationId xmlns:a16="http://schemas.microsoft.com/office/drawing/2014/main" id="{6D6BED5F-C280-92B4-BB4A-52D4D5F54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318341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Alleged Fraudulent Acts </a:t>
            </a:r>
            <a:br>
              <a:rPr lang="en-US" sz="3200" dirty="0"/>
            </a:br>
            <a:r>
              <a:rPr lang="en-US" sz="3200" dirty="0"/>
              <a:t>PPP, EIDL Loans and ERC</a:t>
            </a:r>
            <a:r>
              <a:rPr lang="en-US" sz="3200" dirty="0">
                <a:effectLst/>
              </a:rPr>
              <a:t> </a:t>
            </a:r>
            <a:endParaRPr lang="en-US" sz="3200" dirty="0"/>
          </a:p>
        </p:txBody>
      </p:sp>
      <p:sp>
        <p:nvSpPr>
          <p:cNvPr id="3" name="Content Placeholder 2"/>
          <p:cNvSpPr>
            <a:spLocks noGrp="1"/>
          </p:cNvSpPr>
          <p:nvPr>
            <p:ph idx="1"/>
          </p:nvPr>
        </p:nvSpPr>
        <p:spPr/>
        <p:txBody>
          <a:bodyPr>
            <a:normAutofit/>
          </a:bodyPr>
          <a:lstStyle/>
          <a:p>
            <a:pPr marL="457200" indent="-457200">
              <a:buFont typeface="Arial"/>
              <a:buAutoNum type="arabicPeriod"/>
            </a:pPr>
            <a:r>
              <a:rPr lang="en-US" sz="2400" dirty="0"/>
              <a:t>Application via fraudulent business entities or shell companies</a:t>
            </a:r>
          </a:p>
          <a:p>
            <a:pPr marL="457200" indent="-457200">
              <a:buAutoNum type="arabicPeriod"/>
            </a:pPr>
            <a:r>
              <a:rPr lang="en-US" sz="2400" dirty="0"/>
              <a:t>Misrepresentation of payroll and employees</a:t>
            </a:r>
          </a:p>
          <a:p>
            <a:pPr marL="457200" indent="-457200">
              <a:buAutoNum type="arabicPeriod"/>
            </a:pPr>
            <a:r>
              <a:rPr lang="en-US" sz="2400" dirty="0"/>
              <a:t>Falsified bank statements</a:t>
            </a:r>
          </a:p>
          <a:p>
            <a:pPr marL="457200" indent="-457200">
              <a:buAutoNum type="arabicPeriod"/>
            </a:pPr>
            <a:r>
              <a:rPr lang="en-US" sz="2400" dirty="0"/>
              <a:t>Falsified tax records</a:t>
            </a:r>
          </a:p>
          <a:p>
            <a:pPr marL="457200" indent="-457200">
              <a:buFont typeface="Arial"/>
              <a:buAutoNum type="arabicPeriod"/>
            </a:pPr>
            <a:r>
              <a:rPr lang="en-US" sz="2400" dirty="0"/>
              <a:t>Misrepresentation of business income</a:t>
            </a:r>
          </a:p>
        </p:txBody>
      </p:sp>
      <p:sp>
        <p:nvSpPr>
          <p:cNvPr id="7" name="Slide Number Placeholder 6">
            <a:extLst>
              <a:ext uri="{FF2B5EF4-FFF2-40B4-BE49-F238E27FC236}">
                <a16:creationId xmlns:a16="http://schemas.microsoft.com/office/drawing/2014/main" id="{0C3EA964-BA01-C647-A917-EFF06C8A08C5}"/>
              </a:ext>
            </a:extLst>
          </p:cNvPr>
          <p:cNvSpPr>
            <a:spLocks noGrp="1"/>
          </p:cNvSpPr>
          <p:nvPr>
            <p:ph type="sldNum" sz="quarter" idx="12"/>
          </p:nvPr>
        </p:nvSpPr>
        <p:spPr/>
        <p:txBody>
          <a:bodyPr/>
          <a:lstStyle/>
          <a:p>
            <a:fld id="{54AAE21D-1E9D-1047-BD42-883DA1A9BFEE}" type="slidenum">
              <a:rPr lang="en-US" smtClean="0"/>
              <a:t>459</a:t>
            </a:fld>
            <a:endParaRPr lang="en-US"/>
          </a:p>
        </p:txBody>
      </p:sp>
      <p:pic>
        <p:nvPicPr>
          <p:cNvPr id="4" name="Picture 3">
            <a:extLst>
              <a:ext uri="{FF2B5EF4-FFF2-40B4-BE49-F238E27FC236}">
                <a16:creationId xmlns:a16="http://schemas.microsoft.com/office/drawing/2014/main" id="{B5120989-F813-D067-8863-722C3713E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681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Waiting for Refunds</a:t>
            </a:r>
          </a:p>
        </p:txBody>
      </p:sp>
      <p:sp>
        <p:nvSpPr>
          <p:cNvPr id="3" name="Content Placeholder 2"/>
          <p:cNvSpPr>
            <a:spLocks noGrp="1"/>
          </p:cNvSpPr>
          <p:nvPr>
            <p:ph idx="1"/>
          </p:nvPr>
        </p:nvSpPr>
        <p:spPr/>
        <p:txBody>
          <a:bodyPr>
            <a:normAutofit/>
          </a:bodyPr>
          <a:lstStyle/>
          <a:p>
            <a:r>
              <a:rPr lang="en-US" sz="2400" dirty="0"/>
              <a:t>IRS has been woefully slow paying out ERC refund claims – What to do about it?</a:t>
            </a:r>
          </a:p>
          <a:p>
            <a:pPr marL="457200" indent="-457200">
              <a:buAutoNum type="arabicPeriod" startAt="5"/>
            </a:pPr>
            <a:r>
              <a:rPr lang="en-US" sz="2400" dirty="0"/>
              <a:t>Go to Taxpayer Advocate Service (TAS) </a:t>
            </a:r>
          </a:p>
          <a:p>
            <a:pPr marL="457200" indent="-457200">
              <a:buAutoNum type="alphaLcPeriod"/>
            </a:pPr>
            <a:r>
              <a:rPr lang="en-US" sz="2000" dirty="0"/>
              <a:t>TAS is once again (newly) authorized to ride herd on IRS re: tardy refund claim payouts</a:t>
            </a:r>
          </a:p>
          <a:p>
            <a:pPr marL="457200" indent="-457200">
              <a:buAutoNum type="alphaLcPeriod"/>
            </a:pPr>
            <a:r>
              <a:rPr lang="en-US" sz="2000" dirty="0"/>
              <a:t>Make sure TAS does not allow IRS to code the matter “taxpayer did not comply w/ requirements or timely respond, taxpayer lost rights”</a:t>
            </a:r>
          </a:p>
          <a:p>
            <a:pPr marL="457200" indent="-457200">
              <a:buAutoNum type="alphaLcPeriod"/>
            </a:pPr>
            <a:r>
              <a:rPr lang="en-US" sz="2000" dirty="0"/>
              <a:t>Make sure TAS rides IRS to make IRS see the matter through</a:t>
            </a:r>
          </a:p>
          <a:p>
            <a:pPr marL="457200" indent="-457200">
              <a:buAutoNum type="arabicPeriod" startAt="6"/>
            </a:pPr>
            <a:r>
              <a:rPr lang="en-US" sz="2400" dirty="0"/>
              <a:t>Go to your Congressperson </a:t>
            </a:r>
            <a:r>
              <a:rPr lang="en-US" sz="2000" dirty="0"/>
              <a:t>(e.g., email from tax preparer in KS who involved Congressperson – Result: 21 delinquent ERC refunds all paid out and received within 3 weeks)  </a:t>
            </a:r>
            <a:endParaRPr lang="en-US" sz="2400" dirty="0"/>
          </a:p>
        </p:txBody>
      </p:sp>
      <p:sp>
        <p:nvSpPr>
          <p:cNvPr id="7" name="Slide Number Placeholder 6">
            <a:extLst>
              <a:ext uri="{FF2B5EF4-FFF2-40B4-BE49-F238E27FC236}">
                <a16:creationId xmlns:a16="http://schemas.microsoft.com/office/drawing/2014/main" id="{B6D0B08D-F483-674E-B32A-4CC80D10431E}"/>
              </a:ext>
            </a:extLst>
          </p:cNvPr>
          <p:cNvSpPr>
            <a:spLocks noGrp="1"/>
          </p:cNvSpPr>
          <p:nvPr>
            <p:ph type="sldNum" sz="quarter" idx="12"/>
          </p:nvPr>
        </p:nvSpPr>
        <p:spPr/>
        <p:txBody>
          <a:bodyPr/>
          <a:lstStyle/>
          <a:p>
            <a:fld id="{54AAE21D-1E9D-1047-BD42-883DA1A9BFEE}" type="slidenum">
              <a:rPr lang="en-US" smtClean="0"/>
              <a:t>46</a:t>
            </a:fld>
            <a:endParaRPr lang="en-US"/>
          </a:p>
        </p:txBody>
      </p:sp>
      <p:pic>
        <p:nvPicPr>
          <p:cNvPr id="4" name="Picture 3">
            <a:extLst>
              <a:ext uri="{FF2B5EF4-FFF2-40B4-BE49-F238E27FC236}">
                <a16:creationId xmlns:a16="http://schemas.microsoft.com/office/drawing/2014/main" id="{93FB3FDA-0D17-29ED-3968-C2F2D31E1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9137647"/>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Statutes</a:t>
            </a:r>
            <a:br>
              <a:rPr lang="en-US" sz="3200" dirty="0"/>
            </a:br>
            <a:r>
              <a:rPr lang="en-US" sz="3200" dirty="0"/>
              <a:t>PPP, EIDL Loans and ERC</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18 U.S.C. §371 – Conspiracy </a:t>
            </a:r>
          </a:p>
          <a:p>
            <a:pPr marL="457200" indent="-457200">
              <a:buFont typeface="Arial"/>
              <a:buAutoNum type="arabicPeriod"/>
            </a:pPr>
            <a:r>
              <a:rPr lang="en-US" sz="2400" dirty="0"/>
              <a:t>18 U.S.C. §1344 – Bank Fraud</a:t>
            </a:r>
          </a:p>
          <a:p>
            <a:pPr marL="457200" indent="-457200">
              <a:buFont typeface="Arial"/>
              <a:buAutoNum type="arabicPeriod"/>
            </a:pPr>
            <a:r>
              <a:rPr lang="en-US" sz="2400" dirty="0"/>
              <a:t>18 U.S.C. §1957(a) – Transactional Money Laundering </a:t>
            </a:r>
          </a:p>
          <a:p>
            <a:pPr marL="457200" indent="-457200">
              <a:buFont typeface="Arial"/>
              <a:buAutoNum type="arabicPeriod"/>
            </a:pPr>
            <a:r>
              <a:rPr lang="en-US" sz="2400" dirty="0"/>
              <a:t>18 U.S.C. §981(a)(1)(c); 18 U.S.C. §982(a)(1); 21 U.S.C. §2461(c) – Forfeiture Allegations  </a:t>
            </a:r>
          </a:p>
          <a:p>
            <a:pPr marL="457200" indent="-457200">
              <a:buAutoNum type="arabicPeriod"/>
            </a:pPr>
            <a:endParaRPr lang="en-US" sz="2400" dirty="0"/>
          </a:p>
          <a:p>
            <a:pPr marL="457200" indent="-457200">
              <a:buAutoNum type="arabicPeriod"/>
            </a:pPr>
            <a:endParaRPr lang="en-US" sz="2400" dirty="0"/>
          </a:p>
        </p:txBody>
      </p:sp>
      <p:sp>
        <p:nvSpPr>
          <p:cNvPr id="7" name="Slide Number Placeholder 6">
            <a:extLst>
              <a:ext uri="{FF2B5EF4-FFF2-40B4-BE49-F238E27FC236}">
                <a16:creationId xmlns:a16="http://schemas.microsoft.com/office/drawing/2014/main" id="{E27DA60A-681E-5C45-889D-D6B49C8D7103}"/>
              </a:ext>
            </a:extLst>
          </p:cNvPr>
          <p:cNvSpPr>
            <a:spLocks noGrp="1"/>
          </p:cNvSpPr>
          <p:nvPr>
            <p:ph type="sldNum" sz="quarter" idx="12"/>
          </p:nvPr>
        </p:nvSpPr>
        <p:spPr/>
        <p:txBody>
          <a:bodyPr/>
          <a:lstStyle/>
          <a:p>
            <a:fld id="{54AAE21D-1E9D-1047-BD42-883DA1A9BFEE}" type="slidenum">
              <a:rPr lang="en-US" smtClean="0"/>
              <a:t>460</a:t>
            </a:fld>
            <a:endParaRPr lang="en-US"/>
          </a:p>
        </p:txBody>
      </p:sp>
      <p:pic>
        <p:nvPicPr>
          <p:cNvPr id="4" name="Picture 3">
            <a:extLst>
              <a:ext uri="{FF2B5EF4-FFF2-40B4-BE49-F238E27FC236}">
                <a16:creationId xmlns:a16="http://schemas.microsoft.com/office/drawing/2014/main" id="{00BB096D-36CB-A6C7-C4D1-8C277BD3D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15818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Conspiracy</a:t>
            </a:r>
          </a:p>
        </p:txBody>
      </p:sp>
      <p:pic>
        <p:nvPicPr>
          <p:cNvPr id="7" name="Content Placeholder 6" descr="Sparrows.jpg"/>
          <p:cNvPicPr>
            <a:picLocks noGrp="1" noChangeAspect="1"/>
          </p:cNvPicPr>
          <p:nvPr>
            <p:ph idx="1"/>
          </p:nvPr>
        </p:nvPicPr>
        <p:blipFill>
          <a:blip r:embed="rId2">
            <a:extLst>
              <a:ext uri="{28A0092B-C50C-407E-A947-70E740481C1C}">
                <a14:useLocalDpi xmlns:a14="http://schemas.microsoft.com/office/drawing/2010/main" val="0"/>
              </a:ext>
            </a:extLst>
          </a:blip>
          <a:srcRect t="-32366" b="-32366"/>
          <a:stretch>
            <a:fillRect/>
          </a:stretch>
        </p:blipFill>
        <p:spPr>
          <a:xfrm>
            <a:off x="457200" y="1064735"/>
            <a:ext cx="8229600" cy="4525963"/>
          </a:xfrm>
        </p:spPr>
      </p:pic>
      <p:sp>
        <p:nvSpPr>
          <p:cNvPr id="9" name="TextBox 8"/>
          <p:cNvSpPr txBox="1"/>
          <p:nvPr/>
        </p:nvSpPr>
        <p:spPr>
          <a:xfrm>
            <a:off x="229509" y="4972347"/>
            <a:ext cx="8462924" cy="1200328"/>
          </a:xfrm>
          <a:prstGeom prst="rect">
            <a:avLst/>
          </a:prstGeom>
          <a:noFill/>
        </p:spPr>
        <p:txBody>
          <a:bodyPr wrap="none" rtlCol="0">
            <a:spAutoFit/>
          </a:bodyPr>
          <a:lstStyle/>
          <a:p>
            <a:pPr algn="ctr"/>
            <a:r>
              <a:rPr lang="en-US" sz="2400" dirty="0"/>
              <a:t>Conspiracy = 2 (or more) persons conspire (make secret plans) to </a:t>
            </a:r>
          </a:p>
          <a:p>
            <a:pPr algn="ctr"/>
            <a:r>
              <a:rPr lang="en-US" sz="2400" dirty="0"/>
              <a:t>defraud U.S. and at least one person takes action to carry out plan </a:t>
            </a:r>
          </a:p>
          <a:p>
            <a:pPr algn="ctr"/>
            <a:r>
              <a:rPr lang="en-US" sz="2400" dirty="0"/>
              <a:t>(object of conspiracy)  </a:t>
            </a:r>
          </a:p>
        </p:txBody>
      </p:sp>
      <p:sp>
        <p:nvSpPr>
          <p:cNvPr id="3" name="Slide Number Placeholder 2">
            <a:extLst>
              <a:ext uri="{FF2B5EF4-FFF2-40B4-BE49-F238E27FC236}">
                <a16:creationId xmlns:a16="http://schemas.microsoft.com/office/drawing/2014/main" id="{05F3B3BD-69A6-DA4A-9CB5-24C1C8FABCB5}"/>
              </a:ext>
            </a:extLst>
          </p:cNvPr>
          <p:cNvSpPr>
            <a:spLocks noGrp="1"/>
          </p:cNvSpPr>
          <p:nvPr>
            <p:ph type="sldNum" sz="quarter" idx="12"/>
          </p:nvPr>
        </p:nvSpPr>
        <p:spPr/>
        <p:txBody>
          <a:bodyPr/>
          <a:lstStyle/>
          <a:p>
            <a:fld id="{54AAE21D-1E9D-1047-BD42-883DA1A9BFEE}" type="slidenum">
              <a:rPr lang="en-US" smtClean="0"/>
              <a:t>461</a:t>
            </a:fld>
            <a:endParaRPr lang="en-US"/>
          </a:p>
        </p:txBody>
      </p:sp>
      <p:pic>
        <p:nvPicPr>
          <p:cNvPr id="4" name="Picture 3">
            <a:extLst>
              <a:ext uri="{FF2B5EF4-FFF2-40B4-BE49-F238E27FC236}">
                <a16:creationId xmlns:a16="http://schemas.microsoft.com/office/drawing/2014/main" id="{DA656883-6EDD-E0B4-4860-7D0594B55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246342"/>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Conspiracy</a:t>
            </a:r>
          </a:p>
        </p:txBody>
      </p:sp>
      <p:sp>
        <p:nvSpPr>
          <p:cNvPr id="3" name="Content Placeholder 2"/>
          <p:cNvSpPr>
            <a:spLocks noGrp="1"/>
          </p:cNvSpPr>
          <p:nvPr>
            <p:ph idx="1"/>
          </p:nvPr>
        </p:nvSpPr>
        <p:spPr/>
        <p:txBody>
          <a:bodyPr>
            <a:normAutofit/>
          </a:bodyPr>
          <a:lstStyle/>
          <a:p>
            <a:r>
              <a:rPr lang="en-US" sz="2400" dirty="0"/>
              <a:t>18 U.S.C. §371 – Conspiracy </a:t>
            </a:r>
          </a:p>
          <a:p>
            <a:pPr marL="457200" indent="-457200">
              <a:buAutoNum type="arabicPeriod"/>
            </a:pPr>
            <a:r>
              <a:rPr lang="en-US" sz="2400" dirty="0"/>
              <a:t>If </a:t>
            </a:r>
            <a:r>
              <a:rPr lang="en-US" sz="2400" dirty="0">
                <a:solidFill>
                  <a:srgbClr val="0000FF"/>
                </a:solidFill>
              </a:rPr>
              <a:t>two</a:t>
            </a:r>
            <a:r>
              <a:rPr lang="en-US" sz="2400" dirty="0"/>
              <a:t> or more </a:t>
            </a:r>
            <a:r>
              <a:rPr lang="en-US" sz="2400" dirty="0">
                <a:solidFill>
                  <a:srgbClr val="0000FF"/>
                </a:solidFill>
              </a:rPr>
              <a:t>persons conspire </a:t>
            </a:r>
            <a:r>
              <a:rPr lang="en-US" sz="2400" dirty="0"/>
              <a:t>either to commit any offense against the United States, or</a:t>
            </a:r>
          </a:p>
          <a:p>
            <a:pPr marL="457200" indent="-457200">
              <a:buAutoNum type="arabicPeriod"/>
            </a:pPr>
            <a:r>
              <a:rPr lang="en-US" sz="2400" dirty="0"/>
              <a:t>to </a:t>
            </a:r>
            <a:r>
              <a:rPr lang="en-US" sz="2400" dirty="0">
                <a:solidFill>
                  <a:srgbClr val="008000"/>
                </a:solidFill>
              </a:rPr>
              <a:t>defraud</a:t>
            </a:r>
            <a:r>
              <a:rPr lang="en-US" sz="2400" dirty="0"/>
              <a:t> the United States, or any agency thereof in any manner or for any purpose, and </a:t>
            </a:r>
          </a:p>
          <a:p>
            <a:pPr marL="457200" indent="-457200">
              <a:buAutoNum type="arabicPeriod"/>
            </a:pPr>
            <a:r>
              <a:rPr lang="en-US" sz="2400" dirty="0"/>
              <a:t>One or more of such persons do </a:t>
            </a:r>
            <a:r>
              <a:rPr lang="en-US" sz="2400" dirty="0">
                <a:solidFill>
                  <a:srgbClr val="0000FF"/>
                </a:solidFill>
              </a:rPr>
              <a:t>any act to effect </a:t>
            </a:r>
            <a:r>
              <a:rPr lang="en-US" sz="2400" dirty="0"/>
              <a:t>the </a:t>
            </a:r>
            <a:r>
              <a:rPr lang="en-US" sz="2400" dirty="0">
                <a:solidFill>
                  <a:srgbClr val="0000FF"/>
                </a:solidFill>
              </a:rPr>
              <a:t>object of </a:t>
            </a:r>
            <a:r>
              <a:rPr lang="en-US" sz="2400" dirty="0"/>
              <a:t>the </a:t>
            </a:r>
            <a:r>
              <a:rPr lang="en-US" sz="2400" dirty="0">
                <a:solidFill>
                  <a:srgbClr val="0000FF"/>
                </a:solidFill>
              </a:rPr>
              <a:t>conspiracy</a:t>
            </a:r>
            <a:r>
              <a:rPr lang="en-US" sz="2400" dirty="0"/>
              <a:t>,</a:t>
            </a:r>
          </a:p>
          <a:p>
            <a:pPr marL="457200" indent="-457200">
              <a:buAutoNum type="arabicPeriod"/>
            </a:pPr>
            <a:r>
              <a:rPr lang="en-US" sz="2400" dirty="0"/>
              <a:t>each shall be fined under this title or</a:t>
            </a:r>
          </a:p>
          <a:p>
            <a:pPr marL="457200" indent="-457200">
              <a:buAutoNum type="arabicPeriod"/>
            </a:pPr>
            <a:r>
              <a:rPr lang="en-US" sz="2400" dirty="0"/>
              <a:t>imprisoned not more than five years, or both</a:t>
            </a:r>
          </a:p>
          <a:p>
            <a:endParaRPr lang="en-US" sz="2400" dirty="0"/>
          </a:p>
        </p:txBody>
      </p:sp>
      <p:sp>
        <p:nvSpPr>
          <p:cNvPr id="7" name="Slide Number Placeholder 6">
            <a:extLst>
              <a:ext uri="{FF2B5EF4-FFF2-40B4-BE49-F238E27FC236}">
                <a16:creationId xmlns:a16="http://schemas.microsoft.com/office/drawing/2014/main" id="{B9B25DE0-6BBF-DC49-A7CB-0D4CB7F4D570}"/>
              </a:ext>
            </a:extLst>
          </p:cNvPr>
          <p:cNvSpPr>
            <a:spLocks noGrp="1"/>
          </p:cNvSpPr>
          <p:nvPr>
            <p:ph type="sldNum" sz="quarter" idx="12"/>
          </p:nvPr>
        </p:nvSpPr>
        <p:spPr/>
        <p:txBody>
          <a:bodyPr/>
          <a:lstStyle/>
          <a:p>
            <a:fld id="{54AAE21D-1E9D-1047-BD42-883DA1A9BFEE}" type="slidenum">
              <a:rPr lang="en-US" smtClean="0"/>
              <a:t>462</a:t>
            </a:fld>
            <a:endParaRPr lang="en-US"/>
          </a:p>
        </p:txBody>
      </p:sp>
      <p:pic>
        <p:nvPicPr>
          <p:cNvPr id="4" name="Picture 3">
            <a:extLst>
              <a:ext uri="{FF2B5EF4-FFF2-40B4-BE49-F238E27FC236}">
                <a16:creationId xmlns:a16="http://schemas.microsoft.com/office/drawing/2014/main" id="{A357E50F-44CB-B527-F846-71860839A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161742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Bank Fraud</a:t>
            </a:r>
          </a:p>
        </p:txBody>
      </p:sp>
      <p:pic>
        <p:nvPicPr>
          <p:cNvPr id="7" name="Content Placeholder 6" descr="Screen Shot 2022-07-24 at 12.57.06 PM.png"/>
          <p:cNvPicPr>
            <a:picLocks noGrp="1" noChangeAspect="1"/>
          </p:cNvPicPr>
          <p:nvPr>
            <p:ph idx="1"/>
          </p:nvPr>
        </p:nvPicPr>
        <p:blipFill>
          <a:blip r:embed="rId2">
            <a:extLst>
              <a:ext uri="{28A0092B-C50C-407E-A947-70E740481C1C}">
                <a14:useLocalDpi xmlns:a14="http://schemas.microsoft.com/office/drawing/2010/main" val="0"/>
              </a:ext>
            </a:extLst>
          </a:blip>
          <a:srcRect t="-41238" b="-41238"/>
          <a:stretch>
            <a:fillRect/>
          </a:stretch>
        </p:blipFill>
        <p:spPr>
          <a:xfrm>
            <a:off x="457200" y="1203419"/>
            <a:ext cx="8229600" cy="4525963"/>
          </a:xfrm>
        </p:spPr>
      </p:pic>
      <p:sp>
        <p:nvSpPr>
          <p:cNvPr id="11" name="TextBox 10"/>
          <p:cNvSpPr txBox="1"/>
          <p:nvPr/>
        </p:nvSpPr>
        <p:spPr>
          <a:xfrm>
            <a:off x="457200" y="4987628"/>
            <a:ext cx="8251478" cy="830997"/>
          </a:xfrm>
          <a:prstGeom prst="rect">
            <a:avLst/>
          </a:prstGeom>
          <a:noFill/>
        </p:spPr>
        <p:txBody>
          <a:bodyPr wrap="none" rtlCol="0">
            <a:spAutoFit/>
          </a:bodyPr>
          <a:lstStyle/>
          <a:p>
            <a:pPr algn="ctr"/>
            <a:r>
              <a:rPr lang="en-US" sz="2400" dirty="0"/>
              <a:t>Executes (or attempts to execute) scheme to fraudulently</a:t>
            </a:r>
            <a:r>
              <a:rPr lang="en-US" sz="2400" baseline="0" dirty="0"/>
              <a:t> obtain </a:t>
            </a:r>
          </a:p>
          <a:p>
            <a:pPr algn="ctr"/>
            <a:r>
              <a:rPr lang="en-US" sz="2400" baseline="0" dirty="0"/>
              <a:t>assets of (</a:t>
            </a:r>
            <a:r>
              <a:rPr lang="en-US" sz="2400" dirty="0"/>
              <a:t>o</a:t>
            </a:r>
            <a:r>
              <a:rPr lang="en-US" sz="2400" baseline="0" dirty="0"/>
              <a:t>r held by) financial institution</a:t>
            </a:r>
            <a:r>
              <a:rPr lang="en-US" sz="2400" dirty="0"/>
              <a:t> </a:t>
            </a:r>
            <a:endParaRPr lang="en-US" dirty="0"/>
          </a:p>
        </p:txBody>
      </p:sp>
      <p:sp>
        <p:nvSpPr>
          <p:cNvPr id="3" name="Slide Number Placeholder 2">
            <a:extLst>
              <a:ext uri="{FF2B5EF4-FFF2-40B4-BE49-F238E27FC236}">
                <a16:creationId xmlns:a16="http://schemas.microsoft.com/office/drawing/2014/main" id="{33262975-A4FC-E44B-A69D-B7D4933EB95E}"/>
              </a:ext>
            </a:extLst>
          </p:cNvPr>
          <p:cNvSpPr>
            <a:spLocks noGrp="1"/>
          </p:cNvSpPr>
          <p:nvPr>
            <p:ph type="sldNum" sz="quarter" idx="12"/>
          </p:nvPr>
        </p:nvSpPr>
        <p:spPr/>
        <p:txBody>
          <a:bodyPr/>
          <a:lstStyle/>
          <a:p>
            <a:fld id="{54AAE21D-1E9D-1047-BD42-883DA1A9BFEE}" type="slidenum">
              <a:rPr lang="en-US" smtClean="0"/>
              <a:t>463</a:t>
            </a:fld>
            <a:endParaRPr lang="en-US"/>
          </a:p>
        </p:txBody>
      </p:sp>
      <p:pic>
        <p:nvPicPr>
          <p:cNvPr id="4" name="Picture 3">
            <a:extLst>
              <a:ext uri="{FF2B5EF4-FFF2-40B4-BE49-F238E27FC236}">
                <a16:creationId xmlns:a16="http://schemas.microsoft.com/office/drawing/2014/main" id="{9E999BB2-B762-D8FC-10CC-868C3E863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217132"/>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Bank Fraud</a:t>
            </a:r>
          </a:p>
        </p:txBody>
      </p:sp>
      <p:sp>
        <p:nvSpPr>
          <p:cNvPr id="3" name="Content Placeholder 2"/>
          <p:cNvSpPr>
            <a:spLocks noGrp="1"/>
          </p:cNvSpPr>
          <p:nvPr>
            <p:ph idx="1"/>
          </p:nvPr>
        </p:nvSpPr>
        <p:spPr/>
        <p:txBody>
          <a:bodyPr>
            <a:normAutofit/>
          </a:bodyPr>
          <a:lstStyle/>
          <a:p>
            <a:r>
              <a:rPr lang="en-US" sz="2400" dirty="0"/>
              <a:t>18 U.S.C. §1344 – Bank Fraud</a:t>
            </a:r>
          </a:p>
          <a:p>
            <a:pPr marL="457200" indent="-457200">
              <a:buAutoNum type="arabicPeriod"/>
            </a:pPr>
            <a:r>
              <a:rPr lang="en-US" sz="2400" dirty="0"/>
              <a:t>Whoever knowingly executes, or attempts to execute, a scheme or artifice— </a:t>
            </a:r>
          </a:p>
          <a:p>
            <a:pPr marL="457200" indent="-457200">
              <a:buAutoNum type="alphaLcPeriod"/>
            </a:pPr>
            <a:r>
              <a:rPr lang="en-US" sz="2000" dirty="0"/>
              <a:t>To defraud a financial institution; or</a:t>
            </a:r>
          </a:p>
          <a:p>
            <a:pPr marL="457200" indent="-457200">
              <a:buAutoNum type="alphaLcPeriod"/>
            </a:pPr>
            <a:r>
              <a:rPr lang="en-US" sz="2000" dirty="0"/>
              <a:t>To obtain any of the moneys, funds, credits, assets, securities, or </a:t>
            </a:r>
          </a:p>
          <a:p>
            <a:pPr marL="457200" indent="-457200">
              <a:buAutoNum type="arabicPeriod" startAt="2"/>
            </a:pPr>
            <a:r>
              <a:rPr lang="en-US" sz="2400" dirty="0"/>
              <a:t>other property owned by, or under the custody or control of, a financial institution, </a:t>
            </a:r>
          </a:p>
          <a:p>
            <a:pPr marL="457200" indent="-457200">
              <a:buAutoNum type="arabicPeriod" startAt="2"/>
            </a:pPr>
            <a:r>
              <a:rPr lang="en-US" sz="2400" dirty="0"/>
              <a:t>by means of false or fraudulent pretenses, representations, or promises;</a:t>
            </a:r>
          </a:p>
          <a:p>
            <a:pPr marL="457200" indent="-457200">
              <a:buAutoNum type="arabicPeriod" startAt="2"/>
            </a:pPr>
            <a:r>
              <a:rPr lang="en-US" sz="2400" dirty="0"/>
              <a:t>shall be fined not more than $1,000,000 or imprisoned not more than 30 years, or both</a:t>
            </a:r>
            <a:r>
              <a:rPr lang="en-US" sz="2400" dirty="0">
                <a:effectLst/>
              </a:rPr>
              <a:t> </a:t>
            </a:r>
            <a:endParaRPr lang="en-US" sz="2400" dirty="0"/>
          </a:p>
        </p:txBody>
      </p:sp>
      <p:sp>
        <p:nvSpPr>
          <p:cNvPr id="7" name="Slide Number Placeholder 6">
            <a:extLst>
              <a:ext uri="{FF2B5EF4-FFF2-40B4-BE49-F238E27FC236}">
                <a16:creationId xmlns:a16="http://schemas.microsoft.com/office/drawing/2014/main" id="{FBF234F5-C16A-E947-83BA-29A968E18055}"/>
              </a:ext>
            </a:extLst>
          </p:cNvPr>
          <p:cNvSpPr>
            <a:spLocks noGrp="1"/>
          </p:cNvSpPr>
          <p:nvPr>
            <p:ph type="sldNum" sz="quarter" idx="12"/>
          </p:nvPr>
        </p:nvSpPr>
        <p:spPr/>
        <p:txBody>
          <a:bodyPr/>
          <a:lstStyle/>
          <a:p>
            <a:fld id="{54AAE21D-1E9D-1047-BD42-883DA1A9BFEE}" type="slidenum">
              <a:rPr lang="en-US" smtClean="0"/>
              <a:t>464</a:t>
            </a:fld>
            <a:endParaRPr lang="en-US"/>
          </a:p>
        </p:txBody>
      </p:sp>
      <p:pic>
        <p:nvPicPr>
          <p:cNvPr id="4" name="Picture 3">
            <a:extLst>
              <a:ext uri="{FF2B5EF4-FFF2-40B4-BE49-F238E27FC236}">
                <a16:creationId xmlns:a16="http://schemas.microsoft.com/office/drawing/2014/main" id="{CA213B98-42BD-7EDD-9142-5BB42EE2E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973403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Wire Fraud</a:t>
            </a:r>
          </a:p>
        </p:txBody>
      </p:sp>
      <p:sp>
        <p:nvSpPr>
          <p:cNvPr id="11" name="TextBox 10"/>
          <p:cNvSpPr txBox="1"/>
          <p:nvPr/>
        </p:nvSpPr>
        <p:spPr>
          <a:xfrm>
            <a:off x="1168109" y="4987628"/>
            <a:ext cx="6829664" cy="830997"/>
          </a:xfrm>
          <a:prstGeom prst="rect">
            <a:avLst/>
          </a:prstGeom>
          <a:noFill/>
        </p:spPr>
        <p:txBody>
          <a:bodyPr wrap="none" rtlCol="0">
            <a:spAutoFit/>
          </a:bodyPr>
          <a:lstStyle/>
          <a:p>
            <a:pPr algn="ctr"/>
            <a:r>
              <a:rPr lang="en-US" sz="2400" dirty="0"/>
              <a:t>Executes (or attempts to execute) scheme to defraud</a:t>
            </a:r>
          </a:p>
          <a:p>
            <a:pPr algn="ctr"/>
            <a:r>
              <a:rPr lang="en-US" sz="2400" dirty="0"/>
              <a:t>another out of money utilizing wire communications </a:t>
            </a:r>
            <a:endParaRPr lang="en-US" dirty="0"/>
          </a:p>
        </p:txBody>
      </p:sp>
      <p:pic>
        <p:nvPicPr>
          <p:cNvPr id="8" name="Content Placeholder 7" descr="BirdsTelephoneWire.jpg"/>
          <p:cNvPicPr>
            <a:picLocks noGrp="1" noChangeAspect="1"/>
          </p:cNvPicPr>
          <p:nvPr>
            <p:ph idx="1"/>
          </p:nvPr>
        </p:nvPicPr>
        <p:blipFill>
          <a:blip r:embed="rId2">
            <a:extLst>
              <a:ext uri="{28A0092B-C50C-407E-A947-70E740481C1C}">
                <a14:useLocalDpi xmlns:a14="http://schemas.microsoft.com/office/drawing/2010/main" val="0"/>
              </a:ext>
            </a:extLst>
          </a:blip>
          <a:srcRect t="8131" b="8131"/>
          <a:stretch>
            <a:fillRect/>
          </a:stretch>
        </p:blipFill>
        <p:spPr>
          <a:xfrm>
            <a:off x="780330" y="1600200"/>
            <a:ext cx="7466675" cy="2928451"/>
          </a:xfrm>
        </p:spPr>
      </p:pic>
      <p:sp>
        <p:nvSpPr>
          <p:cNvPr id="3" name="Slide Number Placeholder 2">
            <a:extLst>
              <a:ext uri="{FF2B5EF4-FFF2-40B4-BE49-F238E27FC236}">
                <a16:creationId xmlns:a16="http://schemas.microsoft.com/office/drawing/2014/main" id="{4E2E1DE3-F756-2341-B1C7-07ABF999DECC}"/>
              </a:ext>
            </a:extLst>
          </p:cNvPr>
          <p:cNvSpPr>
            <a:spLocks noGrp="1"/>
          </p:cNvSpPr>
          <p:nvPr>
            <p:ph type="sldNum" sz="quarter" idx="12"/>
          </p:nvPr>
        </p:nvSpPr>
        <p:spPr/>
        <p:txBody>
          <a:bodyPr/>
          <a:lstStyle/>
          <a:p>
            <a:fld id="{54AAE21D-1E9D-1047-BD42-883DA1A9BFEE}" type="slidenum">
              <a:rPr lang="en-US" smtClean="0"/>
              <a:t>465</a:t>
            </a:fld>
            <a:endParaRPr lang="en-US"/>
          </a:p>
        </p:txBody>
      </p:sp>
      <p:pic>
        <p:nvPicPr>
          <p:cNvPr id="4" name="Picture 3">
            <a:extLst>
              <a:ext uri="{FF2B5EF4-FFF2-40B4-BE49-F238E27FC236}">
                <a16:creationId xmlns:a16="http://schemas.microsoft.com/office/drawing/2014/main" id="{5D822A19-1C18-A579-FE7A-EA683DE1F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215392"/>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Wire Fraud</a:t>
            </a:r>
          </a:p>
        </p:txBody>
      </p:sp>
      <p:sp>
        <p:nvSpPr>
          <p:cNvPr id="3" name="Content Placeholder 2"/>
          <p:cNvSpPr>
            <a:spLocks noGrp="1"/>
          </p:cNvSpPr>
          <p:nvPr>
            <p:ph idx="1"/>
          </p:nvPr>
        </p:nvSpPr>
        <p:spPr/>
        <p:txBody>
          <a:bodyPr>
            <a:normAutofit/>
          </a:bodyPr>
          <a:lstStyle/>
          <a:p>
            <a:r>
              <a:rPr lang="en-US" sz="2400" dirty="0"/>
              <a:t>18 U.S.C. §1343 – Wire Fraud </a:t>
            </a:r>
          </a:p>
          <a:p>
            <a:pPr marL="457200" indent="-457200">
              <a:buAutoNum type="arabicPeriod"/>
            </a:pPr>
            <a:r>
              <a:rPr lang="en-US" sz="2400" dirty="0"/>
              <a:t>Voluntarily and intentionally devised or participated in a scheme to defraud another out of money; </a:t>
            </a:r>
          </a:p>
          <a:p>
            <a:pPr marL="457200" indent="-457200">
              <a:buAutoNum type="arabicPeriod"/>
            </a:pPr>
            <a:r>
              <a:rPr lang="en-US" sz="2400" dirty="0"/>
              <a:t>Did so with the intent to defraud; </a:t>
            </a:r>
          </a:p>
          <a:p>
            <a:pPr marL="457200" indent="-457200">
              <a:buAutoNum type="arabicPeriod"/>
            </a:pPr>
            <a:r>
              <a:rPr lang="en-US" sz="2400" dirty="0"/>
              <a:t>Reasonably foreseeable that interstate wire, electronic or internet communications would be used; and </a:t>
            </a:r>
          </a:p>
          <a:p>
            <a:pPr marL="457200" indent="-457200">
              <a:buAutoNum type="arabicPeriod"/>
            </a:pPr>
            <a:r>
              <a:rPr lang="en-US" sz="2400" dirty="0"/>
              <a:t>Interstate wire, electronic or internet  communications were in fact used</a:t>
            </a:r>
          </a:p>
          <a:p>
            <a:pPr marL="0" indent="0">
              <a:buNone/>
            </a:pPr>
            <a:endParaRPr lang="en-US" sz="800" dirty="0"/>
          </a:p>
          <a:p>
            <a:pPr>
              <a:buFontTx/>
              <a:buChar char="-"/>
            </a:pPr>
            <a:r>
              <a:rPr lang="en-US" sz="2400" dirty="0"/>
              <a:t>Fines imposed and up to 20 years in prison</a:t>
            </a:r>
          </a:p>
          <a:p>
            <a:pPr marL="0" indent="0">
              <a:buNone/>
            </a:pPr>
            <a:endParaRPr lang="en-US" sz="2400" dirty="0"/>
          </a:p>
          <a:p>
            <a:pPr marL="0" indent="0">
              <a:buNone/>
            </a:pPr>
            <a:endParaRPr lang="en-US" sz="2400" dirty="0"/>
          </a:p>
        </p:txBody>
      </p:sp>
      <p:sp>
        <p:nvSpPr>
          <p:cNvPr id="7" name="Slide Number Placeholder 6">
            <a:extLst>
              <a:ext uri="{FF2B5EF4-FFF2-40B4-BE49-F238E27FC236}">
                <a16:creationId xmlns:a16="http://schemas.microsoft.com/office/drawing/2014/main" id="{136905C8-7D21-F04E-9C6A-02107AC2EF4F}"/>
              </a:ext>
            </a:extLst>
          </p:cNvPr>
          <p:cNvSpPr>
            <a:spLocks noGrp="1"/>
          </p:cNvSpPr>
          <p:nvPr>
            <p:ph type="sldNum" sz="quarter" idx="12"/>
          </p:nvPr>
        </p:nvSpPr>
        <p:spPr/>
        <p:txBody>
          <a:bodyPr/>
          <a:lstStyle/>
          <a:p>
            <a:fld id="{54AAE21D-1E9D-1047-BD42-883DA1A9BFEE}" type="slidenum">
              <a:rPr lang="en-US" smtClean="0"/>
              <a:t>466</a:t>
            </a:fld>
            <a:endParaRPr lang="en-US"/>
          </a:p>
        </p:txBody>
      </p:sp>
      <p:pic>
        <p:nvPicPr>
          <p:cNvPr id="4" name="Picture 3">
            <a:extLst>
              <a:ext uri="{FF2B5EF4-FFF2-40B4-BE49-F238E27FC236}">
                <a16:creationId xmlns:a16="http://schemas.microsoft.com/office/drawing/2014/main" id="{20154784-12E2-7360-71FA-DE8080FDE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21310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Transactional Money Laundering</a:t>
            </a:r>
          </a:p>
        </p:txBody>
      </p:sp>
      <p:pic>
        <p:nvPicPr>
          <p:cNvPr id="7" name="Content Placeholder 6" descr="MoneyLaundering.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a:xfrm>
            <a:off x="642624" y="1722593"/>
            <a:ext cx="7864490" cy="3265040"/>
          </a:xfrm>
        </p:spPr>
      </p:pic>
      <p:sp>
        <p:nvSpPr>
          <p:cNvPr id="3" name="TextBox 2"/>
          <p:cNvSpPr txBox="1"/>
          <p:nvPr/>
        </p:nvSpPr>
        <p:spPr>
          <a:xfrm>
            <a:off x="824527" y="5125962"/>
            <a:ext cx="7560182" cy="1107996"/>
          </a:xfrm>
          <a:prstGeom prst="rect">
            <a:avLst/>
          </a:prstGeom>
          <a:noFill/>
        </p:spPr>
        <p:txBody>
          <a:bodyPr wrap="none" rtlCol="0">
            <a:spAutoFit/>
          </a:bodyPr>
          <a:lstStyle/>
          <a:p>
            <a:pPr algn="ctr"/>
            <a:r>
              <a:rPr lang="en-US" sz="2400" dirty="0"/>
              <a:t>Monetary transaction</a:t>
            </a:r>
            <a:r>
              <a:rPr lang="en-US" sz="2400" baseline="0" dirty="0"/>
              <a:t> involving criminally derived property </a:t>
            </a:r>
          </a:p>
          <a:p>
            <a:pPr algn="ctr"/>
            <a:r>
              <a:rPr lang="en-US" sz="2400" baseline="0" dirty="0"/>
              <a:t> (&gt; $10,000) derived from unlawful activity  </a:t>
            </a:r>
            <a:endParaRPr lang="en-US" sz="2400" dirty="0"/>
          </a:p>
          <a:p>
            <a:endParaRPr lang="en-US" dirty="0"/>
          </a:p>
        </p:txBody>
      </p:sp>
      <p:sp>
        <p:nvSpPr>
          <p:cNvPr id="8" name="Slide Number Placeholder 7">
            <a:extLst>
              <a:ext uri="{FF2B5EF4-FFF2-40B4-BE49-F238E27FC236}">
                <a16:creationId xmlns:a16="http://schemas.microsoft.com/office/drawing/2014/main" id="{CE76D2D6-6C61-B246-9EDA-94E85D6CB470}"/>
              </a:ext>
            </a:extLst>
          </p:cNvPr>
          <p:cNvSpPr>
            <a:spLocks noGrp="1"/>
          </p:cNvSpPr>
          <p:nvPr>
            <p:ph type="sldNum" sz="quarter" idx="12"/>
          </p:nvPr>
        </p:nvSpPr>
        <p:spPr/>
        <p:txBody>
          <a:bodyPr/>
          <a:lstStyle/>
          <a:p>
            <a:fld id="{54AAE21D-1E9D-1047-BD42-883DA1A9BFEE}" type="slidenum">
              <a:rPr lang="en-US" smtClean="0"/>
              <a:t>467</a:t>
            </a:fld>
            <a:endParaRPr lang="en-US"/>
          </a:p>
        </p:txBody>
      </p:sp>
      <p:pic>
        <p:nvPicPr>
          <p:cNvPr id="4" name="Picture 3">
            <a:extLst>
              <a:ext uri="{FF2B5EF4-FFF2-40B4-BE49-F238E27FC236}">
                <a16:creationId xmlns:a16="http://schemas.microsoft.com/office/drawing/2014/main" id="{98A6DB82-270D-E259-F19D-AB65A775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1142119"/>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Transactional Money Laundering </a:t>
            </a:r>
          </a:p>
        </p:txBody>
      </p:sp>
      <p:sp>
        <p:nvSpPr>
          <p:cNvPr id="3" name="Content Placeholder 2"/>
          <p:cNvSpPr>
            <a:spLocks noGrp="1"/>
          </p:cNvSpPr>
          <p:nvPr>
            <p:ph idx="1"/>
          </p:nvPr>
        </p:nvSpPr>
        <p:spPr>
          <a:xfrm>
            <a:off x="457199" y="1600200"/>
            <a:ext cx="8340625" cy="4525963"/>
          </a:xfrm>
        </p:spPr>
        <p:txBody>
          <a:bodyPr>
            <a:normAutofit/>
          </a:bodyPr>
          <a:lstStyle/>
          <a:p>
            <a:r>
              <a:rPr lang="en-US" sz="2400" dirty="0"/>
              <a:t>18 U.S.C. §1957(a) – Transactional Money Laundering </a:t>
            </a:r>
          </a:p>
          <a:p>
            <a:pPr marL="457200" indent="-457200">
              <a:buAutoNum type="arabicPeriod"/>
            </a:pPr>
            <a:r>
              <a:rPr lang="en-US" sz="2400" dirty="0"/>
              <a:t>(a)  Whoever knowingly engages </a:t>
            </a:r>
            <a:r>
              <a:rPr lang="en-US" sz="2000" dirty="0"/>
              <a:t>(or attempts to engage in) </a:t>
            </a:r>
            <a:r>
              <a:rPr lang="en-US" sz="2400" dirty="0"/>
              <a:t>a </a:t>
            </a:r>
            <a:r>
              <a:rPr lang="en-US" sz="2400" dirty="0">
                <a:solidFill>
                  <a:srgbClr val="0000FF"/>
                </a:solidFill>
              </a:rPr>
              <a:t>monetary transaction </a:t>
            </a:r>
            <a:r>
              <a:rPr lang="en-US" sz="2400" dirty="0"/>
              <a:t>in </a:t>
            </a:r>
            <a:r>
              <a:rPr lang="en-US" sz="2400" dirty="0">
                <a:solidFill>
                  <a:srgbClr val="0000FF"/>
                </a:solidFill>
              </a:rPr>
              <a:t>criminally derived property </a:t>
            </a:r>
            <a:r>
              <a:rPr lang="en-US" sz="2400" dirty="0"/>
              <a:t>of a value greater than $10,000 and is derived from specified </a:t>
            </a:r>
            <a:r>
              <a:rPr lang="en-US" sz="2400" dirty="0">
                <a:solidFill>
                  <a:srgbClr val="008000"/>
                </a:solidFill>
              </a:rPr>
              <a:t>unlawful activity</a:t>
            </a:r>
            <a:r>
              <a:rPr lang="en-US" sz="2400" dirty="0"/>
              <a:t>, shall be punished </a:t>
            </a:r>
          </a:p>
          <a:p>
            <a:pPr marL="457200" indent="-457200">
              <a:buAutoNum type="arabicPeriod"/>
            </a:pPr>
            <a:r>
              <a:rPr lang="en-US" sz="2400" dirty="0"/>
              <a:t>(b)(1)  Punishment is a </a:t>
            </a:r>
            <a:r>
              <a:rPr lang="en-US" sz="2400" dirty="0">
                <a:solidFill>
                  <a:srgbClr val="0000FF"/>
                </a:solidFill>
              </a:rPr>
              <a:t>fine</a:t>
            </a:r>
            <a:r>
              <a:rPr lang="en-US" sz="2400" dirty="0"/>
              <a:t> under title 18 U.S.C., or imprisonment for not more than </a:t>
            </a:r>
            <a:r>
              <a:rPr lang="en-US" sz="2400" dirty="0">
                <a:solidFill>
                  <a:srgbClr val="008000"/>
                </a:solidFill>
              </a:rPr>
              <a:t>ten years </a:t>
            </a:r>
            <a:r>
              <a:rPr lang="en-US" sz="2400" dirty="0"/>
              <a:t>or both </a:t>
            </a:r>
          </a:p>
          <a:p>
            <a:pPr marL="457200" indent="-457200">
              <a:buAutoNum type="arabicPeriod"/>
            </a:pPr>
            <a:r>
              <a:rPr lang="en-US" sz="2400" dirty="0"/>
              <a:t>(b)(2)  A court may impose an alternate fine to that imposable under (b)(1) of not more than</a:t>
            </a:r>
            <a:r>
              <a:rPr lang="en-US" sz="2400" dirty="0">
                <a:solidFill>
                  <a:srgbClr val="0000FF"/>
                </a:solidFill>
              </a:rPr>
              <a:t> twice </a:t>
            </a:r>
            <a:r>
              <a:rPr lang="en-US" sz="2400" dirty="0"/>
              <a:t>the amount of </a:t>
            </a:r>
            <a:r>
              <a:rPr lang="en-US" sz="2400" dirty="0">
                <a:solidFill>
                  <a:srgbClr val="0000FF"/>
                </a:solidFill>
              </a:rPr>
              <a:t>criminally derived property </a:t>
            </a:r>
            <a:r>
              <a:rPr lang="en-US" sz="2400" dirty="0"/>
              <a:t>involved in the transaction</a:t>
            </a:r>
          </a:p>
        </p:txBody>
      </p:sp>
      <p:sp>
        <p:nvSpPr>
          <p:cNvPr id="7" name="Slide Number Placeholder 6">
            <a:extLst>
              <a:ext uri="{FF2B5EF4-FFF2-40B4-BE49-F238E27FC236}">
                <a16:creationId xmlns:a16="http://schemas.microsoft.com/office/drawing/2014/main" id="{7CF4ECA8-A08C-6649-9301-3D5F57D96950}"/>
              </a:ext>
            </a:extLst>
          </p:cNvPr>
          <p:cNvSpPr>
            <a:spLocks noGrp="1"/>
          </p:cNvSpPr>
          <p:nvPr>
            <p:ph type="sldNum" sz="quarter" idx="12"/>
          </p:nvPr>
        </p:nvSpPr>
        <p:spPr/>
        <p:txBody>
          <a:bodyPr/>
          <a:lstStyle/>
          <a:p>
            <a:fld id="{54AAE21D-1E9D-1047-BD42-883DA1A9BFEE}" type="slidenum">
              <a:rPr lang="en-US" smtClean="0"/>
              <a:t>468</a:t>
            </a:fld>
            <a:endParaRPr lang="en-US"/>
          </a:p>
        </p:txBody>
      </p:sp>
      <p:pic>
        <p:nvPicPr>
          <p:cNvPr id="4" name="Picture 3">
            <a:extLst>
              <a:ext uri="{FF2B5EF4-FFF2-40B4-BE49-F238E27FC236}">
                <a16:creationId xmlns:a16="http://schemas.microsoft.com/office/drawing/2014/main" id="{6211C9AD-2B5F-95FD-20D2-8017BF570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807282"/>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Forfeiture Allegations</a:t>
            </a:r>
          </a:p>
        </p:txBody>
      </p:sp>
      <p:pic>
        <p:nvPicPr>
          <p:cNvPr id="3" name="Content Placeholder 2" descr="PurchaseHouse.jpg"/>
          <p:cNvPicPr>
            <a:picLocks noGrp="1" noChangeAspect="1"/>
          </p:cNvPicPr>
          <p:nvPr>
            <p:ph idx="1"/>
          </p:nvPr>
        </p:nvPicPr>
        <p:blipFill>
          <a:blip r:embed="rId2">
            <a:extLst>
              <a:ext uri="{28A0092B-C50C-407E-A947-70E740481C1C}">
                <a14:useLocalDpi xmlns:a14="http://schemas.microsoft.com/office/drawing/2010/main" val="0"/>
              </a:ext>
            </a:extLst>
          </a:blip>
          <a:srcRect l="5631" r="5631"/>
          <a:stretch>
            <a:fillRect/>
          </a:stretch>
        </p:blipFill>
        <p:spPr>
          <a:xfrm>
            <a:off x="948635" y="1600201"/>
            <a:ext cx="7145364" cy="3463934"/>
          </a:xfrm>
        </p:spPr>
      </p:pic>
      <p:sp>
        <p:nvSpPr>
          <p:cNvPr id="7" name="TextBox 6"/>
          <p:cNvSpPr txBox="1"/>
          <p:nvPr/>
        </p:nvSpPr>
        <p:spPr>
          <a:xfrm>
            <a:off x="656107" y="5278332"/>
            <a:ext cx="7884189" cy="830997"/>
          </a:xfrm>
          <a:prstGeom prst="rect">
            <a:avLst/>
          </a:prstGeom>
          <a:noFill/>
        </p:spPr>
        <p:txBody>
          <a:bodyPr wrap="none" rtlCol="0">
            <a:spAutoFit/>
          </a:bodyPr>
          <a:lstStyle/>
          <a:p>
            <a:pPr algn="ctr"/>
            <a:r>
              <a:rPr lang="en-US" sz="2400" dirty="0"/>
              <a:t>Any </a:t>
            </a:r>
            <a:r>
              <a:rPr lang="en-US" sz="2400" dirty="0">
                <a:solidFill>
                  <a:srgbClr val="0000FF"/>
                </a:solidFill>
              </a:rPr>
              <a:t>property</a:t>
            </a:r>
            <a:r>
              <a:rPr lang="en-US" sz="2400" dirty="0"/>
              <a:t> which is </a:t>
            </a:r>
            <a:r>
              <a:rPr lang="en-US" sz="2400" dirty="0">
                <a:solidFill>
                  <a:srgbClr val="0000FF"/>
                </a:solidFill>
              </a:rPr>
              <a:t>derived from </a:t>
            </a:r>
            <a:r>
              <a:rPr lang="en-US" sz="2400" dirty="0"/>
              <a:t>the </a:t>
            </a:r>
            <a:r>
              <a:rPr lang="en-US" sz="2400" dirty="0">
                <a:solidFill>
                  <a:srgbClr val="0000FF"/>
                </a:solidFill>
              </a:rPr>
              <a:t>proceeds traceable to </a:t>
            </a:r>
          </a:p>
          <a:p>
            <a:pPr algn="ctr"/>
            <a:r>
              <a:rPr lang="en-US" sz="2400" dirty="0">
                <a:solidFill>
                  <a:srgbClr val="008000"/>
                </a:solidFill>
              </a:rPr>
              <a:t>bank fraud </a:t>
            </a:r>
            <a:r>
              <a:rPr lang="en-US" sz="2400" dirty="0"/>
              <a:t>and </a:t>
            </a:r>
            <a:r>
              <a:rPr lang="en-US" sz="2400" dirty="0">
                <a:solidFill>
                  <a:srgbClr val="008000"/>
                </a:solidFill>
              </a:rPr>
              <a:t>money laundering </a:t>
            </a:r>
            <a:r>
              <a:rPr lang="en-US" sz="2400" dirty="0"/>
              <a:t>is subject to forfeiture </a:t>
            </a:r>
          </a:p>
        </p:txBody>
      </p:sp>
      <p:sp>
        <p:nvSpPr>
          <p:cNvPr id="8" name="Slide Number Placeholder 7">
            <a:extLst>
              <a:ext uri="{FF2B5EF4-FFF2-40B4-BE49-F238E27FC236}">
                <a16:creationId xmlns:a16="http://schemas.microsoft.com/office/drawing/2014/main" id="{BD45F4F9-B63C-EA44-B69C-39D576C0457D}"/>
              </a:ext>
            </a:extLst>
          </p:cNvPr>
          <p:cNvSpPr>
            <a:spLocks noGrp="1"/>
          </p:cNvSpPr>
          <p:nvPr>
            <p:ph type="sldNum" sz="quarter" idx="12"/>
          </p:nvPr>
        </p:nvSpPr>
        <p:spPr/>
        <p:txBody>
          <a:bodyPr/>
          <a:lstStyle/>
          <a:p>
            <a:fld id="{54AAE21D-1E9D-1047-BD42-883DA1A9BFEE}" type="slidenum">
              <a:rPr lang="en-US" smtClean="0"/>
              <a:t>469</a:t>
            </a:fld>
            <a:endParaRPr lang="en-US"/>
          </a:p>
        </p:txBody>
      </p:sp>
      <p:pic>
        <p:nvPicPr>
          <p:cNvPr id="4" name="Picture 3">
            <a:extLst>
              <a:ext uri="{FF2B5EF4-FFF2-40B4-BE49-F238E27FC236}">
                <a16:creationId xmlns:a16="http://schemas.microsoft.com/office/drawing/2014/main" id="{87BF19B2-354B-E77C-ABBB-7DF2467D3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4669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Waiting for Refunds</a:t>
            </a:r>
          </a:p>
        </p:txBody>
      </p:sp>
      <p:sp>
        <p:nvSpPr>
          <p:cNvPr id="3" name="Content Placeholder 2"/>
          <p:cNvSpPr>
            <a:spLocks noGrp="1"/>
          </p:cNvSpPr>
          <p:nvPr>
            <p:ph idx="1"/>
          </p:nvPr>
        </p:nvSpPr>
        <p:spPr/>
        <p:txBody>
          <a:bodyPr>
            <a:normAutofit/>
          </a:bodyPr>
          <a:lstStyle/>
          <a:p>
            <a:r>
              <a:rPr lang="en-US" sz="2400" dirty="0"/>
              <a:t>What to do about tardy IRS payouts by IRS of ERC claims?</a:t>
            </a:r>
          </a:p>
          <a:p>
            <a:pPr marL="457200" indent="-457200">
              <a:buAutoNum type="arabicPeriod" startAt="7"/>
            </a:pPr>
            <a:r>
              <a:rPr lang="en-US" sz="2400" dirty="0"/>
              <a:t>Per Taxpayer Advocate Erin Collins </a:t>
            </a:r>
            <a:r>
              <a:rPr lang="en-US" sz="2000" dirty="0"/>
              <a:t>(06/06/23)</a:t>
            </a:r>
            <a:r>
              <a:rPr lang="en-US" sz="2400" dirty="0"/>
              <a:t>: </a:t>
            </a:r>
          </a:p>
          <a:p>
            <a:pPr marL="457200" indent="-457200">
              <a:buAutoNum type="alphaLcPeriod"/>
            </a:pPr>
            <a:r>
              <a:rPr lang="en-US" sz="2000" dirty="0"/>
              <a:t>“Be patient”</a:t>
            </a:r>
          </a:p>
          <a:p>
            <a:pPr marL="457200" indent="-457200">
              <a:buAutoNum type="alphaLcPeriod"/>
            </a:pPr>
            <a:r>
              <a:rPr lang="en-US" sz="2000" dirty="0"/>
              <a:t>If filed in most recent 120 days, it’s being processed </a:t>
            </a:r>
          </a:p>
          <a:p>
            <a:pPr marL="457200" indent="-457200">
              <a:buAutoNum type="alphaLcPeriod"/>
            </a:pPr>
            <a:r>
              <a:rPr lang="en-US" sz="2000" dirty="0"/>
              <a:t>If filed &gt; 120 days ago, it’s either delayed or sent to IRS exam</a:t>
            </a:r>
          </a:p>
          <a:p>
            <a:pPr marL="457200" indent="-457200">
              <a:buAutoNum type="alphaLcPeriod"/>
            </a:pPr>
            <a:r>
              <a:rPr lang="en-US" sz="2000" dirty="0"/>
              <a:t>If extraordinary period of time since filing (&gt; 6 months), go to TAS</a:t>
            </a:r>
          </a:p>
          <a:p>
            <a:pPr marL="457200" indent="-457200">
              <a:buAutoNum type="alphaLcPeriod"/>
            </a:pPr>
            <a:r>
              <a:rPr lang="en-US" sz="2000" dirty="0"/>
              <a:t>If at TAS &gt; 3 ½ months (and TAS has not reached out), contact TAS NTA Representative Erin Collins personally</a:t>
            </a:r>
          </a:p>
          <a:p>
            <a:pPr marL="457200" indent="-457200">
              <a:buAutoNum type="alphaLcPeriod"/>
            </a:pPr>
            <a:r>
              <a:rPr lang="en-US" sz="2000" dirty="0"/>
              <a:t>If hardship on taxpayer, TAS will move it to top of list</a:t>
            </a:r>
          </a:p>
          <a:p>
            <a:pPr marL="457200" indent="-457200">
              <a:buAutoNum type="alphaLcPeriod"/>
            </a:pPr>
            <a:r>
              <a:rPr lang="en-US" sz="2000" dirty="0"/>
              <a:t>Go online to verify status of your claim at IRS</a:t>
            </a:r>
          </a:p>
          <a:p>
            <a:pPr marL="457200" indent="-457200">
              <a:buAutoNum type="alphaLcPeriod"/>
            </a:pPr>
            <a:r>
              <a:rPr lang="en-US" sz="2000" dirty="0"/>
              <a:t>Some returns disappeared at IRS </a:t>
            </a:r>
          </a:p>
          <a:p>
            <a:pPr marL="457200" indent="-457200">
              <a:buAutoNum type="alphaLcPeriod"/>
            </a:pPr>
            <a:r>
              <a:rPr lang="en-US" sz="2000" dirty="0"/>
              <a:t>IRS processing of ERC claims slowed because of bad player ERC mills</a:t>
            </a:r>
          </a:p>
        </p:txBody>
      </p:sp>
      <p:sp>
        <p:nvSpPr>
          <p:cNvPr id="7" name="Slide Number Placeholder 6">
            <a:extLst>
              <a:ext uri="{FF2B5EF4-FFF2-40B4-BE49-F238E27FC236}">
                <a16:creationId xmlns:a16="http://schemas.microsoft.com/office/drawing/2014/main" id="{B6D0B08D-F483-674E-B32A-4CC80D10431E}"/>
              </a:ext>
            </a:extLst>
          </p:cNvPr>
          <p:cNvSpPr>
            <a:spLocks noGrp="1"/>
          </p:cNvSpPr>
          <p:nvPr>
            <p:ph type="sldNum" sz="quarter" idx="12"/>
          </p:nvPr>
        </p:nvSpPr>
        <p:spPr/>
        <p:txBody>
          <a:bodyPr/>
          <a:lstStyle/>
          <a:p>
            <a:fld id="{54AAE21D-1E9D-1047-BD42-883DA1A9BFEE}" type="slidenum">
              <a:rPr lang="en-US" smtClean="0"/>
              <a:t>47</a:t>
            </a:fld>
            <a:endParaRPr lang="en-US"/>
          </a:p>
        </p:txBody>
      </p:sp>
      <p:pic>
        <p:nvPicPr>
          <p:cNvPr id="4" name="Picture 3">
            <a:extLst>
              <a:ext uri="{FF2B5EF4-FFF2-40B4-BE49-F238E27FC236}">
                <a16:creationId xmlns:a16="http://schemas.microsoft.com/office/drawing/2014/main" id="{44F6E7D0-FE14-EAC0-B4C1-913E0914E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4910906"/>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Criminal Statute</a:t>
            </a:r>
            <a:br>
              <a:rPr lang="en-US" sz="3200" dirty="0"/>
            </a:br>
            <a:r>
              <a:rPr lang="en-US" sz="3200" dirty="0"/>
              <a:t>Forfeiture Allegations</a:t>
            </a:r>
          </a:p>
        </p:txBody>
      </p:sp>
      <p:sp>
        <p:nvSpPr>
          <p:cNvPr id="3" name="Content Placeholder 2"/>
          <p:cNvSpPr>
            <a:spLocks noGrp="1"/>
          </p:cNvSpPr>
          <p:nvPr>
            <p:ph idx="1"/>
          </p:nvPr>
        </p:nvSpPr>
        <p:spPr/>
        <p:txBody>
          <a:bodyPr>
            <a:normAutofit/>
          </a:bodyPr>
          <a:lstStyle/>
          <a:p>
            <a:r>
              <a:rPr lang="en-US" sz="2400" dirty="0"/>
              <a:t>18 U.S.C. §981(a)(1)(c); 18 U.S.C. §982(a)(1); 21 U.S.C. §2461(c) – Forfeiture   Any </a:t>
            </a:r>
            <a:r>
              <a:rPr lang="en-US" sz="2400" dirty="0">
                <a:solidFill>
                  <a:srgbClr val="0000FF"/>
                </a:solidFill>
              </a:rPr>
              <a:t>property</a:t>
            </a:r>
            <a:r>
              <a:rPr lang="en-US" sz="2400" dirty="0"/>
              <a:t> which is </a:t>
            </a:r>
            <a:r>
              <a:rPr lang="en-US" sz="2400" dirty="0">
                <a:solidFill>
                  <a:srgbClr val="0000FF"/>
                </a:solidFill>
              </a:rPr>
              <a:t>derived from </a:t>
            </a:r>
            <a:r>
              <a:rPr lang="en-US" sz="2400" dirty="0"/>
              <a:t>the </a:t>
            </a:r>
            <a:r>
              <a:rPr lang="en-US" sz="2400" dirty="0">
                <a:solidFill>
                  <a:srgbClr val="0000FF"/>
                </a:solidFill>
              </a:rPr>
              <a:t>proceeds traceable to </a:t>
            </a:r>
            <a:r>
              <a:rPr lang="en-US" sz="2400" dirty="0">
                <a:solidFill>
                  <a:srgbClr val="008000"/>
                </a:solidFill>
              </a:rPr>
              <a:t>bank fraud </a:t>
            </a:r>
            <a:r>
              <a:rPr lang="en-US" sz="2400" dirty="0"/>
              <a:t>and </a:t>
            </a:r>
            <a:r>
              <a:rPr lang="en-US" sz="2400" dirty="0">
                <a:solidFill>
                  <a:srgbClr val="008000"/>
                </a:solidFill>
              </a:rPr>
              <a:t>money laundering </a:t>
            </a:r>
            <a:r>
              <a:rPr lang="en-US" sz="2400" dirty="0"/>
              <a:t>is subject to forfeiture  </a:t>
            </a:r>
            <a:r>
              <a:rPr lang="en-US" sz="2400" dirty="0">
                <a:effectLst/>
              </a:rPr>
              <a:t> </a:t>
            </a:r>
            <a:endParaRPr lang="en-US" sz="2400" dirty="0"/>
          </a:p>
        </p:txBody>
      </p:sp>
      <p:sp>
        <p:nvSpPr>
          <p:cNvPr id="7" name="Slide Number Placeholder 6">
            <a:extLst>
              <a:ext uri="{FF2B5EF4-FFF2-40B4-BE49-F238E27FC236}">
                <a16:creationId xmlns:a16="http://schemas.microsoft.com/office/drawing/2014/main" id="{294B2BD9-A65B-1A4B-A4BB-B93613C24658}"/>
              </a:ext>
            </a:extLst>
          </p:cNvPr>
          <p:cNvSpPr>
            <a:spLocks noGrp="1"/>
          </p:cNvSpPr>
          <p:nvPr>
            <p:ph type="sldNum" sz="quarter" idx="12"/>
          </p:nvPr>
        </p:nvSpPr>
        <p:spPr/>
        <p:txBody>
          <a:bodyPr/>
          <a:lstStyle/>
          <a:p>
            <a:fld id="{54AAE21D-1E9D-1047-BD42-883DA1A9BFEE}" type="slidenum">
              <a:rPr lang="en-US" smtClean="0"/>
              <a:t>470</a:t>
            </a:fld>
            <a:endParaRPr lang="en-US"/>
          </a:p>
        </p:txBody>
      </p:sp>
      <p:pic>
        <p:nvPicPr>
          <p:cNvPr id="4" name="Picture 3">
            <a:extLst>
              <a:ext uri="{FF2B5EF4-FFF2-40B4-BE49-F238E27FC236}">
                <a16:creationId xmlns:a16="http://schemas.microsoft.com/office/drawing/2014/main" id="{DDACEE8C-EC7A-F787-C7F2-968CD52AE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39319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08"/>
            <a:ext cx="8229600" cy="1143000"/>
          </a:xfrm>
        </p:spPr>
        <p:txBody>
          <a:bodyPr>
            <a:normAutofit/>
          </a:bodyPr>
          <a:lstStyle/>
          <a:p>
            <a:r>
              <a:rPr lang="en-US" sz="3200" dirty="0"/>
              <a:t>PPP, EIDL Loans and ERC</a:t>
            </a:r>
            <a:br>
              <a:rPr lang="en-US" sz="3200" dirty="0"/>
            </a:br>
            <a:r>
              <a:rPr lang="en-US" sz="3200" dirty="0"/>
              <a:t>Consequences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18105541"/>
              </p:ext>
            </p:extLst>
          </p:nvPr>
        </p:nvGraphicFramePr>
        <p:xfrm>
          <a:off x="457200" y="1477305"/>
          <a:ext cx="8229600" cy="4820920"/>
        </p:xfrm>
        <a:graphic>
          <a:graphicData uri="http://schemas.openxmlformats.org/drawingml/2006/table">
            <a:tbl>
              <a:tblPr firstRow="1" bandRow="1">
                <a:tableStyleId>{5C22544A-7EE6-4342-B048-85BDC9FD1C3A}</a:tableStyleId>
              </a:tblPr>
              <a:tblGrid>
                <a:gridCol w="2006191">
                  <a:extLst>
                    <a:ext uri="{9D8B030D-6E8A-4147-A177-3AD203B41FA5}">
                      <a16:colId xmlns:a16="http://schemas.microsoft.com/office/drawing/2014/main" val="20000"/>
                    </a:ext>
                  </a:extLst>
                </a:gridCol>
                <a:gridCol w="3480209">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dirty="0"/>
                        <a:t>Violation</a:t>
                      </a:r>
                      <a:r>
                        <a:rPr lang="en-US" baseline="0" dirty="0"/>
                        <a:t> (</a:t>
                      </a:r>
                      <a:r>
                        <a:rPr lang="en-US" dirty="0"/>
                        <a:t>Count)</a:t>
                      </a:r>
                    </a:p>
                  </a:txBody>
                  <a:tcPr/>
                </a:tc>
                <a:tc>
                  <a:txBody>
                    <a:bodyPr/>
                    <a:lstStyle/>
                    <a:p>
                      <a:pPr algn="ctr"/>
                      <a:r>
                        <a:rPr lang="en-US" dirty="0"/>
                        <a:t>Action(s)</a:t>
                      </a:r>
                    </a:p>
                  </a:txBody>
                  <a:tcPr/>
                </a:tc>
                <a:tc>
                  <a:txBody>
                    <a:bodyPr/>
                    <a:lstStyle/>
                    <a:p>
                      <a:pPr algn="ctr"/>
                      <a:r>
                        <a:rPr lang="en-US" dirty="0"/>
                        <a:t>Potential Consequences</a:t>
                      </a:r>
                    </a:p>
                  </a:txBody>
                  <a:tcPr/>
                </a:tc>
                <a:extLst>
                  <a:ext uri="{0D108BD9-81ED-4DB2-BD59-A6C34878D82A}">
                    <a16:rowId xmlns:a16="http://schemas.microsoft.com/office/drawing/2014/main" val="10000"/>
                  </a:ext>
                </a:extLst>
              </a:tr>
              <a:tr h="370840">
                <a:tc rowSpan="2">
                  <a:txBody>
                    <a:bodyPr/>
                    <a:lstStyle/>
                    <a:p>
                      <a:pPr algn="ctr"/>
                      <a:r>
                        <a:rPr lang="en-US" dirty="0"/>
                        <a:t>Conspiracy</a:t>
                      </a:r>
                    </a:p>
                  </a:txBody>
                  <a:tcPr/>
                </a:tc>
                <a:tc rowSpan="2">
                  <a:txBody>
                    <a:bodyPr/>
                    <a:lstStyle/>
                    <a:p>
                      <a:pPr algn="ctr"/>
                      <a:r>
                        <a:rPr lang="en-US" sz="1800" dirty="0"/>
                        <a:t>2 (or more) persons conspire to defraud U.S., at least one person acts to carry out</a:t>
                      </a:r>
                      <a:r>
                        <a:rPr lang="en-US" sz="1800" baseline="0" dirty="0"/>
                        <a:t> </a:t>
                      </a:r>
                      <a:r>
                        <a:rPr lang="en-US" sz="1800" dirty="0"/>
                        <a:t> </a:t>
                      </a:r>
                    </a:p>
                  </a:txBody>
                  <a:tcPr/>
                </a:tc>
                <a:tc>
                  <a:txBody>
                    <a:bodyPr/>
                    <a:lstStyle/>
                    <a:p>
                      <a:pPr algn="ctr"/>
                      <a:r>
                        <a:rPr lang="en-US" dirty="0"/>
                        <a:t>Money fine</a:t>
                      </a:r>
                    </a:p>
                  </a:txBody>
                  <a:tcPr/>
                </a:tc>
                <a:extLst>
                  <a:ext uri="{0D108BD9-81ED-4DB2-BD59-A6C34878D82A}">
                    <a16:rowId xmlns:a16="http://schemas.microsoft.com/office/drawing/2014/main" val="10001"/>
                  </a:ext>
                </a:extLst>
              </a:tr>
              <a:tr h="370840">
                <a:tc vMerge="1">
                  <a:txBody>
                    <a:bodyPr/>
                    <a:lstStyle/>
                    <a:p>
                      <a:pPr algn="ctr"/>
                      <a:endParaRPr lang="en-US" dirty="0"/>
                    </a:p>
                  </a:txBody>
                  <a:tcPr/>
                </a:tc>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5 years prison</a:t>
                      </a:r>
                      <a:endParaRPr lang="en-US" dirty="0"/>
                    </a:p>
                  </a:txBody>
                  <a:tcPr/>
                </a:tc>
                <a:extLst>
                  <a:ext uri="{0D108BD9-81ED-4DB2-BD59-A6C34878D82A}">
                    <a16:rowId xmlns:a16="http://schemas.microsoft.com/office/drawing/2014/main" val="10002"/>
                  </a:ext>
                </a:extLst>
              </a:tr>
              <a:tr h="370840">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Bank Fraud</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(or Wire Fraud)</a:t>
                      </a:r>
                    </a:p>
                  </a:txBody>
                  <a:tcPr/>
                </a:tc>
                <a:tc rowSpan="2">
                  <a:txBody>
                    <a:bodyPr/>
                    <a:lstStyle/>
                    <a:p>
                      <a:pPr algn="ctr"/>
                      <a:r>
                        <a:rPr lang="en-US" dirty="0"/>
                        <a:t>Executes (or attempts) scheme to fraudulently</a:t>
                      </a:r>
                      <a:r>
                        <a:rPr lang="en-US" baseline="0" dirty="0"/>
                        <a:t> obtain assets of or held by financial institution</a:t>
                      </a:r>
                      <a:r>
                        <a:rPr lang="en-US" sz="1600" baseline="0" dirty="0"/>
                        <a:t> (or fraud using wire </a:t>
                      </a:r>
                      <a:r>
                        <a:rPr lang="en-US" sz="1600" baseline="0" dirty="0" err="1"/>
                        <a:t>communic</a:t>
                      </a:r>
                      <a:r>
                        <a:rPr lang="en-US" sz="1600" baseline="0" dirty="0"/>
                        <a:t>. or internet)</a:t>
                      </a:r>
                      <a:endParaRPr lang="en-US" sz="1600" dirty="0"/>
                    </a:p>
                  </a:txBody>
                  <a:tcPr/>
                </a:tc>
                <a:tc>
                  <a:txBody>
                    <a:bodyPr/>
                    <a:lstStyle/>
                    <a:p>
                      <a:pPr algn="ctr"/>
                      <a:r>
                        <a:rPr lang="en-US" dirty="0"/>
                        <a:t>$1M fine</a:t>
                      </a:r>
                    </a:p>
                  </a:txBody>
                  <a:tcPr/>
                </a:tc>
                <a:extLst>
                  <a:ext uri="{0D108BD9-81ED-4DB2-BD59-A6C34878D82A}">
                    <a16:rowId xmlns:a16="http://schemas.microsoft.com/office/drawing/2014/main" val="10003"/>
                  </a:ext>
                </a:extLst>
              </a:tr>
              <a:tr h="370840">
                <a:tc vMerge="1">
                  <a:txBody>
                    <a:bodyPr/>
                    <a:lstStyle/>
                    <a:p>
                      <a:pPr algn="ctr"/>
                      <a:endParaRPr lang="en-US" dirty="0"/>
                    </a:p>
                  </a:txBody>
                  <a:tcPr/>
                </a:tc>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30 years prison</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(20 years wire fraud)</a:t>
                      </a:r>
                    </a:p>
                  </a:txBody>
                  <a:tcPr/>
                </a:tc>
                <a:extLst>
                  <a:ext uri="{0D108BD9-81ED-4DB2-BD59-A6C34878D82A}">
                    <a16:rowId xmlns:a16="http://schemas.microsoft.com/office/drawing/2014/main" val="10004"/>
                  </a:ext>
                </a:extLst>
              </a:tr>
              <a:tr h="370840">
                <a:tc rowSpan="2">
                  <a:txBody>
                    <a:bodyPr/>
                    <a:lstStyle/>
                    <a:p>
                      <a:pPr algn="ctr"/>
                      <a:r>
                        <a:rPr lang="en-US" sz="1800" dirty="0"/>
                        <a:t>Transactional Money Laundering </a:t>
                      </a:r>
                      <a:endParaRPr lang="en-US" dirty="0"/>
                    </a:p>
                  </a:txBody>
                  <a:tcPr/>
                </a:tc>
                <a:tc rowSpan="2">
                  <a:txBody>
                    <a:bodyPr/>
                    <a:lstStyle/>
                    <a:p>
                      <a:pPr algn="ctr"/>
                      <a:r>
                        <a:rPr lang="en-US" dirty="0"/>
                        <a:t>Monetary transaction</a:t>
                      </a:r>
                      <a:r>
                        <a:rPr lang="en-US" baseline="0" dirty="0"/>
                        <a:t> involving criminally derived property  $10,000 derived from </a:t>
                      </a:r>
                    </a:p>
                    <a:p>
                      <a:pPr algn="ctr"/>
                      <a:r>
                        <a:rPr lang="en-US" baseline="0" dirty="0"/>
                        <a:t>unlawful activity  </a:t>
                      </a:r>
                      <a:endParaRPr lang="en-US" dirty="0"/>
                    </a:p>
                  </a:txBody>
                  <a:tcPr/>
                </a:tc>
                <a:tc>
                  <a:txBody>
                    <a:bodyPr/>
                    <a:lstStyle/>
                    <a:p>
                      <a:pPr algn="ctr"/>
                      <a:r>
                        <a:rPr lang="en-US" dirty="0"/>
                        <a:t>Money fine (twice amount of $ transaction)</a:t>
                      </a:r>
                    </a:p>
                  </a:txBody>
                  <a:tcPr/>
                </a:tc>
                <a:extLst>
                  <a:ext uri="{0D108BD9-81ED-4DB2-BD59-A6C34878D82A}">
                    <a16:rowId xmlns:a16="http://schemas.microsoft.com/office/drawing/2014/main" val="10005"/>
                  </a:ext>
                </a:extLst>
              </a:tr>
              <a:tr h="370840">
                <a:tc vMerge="1">
                  <a:txBody>
                    <a:bodyPr/>
                    <a:lstStyle/>
                    <a:p>
                      <a:pPr algn="ctr"/>
                      <a:endParaRPr lang="en-US" dirty="0"/>
                    </a:p>
                  </a:txBody>
                  <a:tcPr/>
                </a:tc>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10 years prison</a:t>
                      </a:r>
                    </a:p>
                  </a:txBody>
                  <a:tcPr/>
                </a:tc>
                <a:extLst>
                  <a:ext uri="{0D108BD9-81ED-4DB2-BD59-A6C34878D82A}">
                    <a16:rowId xmlns:a16="http://schemas.microsoft.com/office/drawing/2014/main" val="10006"/>
                  </a:ext>
                </a:extLst>
              </a:tr>
              <a:tr h="370840">
                <a:tc>
                  <a:txBody>
                    <a:bodyPr/>
                    <a:lstStyle/>
                    <a:p>
                      <a:pPr algn="ctr"/>
                      <a:r>
                        <a:rPr lang="en-US" sz="1800" dirty="0"/>
                        <a:t>Forfeiture Allegations</a:t>
                      </a:r>
                      <a:endParaRPr lang="en-US" dirty="0"/>
                    </a:p>
                  </a:txBody>
                  <a:tcPr/>
                </a:tc>
                <a:tc>
                  <a:txBody>
                    <a:bodyPr/>
                    <a:lstStyle/>
                    <a:p>
                      <a:pPr algn="ctr"/>
                      <a:r>
                        <a:rPr lang="en-US" sz="1800" dirty="0">
                          <a:solidFill>
                            <a:schemeClr val="tx1"/>
                          </a:solidFill>
                        </a:rPr>
                        <a:t>Any property derived from  proceeds traceable to bank fraud and money laundering is</a:t>
                      </a:r>
                      <a:r>
                        <a:rPr lang="en-US" sz="1800" baseline="0" dirty="0">
                          <a:solidFill>
                            <a:schemeClr val="tx1"/>
                          </a:solidFill>
                        </a:rPr>
                        <a:t> </a:t>
                      </a:r>
                    </a:p>
                    <a:p>
                      <a:pPr algn="ctr"/>
                      <a:r>
                        <a:rPr lang="en-US" sz="1800" dirty="0">
                          <a:solidFill>
                            <a:schemeClr val="tx1"/>
                          </a:solidFill>
                        </a:rPr>
                        <a:t>subject to forfeiture </a:t>
                      </a:r>
                      <a:endParaRPr lang="en-US" dirty="0">
                        <a:solidFill>
                          <a:schemeClr val="tx1"/>
                        </a:solidFill>
                      </a:endParaRPr>
                    </a:p>
                  </a:txBody>
                  <a:tcPr/>
                </a:tc>
                <a:tc>
                  <a:txBody>
                    <a:bodyPr/>
                    <a:lstStyle/>
                    <a:p>
                      <a:pPr algn="ctr"/>
                      <a:r>
                        <a:rPr lang="en-US" dirty="0"/>
                        <a:t>All money obtained</a:t>
                      </a:r>
                      <a:r>
                        <a:rPr lang="en-US" baseline="0" dirty="0"/>
                        <a:t> and property obtained w/ such $ subject to forfeiture</a:t>
                      </a:r>
                      <a:endParaRPr lang="en-US" dirty="0"/>
                    </a:p>
                  </a:txBody>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6B23C574-5A76-2746-AB26-59EE788EED3B}"/>
              </a:ext>
            </a:extLst>
          </p:cNvPr>
          <p:cNvSpPr>
            <a:spLocks noGrp="1"/>
          </p:cNvSpPr>
          <p:nvPr>
            <p:ph type="sldNum" sz="quarter" idx="12"/>
          </p:nvPr>
        </p:nvSpPr>
        <p:spPr/>
        <p:txBody>
          <a:bodyPr/>
          <a:lstStyle/>
          <a:p>
            <a:fld id="{54AAE21D-1E9D-1047-BD42-883DA1A9BFEE}" type="slidenum">
              <a:rPr lang="en-US" smtClean="0"/>
              <a:t>471</a:t>
            </a:fld>
            <a:endParaRPr lang="en-US"/>
          </a:p>
        </p:txBody>
      </p:sp>
      <p:pic>
        <p:nvPicPr>
          <p:cNvPr id="4" name="Picture 3">
            <a:extLst>
              <a:ext uri="{FF2B5EF4-FFF2-40B4-BE49-F238E27FC236}">
                <a16:creationId xmlns:a16="http://schemas.microsoft.com/office/drawing/2014/main" id="{A681D678-C7BB-F3A3-59D8-3E0D94421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47835"/>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EIDL Loans and ERC</a:t>
            </a:r>
            <a:br>
              <a:rPr lang="en-US" sz="3200" dirty="0"/>
            </a:br>
            <a:r>
              <a:rPr lang="en-US" sz="3200" dirty="0"/>
              <a:t>Example: Arizona Case</a:t>
            </a:r>
          </a:p>
        </p:txBody>
      </p:sp>
      <p:pic>
        <p:nvPicPr>
          <p:cNvPr id="7" name="Content Placeholder 6" descr="Screen Shot 2022-07-24 at 2.30.00 PM.png"/>
          <p:cNvPicPr>
            <a:picLocks noGrp="1" noChangeAspect="1"/>
          </p:cNvPicPr>
          <p:nvPr>
            <p:ph idx="1"/>
          </p:nvPr>
        </p:nvPicPr>
        <p:blipFill>
          <a:blip r:embed="rId3">
            <a:extLst>
              <a:ext uri="{28A0092B-C50C-407E-A947-70E740481C1C}">
                <a14:useLocalDpi xmlns:a14="http://schemas.microsoft.com/office/drawing/2010/main" val="0"/>
              </a:ext>
            </a:extLst>
          </a:blip>
          <a:srcRect t="16373" b="16373"/>
          <a:stretch>
            <a:fillRect/>
          </a:stretch>
        </p:blipFill>
        <p:spPr/>
      </p:pic>
      <p:sp>
        <p:nvSpPr>
          <p:cNvPr id="3" name="Slide Number Placeholder 2">
            <a:extLst>
              <a:ext uri="{FF2B5EF4-FFF2-40B4-BE49-F238E27FC236}">
                <a16:creationId xmlns:a16="http://schemas.microsoft.com/office/drawing/2014/main" id="{355EF773-0CF6-A346-B2C7-E8E3F55139C2}"/>
              </a:ext>
            </a:extLst>
          </p:cNvPr>
          <p:cNvSpPr>
            <a:spLocks noGrp="1"/>
          </p:cNvSpPr>
          <p:nvPr>
            <p:ph type="sldNum" sz="quarter" idx="12"/>
          </p:nvPr>
        </p:nvSpPr>
        <p:spPr/>
        <p:txBody>
          <a:bodyPr/>
          <a:lstStyle/>
          <a:p>
            <a:fld id="{54AAE21D-1E9D-1047-BD42-883DA1A9BFEE}" type="slidenum">
              <a:rPr lang="en-US" smtClean="0"/>
              <a:t>472</a:t>
            </a:fld>
            <a:endParaRPr lang="en-US"/>
          </a:p>
        </p:txBody>
      </p:sp>
      <p:pic>
        <p:nvPicPr>
          <p:cNvPr id="4" name="Picture 3">
            <a:extLst>
              <a:ext uri="{FF2B5EF4-FFF2-40B4-BE49-F238E27FC236}">
                <a16:creationId xmlns:a16="http://schemas.microsoft.com/office/drawing/2014/main" id="{BD96AEFF-DBFD-5786-3CFD-4C0F91905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54832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EIDL Loans and ERC</a:t>
            </a:r>
            <a:br>
              <a:rPr lang="en-US" sz="3200" dirty="0"/>
            </a:br>
            <a:r>
              <a:rPr lang="en-US" sz="3200" dirty="0"/>
              <a:t>Example: Arizona Case</a:t>
            </a:r>
          </a:p>
        </p:txBody>
      </p:sp>
      <p:sp>
        <p:nvSpPr>
          <p:cNvPr id="3" name="Content Placeholder 2"/>
          <p:cNvSpPr>
            <a:spLocks noGrp="1"/>
          </p:cNvSpPr>
          <p:nvPr>
            <p:ph idx="1"/>
          </p:nvPr>
        </p:nvSpPr>
        <p:spPr/>
        <p:txBody>
          <a:bodyPr>
            <a:normAutofit lnSpcReduction="10000"/>
          </a:bodyPr>
          <a:lstStyle/>
          <a:p>
            <a:pPr marL="457200" indent="-457200">
              <a:buAutoNum type="arabicPeriod"/>
            </a:pPr>
            <a:r>
              <a:rPr lang="en-US" sz="2400" dirty="0"/>
              <a:t>Indictment of Willie “</a:t>
            </a:r>
            <a:r>
              <a:rPr lang="en-US" sz="2400" dirty="0" err="1"/>
              <a:t>Blu</a:t>
            </a:r>
            <a:r>
              <a:rPr lang="en-US" sz="2400" dirty="0"/>
              <a:t>” Mitchell and Toni Richardson, </a:t>
            </a:r>
            <a:r>
              <a:rPr lang="en-US" sz="2000" dirty="0"/>
              <a:t>U.S.D.C. Arizona, Case CR-21-00977-PHX-GMS (11/23/21) </a:t>
            </a:r>
          </a:p>
          <a:p>
            <a:pPr marL="457200" indent="-457200">
              <a:buAutoNum type="arabicPeriod"/>
            </a:pPr>
            <a:r>
              <a:rPr lang="en-US" sz="2400" dirty="0"/>
              <a:t>Indicted on counts of Conspiracy, Bank Fraud, Transactional Money Laundering and Forfeiture Allegations </a:t>
            </a:r>
          </a:p>
          <a:p>
            <a:pPr marL="457200" indent="-457200">
              <a:buAutoNum type="arabicPeriod"/>
            </a:pPr>
            <a:r>
              <a:rPr lang="en-US" sz="2400" dirty="0"/>
              <a:t>Defendants, purporting to do business as the Lotto Club (an alleged charity for veterans) conspired to and did submit a false and fraudulent PPP loan application to Western State Bank for $1,276,500 </a:t>
            </a:r>
          </a:p>
          <a:p>
            <a:pPr marL="457200" indent="-457200">
              <a:buAutoNum type="arabicPeriod"/>
            </a:pPr>
            <a:r>
              <a:rPr lang="en-US" sz="2400" dirty="0"/>
              <a:t>The Lotto Club had no employees or payroll up through the date of application for its PPP loan</a:t>
            </a:r>
          </a:p>
          <a:p>
            <a:pPr marL="457200" indent="-457200">
              <a:buAutoNum type="arabicPeriod"/>
            </a:pPr>
            <a:r>
              <a:rPr lang="en-US" sz="2400" dirty="0"/>
              <a:t>Defendants falsely represented the Lotto Club had 85 employees and a monthly payroll of $510,635</a:t>
            </a:r>
          </a:p>
          <a:p>
            <a:pPr marL="457200" indent="-457200">
              <a:buAutoNum type="arabicPeriod"/>
            </a:pPr>
            <a:endParaRPr lang="en-US" sz="2400" dirty="0"/>
          </a:p>
        </p:txBody>
      </p:sp>
      <p:sp>
        <p:nvSpPr>
          <p:cNvPr id="7" name="Slide Number Placeholder 6">
            <a:extLst>
              <a:ext uri="{FF2B5EF4-FFF2-40B4-BE49-F238E27FC236}">
                <a16:creationId xmlns:a16="http://schemas.microsoft.com/office/drawing/2014/main" id="{69A2D705-1857-2F45-BDB7-394D6959BD7B}"/>
              </a:ext>
            </a:extLst>
          </p:cNvPr>
          <p:cNvSpPr>
            <a:spLocks noGrp="1"/>
          </p:cNvSpPr>
          <p:nvPr>
            <p:ph type="sldNum" sz="quarter" idx="12"/>
          </p:nvPr>
        </p:nvSpPr>
        <p:spPr/>
        <p:txBody>
          <a:bodyPr/>
          <a:lstStyle/>
          <a:p>
            <a:fld id="{54AAE21D-1E9D-1047-BD42-883DA1A9BFEE}" type="slidenum">
              <a:rPr lang="en-US" smtClean="0"/>
              <a:t>473</a:t>
            </a:fld>
            <a:endParaRPr lang="en-US"/>
          </a:p>
        </p:txBody>
      </p:sp>
      <p:pic>
        <p:nvPicPr>
          <p:cNvPr id="4" name="Picture 3">
            <a:extLst>
              <a:ext uri="{FF2B5EF4-FFF2-40B4-BE49-F238E27FC236}">
                <a16:creationId xmlns:a16="http://schemas.microsoft.com/office/drawing/2014/main" id="{FA2FC878-2359-6B8B-DA3B-530CF83CE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15483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EIDL Loans and ERC</a:t>
            </a:r>
            <a:br>
              <a:rPr lang="en-US" sz="3200" dirty="0"/>
            </a:br>
            <a:r>
              <a:rPr lang="en-US" sz="3200" dirty="0"/>
              <a:t>Example: Arizona Case</a:t>
            </a:r>
          </a:p>
        </p:txBody>
      </p:sp>
      <p:sp>
        <p:nvSpPr>
          <p:cNvPr id="3" name="Content Placeholder 2"/>
          <p:cNvSpPr>
            <a:spLocks noGrp="1"/>
          </p:cNvSpPr>
          <p:nvPr>
            <p:ph idx="1"/>
          </p:nvPr>
        </p:nvSpPr>
        <p:spPr/>
        <p:txBody>
          <a:bodyPr>
            <a:normAutofit/>
          </a:bodyPr>
          <a:lstStyle/>
          <a:p>
            <a:pPr marL="457200" indent="-457200">
              <a:buAutoNum type="arabicPeriod" startAt="6"/>
            </a:pPr>
            <a:r>
              <a:rPr lang="en-US" sz="2400" dirty="0"/>
              <a:t>A fictitious payroll ledger and supporting false documentation was submitted to support the PPP app</a:t>
            </a:r>
          </a:p>
          <a:p>
            <a:pPr marL="457200" indent="-457200">
              <a:buAutoNum type="arabicPeriod" startAt="6"/>
            </a:pPr>
            <a:r>
              <a:rPr lang="en-US" sz="2400" dirty="0"/>
              <a:t>The AZ </a:t>
            </a:r>
            <a:r>
              <a:rPr lang="en-US" sz="2400" dirty="0" err="1"/>
              <a:t>Dept</a:t>
            </a:r>
            <a:r>
              <a:rPr lang="en-US" sz="2400" dirty="0"/>
              <a:t> Economic Security had not received wage reports from the Lotto Club for 2019 and 2020</a:t>
            </a:r>
          </a:p>
          <a:p>
            <a:pPr marL="457200" indent="-457200">
              <a:buAutoNum type="arabicPeriod" startAt="6"/>
            </a:pPr>
            <a:r>
              <a:rPr lang="en-US" sz="2400" dirty="0"/>
              <a:t>Defendants received $1,276,500 PPP loan proceeds from Western State Bank</a:t>
            </a:r>
          </a:p>
          <a:p>
            <a:pPr marL="457200" indent="-457200">
              <a:buAutoNum type="arabicPeriod" startAt="6"/>
            </a:pPr>
            <a:r>
              <a:rPr lang="en-US" sz="2400" dirty="0"/>
              <a:t>Defendants opened a Lotto Club checking account (both were signatories)</a:t>
            </a:r>
          </a:p>
          <a:p>
            <a:pPr marL="457200" indent="-457200">
              <a:buAutoNum type="arabicPeriod" startAt="6"/>
            </a:pPr>
            <a:r>
              <a:rPr lang="en-US" sz="2400" dirty="0"/>
              <a:t>After receiving the PPP loan, the Lotto Club reported 2 employees (the 2 defendants) and wages of $9,807.69 (1Q 2021) and $147,586.11 (2Q 2021)</a:t>
            </a:r>
          </a:p>
          <a:p>
            <a:pPr marL="457200" indent="-457200">
              <a:buAutoNum type="arabicPeriod" startAt="6"/>
            </a:pPr>
            <a:endParaRPr lang="en-US" sz="2400" dirty="0"/>
          </a:p>
          <a:p>
            <a:pPr marL="457200" indent="-457200">
              <a:buAutoNum type="arabicPeriod" startAt="6"/>
            </a:pPr>
            <a:endParaRPr lang="en-US" sz="2400" dirty="0"/>
          </a:p>
        </p:txBody>
      </p:sp>
      <p:sp>
        <p:nvSpPr>
          <p:cNvPr id="7" name="Slide Number Placeholder 6">
            <a:extLst>
              <a:ext uri="{FF2B5EF4-FFF2-40B4-BE49-F238E27FC236}">
                <a16:creationId xmlns:a16="http://schemas.microsoft.com/office/drawing/2014/main" id="{3523CF11-2EDC-FA44-8814-1DAE9206AFE6}"/>
              </a:ext>
            </a:extLst>
          </p:cNvPr>
          <p:cNvSpPr>
            <a:spLocks noGrp="1"/>
          </p:cNvSpPr>
          <p:nvPr>
            <p:ph type="sldNum" sz="quarter" idx="12"/>
          </p:nvPr>
        </p:nvSpPr>
        <p:spPr/>
        <p:txBody>
          <a:bodyPr/>
          <a:lstStyle/>
          <a:p>
            <a:fld id="{54AAE21D-1E9D-1047-BD42-883DA1A9BFEE}" type="slidenum">
              <a:rPr lang="en-US" smtClean="0"/>
              <a:t>474</a:t>
            </a:fld>
            <a:endParaRPr lang="en-US"/>
          </a:p>
        </p:txBody>
      </p:sp>
      <p:pic>
        <p:nvPicPr>
          <p:cNvPr id="4" name="Picture 3">
            <a:extLst>
              <a:ext uri="{FF2B5EF4-FFF2-40B4-BE49-F238E27FC236}">
                <a16:creationId xmlns:a16="http://schemas.microsoft.com/office/drawing/2014/main" id="{75FAF649-55A2-E2D1-1B36-5C4EAD06C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3282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EIDL Loans and ERC</a:t>
            </a:r>
            <a:br>
              <a:rPr lang="en-US" sz="3200" dirty="0"/>
            </a:br>
            <a:r>
              <a:rPr lang="en-US" sz="3200" dirty="0"/>
              <a:t>Example: Arizona Case</a:t>
            </a:r>
          </a:p>
        </p:txBody>
      </p:sp>
      <p:sp>
        <p:nvSpPr>
          <p:cNvPr id="3" name="Content Placeholder 2"/>
          <p:cNvSpPr>
            <a:spLocks noGrp="1"/>
          </p:cNvSpPr>
          <p:nvPr>
            <p:ph idx="1"/>
          </p:nvPr>
        </p:nvSpPr>
        <p:spPr/>
        <p:txBody>
          <a:bodyPr>
            <a:normAutofit/>
          </a:bodyPr>
          <a:lstStyle/>
          <a:p>
            <a:pPr marL="457200" indent="-457200">
              <a:buAutoNum type="arabicPeriod" startAt="11"/>
            </a:pPr>
            <a:r>
              <a:rPr lang="en-US" sz="2400" dirty="0"/>
              <a:t>After receiving the PPP loan, defendants caused 6 more fictitious payroll transactions to be processed  </a:t>
            </a:r>
          </a:p>
          <a:p>
            <a:pPr marL="457200" indent="-457200">
              <a:buAutoNum type="arabicPeriod" startAt="11"/>
            </a:pPr>
            <a:r>
              <a:rPr lang="en-US" sz="2400" dirty="0"/>
              <a:t>After receiving the PPP loan, defendants caused the transfer of $194,577, $20,000 and $25,000 to other accounts of entities controlled by them or to one defendant personally </a:t>
            </a:r>
          </a:p>
          <a:p>
            <a:pPr marL="457200" indent="-457200">
              <a:buAutoNum type="arabicPeriod" startAt="11"/>
            </a:pPr>
            <a:endParaRPr lang="en-US" sz="2400" dirty="0"/>
          </a:p>
          <a:p>
            <a:pPr marL="0" indent="0">
              <a:buNone/>
            </a:pPr>
            <a:endParaRPr lang="en-US" sz="2400" dirty="0"/>
          </a:p>
        </p:txBody>
      </p:sp>
      <p:sp>
        <p:nvSpPr>
          <p:cNvPr id="7" name="Slide Number Placeholder 6">
            <a:extLst>
              <a:ext uri="{FF2B5EF4-FFF2-40B4-BE49-F238E27FC236}">
                <a16:creationId xmlns:a16="http://schemas.microsoft.com/office/drawing/2014/main" id="{FB04F6AC-CA40-CB42-9B03-2587FD482D72}"/>
              </a:ext>
            </a:extLst>
          </p:cNvPr>
          <p:cNvSpPr>
            <a:spLocks noGrp="1"/>
          </p:cNvSpPr>
          <p:nvPr>
            <p:ph type="sldNum" sz="quarter" idx="12"/>
          </p:nvPr>
        </p:nvSpPr>
        <p:spPr/>
        <p:txBody>
          <a:bodyPr/>
          <a:lstStyle/>
          <a:p>
            <a:fld id="{54AAE21D-1E9D-1047-BD42-883DA1A9BFEE}" type="slidenum">
              <a:rPr lang="en-US" smtClean="0"/>
              <a:t>475</a:t>
            </a:fld>
            <a:endParaRPr lang="en-US"/>
          </a:p>
        </p:txBody>
      </p:sp>
      <p:pic>
        <p:nvPicPr>
          <p:cNvPr id="4" name="Picture 3">
            <a:extLst>
              <a:ext uri="{FF2B5EF4-FFF2-40B4-BE49-F238E27FC236}">
                <a16:creationId xmlns:a16="http://schemas.microsoft.com/office/drawing/2014/main" id="{1BFECFCD-0065-49A2-C657-233FC2896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8298943"/>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Potential for Arizona Case: </a:t>
            </a:r>
            <a:br>
              <a:rPr lang="en-US" sz="3200" dirty="0"/>
            </a:br>
            <a:r>
              <a:rPr lang="en-US" sz="3200" dirty="0"/>
              <a:t>Up to 45 Years Each Defendant</a:t>
            </a:r>
            <a:br>
              <a:rPr lang="en-US" sz="3200" dirty="0"/>
            </a:br>
            <a:r>
              <a:rPr lang="en-US" sz="3200" dirty="0"/>
              <a:t>Over $3.8M Monetary Damages Each Defendant</a:t>
            </a:r>
          </a:p>
        </p:txBody>
      </p:sp>
      <p:pic>
        <p:nvPicPr>
          <p:cNvPr id="7" name="Content Placeholder 6" descr="AlcatrazCells.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457200" y="1676695"/>
            <a:ext cx="8229600" cy="4525963"/>
          </a:xfrm>
        </p:spPr>
      </p:pic>
      <p:sp>
        <p:nvSpPr>
          <p:cNvPr id="3" name="Slide Number Placeholder 2">
            <a:extLst>
              <a:ext uri="{FF2B5EF4-FFF2-40B4-BE49-F238E27FC236}">
                <a16:creationId xmlns:a16="http://schemas.microsoft.com/office/drawing/2014/main" id="{5E97B92E-C8DD-A347-982E-62D75A817361}"/>
              </a:ext>
            </a:extLst>
          </p:cNvPr>
          <p:cNvSpPr>
            <a:spLocks noGrp="1"/>
          </p:cNvSpPr>
          <p:nvPr>
            <p:ph type="sldNum" sz="quarter" idx="12"/>
          </p:nvPr>
        </p:nvSpPr>
        <p:spPr/>
        <p:txBody>
          <a:bodyPr/>
          <a:lstStyle/>
          <a:p>
            <a:fld id="{54AAE21D-1E9D-1047-BD42-883DA1A9BFEE}" type="slidenum">
              <a:rPr lang="en-US" smtClean="0"/>
              <a:t>476</a:t>
            </a:fld>
            <a:endParaRPr lang="en-US"/>
          </a:p>
        </p:txBody>
      </p:sp>
      <p:pic>
        <p:nvPicPr>
          <p:cNvPr id="4" name="Picture 3">
            <a:extLst>
              <a:ext uri="{FF2B5EF4-FFF2-40B4-BE49-F238E27FC236}">
                <a16:creationId xmlns:a16="http://schemas.microsoft.com/office/drawing/2014/main" id="{DCC06A0F-2167-4593-5D3E-CAE5F3051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090207"/>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743"/>
            <a:ext cx="8229600" cy="1143000"/>
          </a:xfrm>
        </p:spPr>
        <p:txBody>
          <a:bodyPr>
            <a:normAutofit/>
          </a:bodyPr>
          <a:lstStyle/>
          <a:p>
            <a:r>
              <a:rPr lang="en-US" sz="3200" dirty="0"/>
              <a:t>Example: Arizona Case</a:t>
            </a:r>
            <a:br>
              <a:rPr lang="en-US" sz="3200" dirty="0"/>
            </a:br>
            <a:r>
              <a:rPr lang="en-US" sz="3200" dirty="0"/>
              <a:t>Consequences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68409157"/>
              </p:ext>
            </p:extLst>
          </p:nvPr>
        </p:nvGraphicFramePr>
        <p:xfrm>
          <a:off x="457200" y="1409030"/>
          <a:ext cx="8229600" cy="4820920"/>
        </p:xfrm>
        <a:graphic>
          <a:graphicData uri="http://schemas.openxmlformats.org/drawingml/2006/table">
            <a:tbl>
              <a:tblPr firstRow="1" bandRow="1">
                <a:tableStyleId>{5C22544A-7EE6-4342-B048-85BDC9FD1C3A}</a:tableStyleId>
              </a:tblPr>
              <a:tblGrid>
                <a:gridCol w="2006191">
                  <a:extLst>
                    <a:ext uri="{9D8B030D-6E8A-4147-A177-3AD203B41FA5}">
                      <a16:colId xmlns:a16="http://schemas.microsoft.com/office/drawing/2014/main" val="20000"/>
                    </a:ext>
                  </a:extLst>
                </a:gridCol>
                <a:gridCol w="3480209">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dirty="0"/>
                        <a:t>Violation</a:t>
                      </a:r>
                      <a:r>
                        <a:rPr lang="en-US" baseline="0" dirty="0"/>
                        <a:t> (</a:t>
                      </a:r>
                      <a:r>
                        <a:rPr lang="en-US" dirty="0"/>
                        <a:t>Count)</a:t>
                      </a:r>
                    </a:p>
                  </a:txBody>
                  <a:tcPr/>
                </a:tc>
                <a:tc>
                  <a:txBody>
                    <a:bodyPr/>
                    <a:lstStyle/>
                    <a:p>
                      <a:pPr algn="ctr"/>
                      <a:r>
                        <a:rPr lang="en-US" dirty="0"/>
                        <a:t>Action(s)</a:t>
                      </a:r>
                    </a:p>
                  </a:txBody>
                  <a:tcPr/>
                </a:tc>
                <a:tc>
                  <a:txBody>
                    <a:bodyPr/>
                    <a:lstStyle/>
                    <a:p>
                      <a:pPr algn="ctr"/>
                      <a:r>
                        <a:rPr lang="en-US" dirty="0"/>
                        <a:t>Potential Consequences</a:t>
                      </a:r>
                    </a:p>
                  </a:txBody>
                  <a:tcPr/>
                </a:tc>
                <a:extLst>
                  <a:ext uri="{0D108BD9-81ED-4DB2-BD59-A6C34878D82A}">
                    <a16:rowId xmlns:a16="http://schemas.microsoft.com/office/drawing/2014/main" val="10000"/>
                  </a:ext>
                </a:extLst>
              </a:tr>
              <a:tr h="370840">
                <a:tc rowSpan="2">
                  <a:txBody>
                    <a:bodyPr/>
                    <a:lstStyle/>
                    <a:p>
                      <a:pPr algn="ctr"/>
                      <a:r>
                        <a:rPr lang="en-US" dirty="0"/>
                        <a:t>Conspiracy</a:t>
                      </a:r>
                    </a:p>
                  </a:txBody>
                  <a:tcPr/>
                </a:tc>
                <a:tc rowSpan="2">
                  <a:txBody>
                    <a:bodyPr/>
                    <a:lstStyle/>
                    <a:p>
                      <a:pPr algn="ctr"/>
                      <a:r>
                        <a:rPr lang="en-US" sz="1800" dirty="0"/>
                        <a:t>2 (or more) persons conspire to defraud U.S., at least one person acts to carry out</a:t>
                      </a:r>
                      <a:r>
                        <a:rPr lang="en-US" sz="1800" baseline="0" dirty="0"/>
                        <a:t> </a:t>
                      </a:r>
                      <a:r>
                        <a:rPr lang="en-US" sz="1800" dirty="0"/>
                        <a:t> </a:t>
                      </a:r>
                    </a:p>
                  </a:txBody>
                  <a:tcPr/>
                </a:tc>
                <a:tc>
                  <a:txBody>
                    <a:bodyPr/>
                    <a:lstStyle/>
                    <a:p>
                      <a:pPr algn="ctr"/>
                      <a:r>
                        <a:rPr lang="en-US" dirty="0"/>
                        <a:t>Money fine</a:t>
                      </a:r>
                    </a:p>
                  </a:txBody>
                  <a:tcPr/>
                </a:tc>
                <a:extLst>
                  <a:ext uri="{0D108BD9-81ED-4DB2-BD59-A6C34878D82A}">
                    <a16:rowId xmlns:a16="http://schemas.microsoft.com/office/drawing/2014/main" val="10001"/>
                  </a:ext>
                </a:extLst>
              </a:tr>
              <a:tr h="370840">
                <a:tc vMerge="1">
                  <a:txBody>
                    <a:bodyPr/>
                    <a:lstStyle/>
                    <a:p>
                      <a:pPr algn="ctr"/>
                      <a:endParaRPr lang="en-US" dirty="0"/>
                    </a:p>
                  </a:txBody>
                  <a:tcPr/>
                </a:tc>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5 years prison</a:t>
                      </a:r>
                      <a:endParaRPr lang="en-US" dirty="0"/>
                    </a:p>
                  </a:txBody>
                  <a:tcPr/>
                </a:tc>
                <a:extLst>
                  <a:ext uri="{0D108BD9-81ED-4DB2-BD59-A6C34878D82A}">
                    <a16:rowId xmlns:a16="http://schemas.microsoft.com/office/drawing/2014/main" val="10002"/>
                  </a:ext>
                </a:extLst>
              </a:tr>
              <a:tr h="370840">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Bank Fraud</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(or Wire Fraud)</a:t>
                      </a:r>
                    </a:p>
                  </a:txBody>
                  <a:tcPr/>
                </a:tc>
                <a:tc rowSpan="2">
                  <a:txBody>
                    <a:bodyPr/>
                    <a:lstStyle/>
                    <a:p>
                      <a:pPr algn="ctr"/>
                      <a:r>
                        <a:rPr lang="en-US" dirty="0"/>
                        <a:t>Executes (or attempts) scheme to fraudulently</a:t>
                      </a:r>
                      <a:r>
                        <a:rPr lang="en-US" baseline="0" dirty="0"/>
                        <a:t> obtain assets of or held by financial institution</a:t>
                      </a:r>
                      <a:r>
                        <a:rPr lang="en-US" sz="1600" baseline="0" dirty="0"/>
                        <a:t> (or fraud using wire </a:t>
                      </a:r>
                      <a:r>
                        <a:rPr lang="en-US" sz="1600" baseline="0" dirty="0" err="1"/>
                        <a:t>communic</a:t>
                      </a:r>
                      <a:r>
                        <a:rPr lang="en-US" sz="1600" baseline="0" dirty="0"/>
                        <a:t>. or internet)</a:t>
                      </a:r>
                      <a:endParaRPr lang="en-US" sz="1600" dirty="0"/>
                    </a:p>
                  </a:txBody>
                  <a:tcPr/>
                </a:tc>
                <a:tc>
                  <a:txBody>
                    <a:bodyPr/>
                    <a:lstStyle/>
                    <a:p>
                      <a:pPr algn="ctr"/>
                      <a:r>
                        <a:rPr lang="en-US" dirty="0"/>
                        <a:t>$1M fine</a:t>
                      </a:r>
                    </a:p>
                  </a:txBody>
                  <a:tcPr/>
                </a:tc>
                <a:extLst>
                  <a:ext uri="{0D108BD9-81ED-4DB2-BD59-A6C34878D82A}">
                    <a16:rowId xmlns:a16="http://schemas.microsoft.com/office/drawing/2014/main" val="10003"/>
                  </a:ext>
                </a:extLst>
              </a:tr>
              <a:tr h="370840">
                <a:tc vMerge="1">
                  <a:txBody>
                    <a:bodyPr/>
                    <a:lstStyle/>
                    <a:p>
                      <a:pPr algn="ctr"/>
                      <a:endParaRPr lang="en-US" dirty="0"/>
                    </a:p>
                  </a:txBody>
                  <a:tcPr/>
                </a:tc>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30 years prison</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(20 years wire fraud)</a:t>
                      </a:r>
                    </a:p>
                  </a:txBody>
                  <a:tcPr/>
                </a:tc>
                <a:extLst>
                  <a:ext uri="{0D108BD9-81ED-4DB2-BD59-A6C34878D82A}">
                    <a16:rowId xmlns:a16="http://schemas.microsoft.com/office/drawing/2014/main" val="10004"/>
                  </a:ext>
                </a:extLst>
              </a:tr>
              <a:tr h="370840">
                <a:tc rowSpan="2">
                  <a:txBody>
                    <a:bodyPr/>
                    <a:lstStyle/>
                    <a:p>
                      <a:pPr algn="ctr"/>
                      <a:r>
                        <a:rPr lang="en-US" sz="1800" dirty="0"/>
                        <a:t>Transactional Money Laundering </a:t>
                      </a:r>
                      <a:endParaRPr lang="en-US" dirty="0"/>
                    </a:p>
                  </a:txBody>
                  <a:tcPr/>
                </a:tc>
                <a:tc rowSpan="2">
                  <a:txBody>
                    <a:bodyPr/>
                    <a:lstStyle/>
                    <a:p>
                      <a:pPr algn="ctr"/>
                      <a:r>
                        <a:rPr lang="en-US" dirty="0"/>
                        <a:t>Monetary transaction</a:t>
                      </a:r>
                      <a:r>
                        <a:rPr lang="en-US" baseline="0" dirty="0"/>
                        <a:t> involving criminally derived property  $10,000 derived from </a:t>
                      </a:r>
                    </a:p>
                    <a:p>
                      <a:pPr algn="ctr"/>
                      <a:r>
                        <a:rPr lang="en-US" baseline="0" dirty="0"/>
                        <a:t>unlawful activity  </a:t>
                      </a:r>
                      <a:endParaRPr lang="en-US" dirty="0"/>
                    </a:p>
                  </a:txBody>
                  <a:tcPr/>
                </a:tc>
                <a:tc>
                  <a:txBody>
                    <a:bodyPr/>
                    <a:lstStyle/>
                    <a:p>
                      <a:pPr algn="ctr"/>
                      <a:r>
                        <a:rPr lang="en-US" dirty="0"/>
                        <a:t>Money fine</a:t>
                      </a:r>
                      <a:endParaRPr lang="en-US" baseline="0" dirty="0"/>
                    </a:p>
                    <a:p>
                      <a:pPr algn="ctr"/>
                      <a:r>
                        <a:rPr lang="en-US" baseline="0" dirty="0"/>
                        <a:t>up to $2,553,000</a:t>
                      </a:r>
                      <a:endParaRPr lang="en-US" dirty="0"/>
                    </a:p>
                  </a:txBody>
                  <a:tcPr/>
                </a:tc>
                <a:extLst>
                  <a:ext uri="{0D108BD9-81ED-4DB2-BD59-A6C34878D82A}">
                    <a16:rowId xmlns:a16="http://schemas.microsoft.com/office/drawing/2014/main" val="10005"/>
                  </a:ext>
                </a:extLst>
              </a:tr>
              <a:tr h="370840">
                <a:tc vMerge="1">
                  <a:txBody>
                    <a:bodyPr/>
                    <a:lstStyle/>
                    <a:p>
                      <a:pPr algn="ctr"/>
                      <a:endParaRPr lang="en-US" dirty="0"/>
                    </a:p>
                  </a:txBody>
                  <a:tcPr/>
                </a:tc>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10 years prison</a:t>
                      </a:r>
                    </a:p>
                  </a:txBody>
                  <a:tcPr/>
                </a:tc>
                <a:extLst>
                  <a:ext uri="{0D108BD9-81ED-4DB2-BD59-A6C34878D82A}">
                    <a16:rowId xmlns:a16="http://schemas.microsoft.com/office/drawing/2014/main" val="10006"/>
                  </a:ext>
                </a:extLst>
              </a:tr>
              <a:tr h="370840">
                <a:tc>
                  <a:txBody>
                    <a:bodyPr/>
                    <a:lstStyle/>
                    <a:p>
                      <a:pPr algn="ctr"/>
                      <a:r>
                        <a:rPr lang="en-US" sz="1800" dirty="0"/>
                        <a:t>Forfeiture Allegations</a:t>
                      </a:r>
                      <a:endParaRPr lang="en-US" dirty="0"/>
                    </a:p>
                  </a:txBody>
                  <a:tcPr/>
                </a:tc>
                <a:tc>
                  <a:txBody>
                    <a:bodyPr/>
                    <a:lstStyle/>
                    <a:p>
                      <a:pPr algn="ctr"/>
                      <a:r>
                        <a:rPr lang="en-US" sz="1800" dirty="0">
                          <a:solidFill>
                            <a:schemeClr val="tx1"/>
                          </a:solidFill>
                        </a:rPr>
                        <a:t>Any property derived from  proceeds traceable to bank fraud and money laundering is</a:t>
                      </a:r>
                      <a:r>
                        <a:rPr lang="en-US" sz="1800" baseline="0" dirty="0">
                          <a:solidFill>
                            <a:schemeClr val="tx1"/>
                          </a:solidFill>
                        </a:rPr>
                        <a:t> </a:t>
                      </a:r>
                    </a:p>
                    <a:p>
                      <a:pPr algn="ctr"/>
                      <a:r>
                        <a:rPr lang="en-US" sz="1800" dirty="0">
                          <a:solidFill>
                            <a:schemeClr val="tx1"/>
                          </a:solidFill>
                        </a:rPr>
                        <a:t>subject to forfeiture </a:t>
                      </a:r>
                      <a:endParaRPr lang="en-US" dirty="0">
                        <a:solidFill>
                          <a:schemeClr val="tx1"/>
                        </a:solidFill>
                      </a:endParaRPr>
                    </a:p>
                  </a:txBody>
                  <a:tcPr/>
                </a:tc>
                <a:tc>
                  <a:txBody>
                    <a:bodyPr/>
                    <a:lstStyle/>
                    <a:p>
                      <a:pPr algn="ctr"/>
                      <a:r>
                        <a:rPr lang="en-US" dirty="0"/>
                        <a:t>All money obtained</a:t>
                      </a:r>
                      <a:r>
                        <a:rPr lang="en-US" baseline="0" dirty="0"/>
                        <a:t> and property (obtained w/ </a:t>
                      </a:r>
                    </a:p>
                    <a:p>
                      <a:pPr algn="ctr"/>
                      <a:r>
                        <a:rPr lang="en-US" baseline="0" dirty="0"/>
                        <a:t>such money) </a:t>
                      </a:r>
                    </a:p>
                    <a:p>
                      <a:pPr algn="ctr"/>
                      <a:r>
                        <a:rPr lang="en-US" baseline="0" dirty="0"/>
                        <a:t>subject to forfeiture</a:t>
                      </a:r>
                      <a:endParaRPr lang="en-US" dirty="0"/>
                    </a:p>
                  </a:txBody>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8D8AEDF2-0409-8942-A233-E3A24761A4C7}"/>
              </a:ext>
            </a:extLst>
          </p:cNvPr>
          <p:cNvSpPr>
            <a:spLocks noGrp="1"/>
          </p:cNvSpPr>
          <p:nvPr>
            <p:ph type="sldNum" sz="quarter" idx="12"/>
          </p:nvPr>
        </p:nvSpPr>
        <p:spPr/>
        <p:txBody>
          <a:bodyPr/>
          <a:lstStyle/>
          <a:p>
            <a:fld id="{54AAE21D-1E9D-1047-BD42-883DA1A9BFEE}" type="slidenum">
              <a:rPr lang="en-US" smtClean="0"/>
              <a:t>477</a:t>
            </a:fld>
            <a:endParaRPr lang="en-US"/>
          </a:p>
        </p:txBody>
      </p:sp>
      <p:pic>
        <p:nvPicPr>
          <p:cNvPr id="4" name="Picture 3">
            <a:extLst>
              <a:ext uri="{FF2B5EF4-FFF2-40B4-BE49-F238E27FC236}">
                <a16:creationId xmlns:a16="http://schemas.microsoft.com/office/drawing/2014/main" id="{52D53E75-E109-7156-431F-B7066B3E4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351575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Fraud Questions</a:t>
            </a:r>
            <a:br>
              <a:rPr lang="en-US" sz="3200" dirty="0"/>
            </a:br>
            <a:r>
              <a:rPr lang="en-US" sz="3200" dirty="0"/>
              <a:t>In IRS Exams</a:t>
            </a:r>
          </a:p>
        </p:txBody>
      </p:sp>
      <p:sp>
        <p:nvSpPr>
          <p:cNvPr id="3" name="Content Placeholder 2"/>
          <p:cNvSpPr>
            <a:spLocks noGrp="1"/>
          </p:cNvSpPr>
          <p:nvPr>
            <p:ph idx="1"/>
          </p:nvPr>
        </p:nvSpPr>
        <p:spPr/>
        <p:txBody>
          <a:bodyPr>
            <a:normAutofit/>
          </a:bodyPr>
          <a:lstStyle/>
          <a:p>
            <a:pPr marL="0" indent="0">
              <a:buNone/>
            </a:pPr>
            <a:r>
              <a:rPr lang="en-US" sz="2400" u="sng" dirty="0"/>
              <a:t>Fraud Questions</a:t>
            </a:r>
          </a:p>
          <a:p>
            <a:pPr marL="457200" indent="-457200">
              <a:buAutoNum type="arabicPeriod"/>
            </a:pPr>
            <a:r>
              <a:rPr lang="en-US" sz="2400" dirty="0"/>
              <a:t>Does the company that paid the wages exist?</a:t>
            </a:r>
          </a:p>
          <a:p>
            <a:pPr marL="457200" indent="-457200">
              <a:buAutoNum type="arabicPeriod"/>
            </a:pPr>
            <a:r>
              <a:rPr lang="en-US" sz="2400" dirty="0"/>
              <a:t>Do employees exist?</a:t>
            </a:r>
          </a:p>
          <a:p>
            <a:pPr marL="457200" indent="-457200">
              <a:buAutoNum type="arabicPeriod"/>
            </a:pPr>
            <a:r>
              <a:rPr lang="en-US" sz="2400" dirty="0"/>
              <a:t>Do wages exist?</a:t>
            </a:r>
          </a:p>
          <a:p>
            <a:pPr marL="457200" indent="-457200">
              <a:buAutoNum type="arabicPeriod"/>
            </a:pPr>
            <a:r>
              <a:rPr lang="en-US" sz="2400" dirty="0"/>
              <a:t>Did the employer have a drop in gross receipts?</a:t>
            </a:r>
          </a:p>
          <a:p>
            <a:pPr marL="457200" indent="-457200">
              <a:buAutoNum type="arabicPeriod"/>
            </a:pPr>
            <a:r>
              <a:rPr lang="en-US" sz="2400" dirty="0"/>
              <a:t>Did employer face government shutdown/suspension?</a:t>
            </a:r>
          </a:p>
          <a:p>
            <a:pPr marL="457200" indent="-457200">
              <a:buAutoNum type="arabicPeriod"/>
            </a:pPr>
            <a:r>
              <a:rPr lang="en-US" sz="2400" dirty="0"/>
              <a:t>Is supporting documentation falsified?</a:t>
            </a:r>
          </a:p>
          <a:p>
            <a:pPr marL="457200" indent="-457200">
              <a:buAutoNum type="arabicPeriod"/>
            </a:pPr>
            <a:r>
              <a:rPr lang="en-US" sz="2400" dirty="0">
                <a:solidFill>
                  <a:srgbClr val="0000FF"/>
                </a:solidFill>
              </a:rPr>
              <a:t>Do the numbers in the ERC claims make sense?</a:t>
            </a:r>
          </a:p>
          <a:p>
            <a:pPr marL="457200" indent="-457200">
              <a:buAutoNum type="arabicPeriod"/>
            </a:pPr>
            <a:r>
              <a:rPr lang="en-US" sz="2400" dirty="0">
                <a:solidFill>
                  <a:srgbClr val="008000"/>
                </a:solidFill>
              </a:rPr>
              <a:t>Do returns filed w/ fed </a:t>
            </a:r>
            <a:r>
              <a:rPr lang="en-US" sz="2400" dirty="0" err="1">
                <a:solidFill>
                  <a:srgbClr val="008000"/>
                </a:solidFill>
              </a:rPr>
              <a:t>govt</a:t>
            </a:r>
            <a:r>
              <a:rPr lang="en-US" sz="2400" dirty="0">
                <a:solidFill>
                  <a:srgbClr val="008000"/>
                </a:solidFill>
              </a:rPr>
              <a:t> line up w/ state filings?</a:t>
            </a:r>
          </a:p>
          <a:p>
            <a:pPr marL="457200" indent="-457200">
              <a:buAutoNum type="arabicPeriod"/>
            </a:pPr>
            <a:endParaRPr lang="en-US" sz="2400" dirty="0"/>
          </a:p>
        </p:txBody>
      </p:sp>
      <p:sp>
        <p:nvSpPr>
          <p:cNvPr id="7" name="Slide Number Placeholder 6">
            <a:extLst>
              <a:ext uri="{FF2B5EF4-FFF2-40B4-BE49-F238E27FC236}">
                <a16:creationId xmlns:a16="http://schemas.microsoft.com/office/drawing/2014/main" id="{60FFDA51-2F4F-AB49-B8AA-1B782CE93493}"/>
              </a:ext>
            </a:extLst>
          </p:cNvPr>
          <p:cNvSpPr>
            <a:spLocks noGrp="1"/>
          </p:cNvSpPr>
          <p:nvPr>
            <p:ph type="sldNum" sz="quarter" idx="12"/>
          </p:nvPr>
        </p:nvSpPr>
        <p:spPr/>
        <p:txBody>
          <a:bodyPr/>
          <a:lstStyle/>
          <a:p>
            <a:fld id="{54AAE21D-1E9D-1047-BD42-883DA1A9BFEE}" type="slidenum">
              <a:rPr lang="en-US" smtClean="0"/>
              <a:t>478</a:t>
            </a:fld>
            <a:endParaRPr lang="en-US"/>
          </a:p>
        </p:txBody>
      </p:sp>
      <p:pic>
        <p:nvPicPr>
          <p:cNvPr id="4" name="Picture 3">
            <a:extLst>
              <a:ext uri="{FF2B5EF4-FFF2-40B4-BE49-F238E27FC236}">
                <a16:creationId xmlns:a16="http://schemas.microsoft.com/office/drawing/2014/main" id="{0E67A8DC-10F7-41C8-8574-A6D30FEF4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343232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Appendix 4</a:t>
            </a:r>
            <a:br>
              <a:rPr lang="en-US" sz="3200" dirty="0"/>
            </a:br>
            <a:r>
              <a:rPr lang="en-US" sz="3200" dirty="0"/>
              <a:t>Payroll Tax Returns (Original and Amended)</a:t>
            </a:r>
          </a:p>
        </p:txBody>
      </p:sp>
      <p:sp>
        <p:nvSpPr>
          <p:cNvPr id="6" name="Content Placeholder 5"/>
          <p:cNvSpPr>
            <a:spLocks noGrp="1"/>
          </p:cNvSpPr>
          <p:nvPr>
            <p:ph idx="1"/>
          </p:nvPr>
        </p:nvSpPr>
        <p:spPr/>
        <p:txBody>
          <a:bodyPr/>
          <a:lstStyle/>
          <a:p>
            <a:pPr marL="0" indent="0">
              <a:buNone/>
            </a:pPr>
            <a:r>
              <a:rPr lang="en-US" dirty="0"/>
              <a:t>   </a:t>
            </a:r>
          </a:p>
        </p:txBody>
      </p:sp>
      <p:sp>
        <p:nvSpPr>
          <p:cNvPr id="5" name="Slide Number Placeholder 4">
            <a:extLst>
              <a:ext uri="{FF2B5EF4-FFF2-40B4-BE49-F238E27FC236}">
                <a16:creationId xmlns:a16="http://schemas.microsoft.com/office/drawing/2014/main" id="{F2C29FD8-4AAB-C64E-9440-440ED793090F}"/>
              </a:ext>
            </a:extLst>
          </p:cNvPr>
          <p:cNvSpPr>
            <a:spLocks noGrp="1"/>
          </p:cNvSpPr>
          <p:nvPr>
            <p:ph type="sldNum" sz="quarter" idx="12"/>
          </p:nvPr>
        </p:nvSpPr>
        <p:spPr/>
        <p:txBody>
          <a:bodyPr/>
          <a:lstStyle/>
          <a:p>
            <a:fld id="{54AAE21D-1E9D-1047-BD42-883DA1A9BFEE}" type="slidenum">
              <a:rPr lang="en-US" smtClean="0"/>
              <a:t>479</a:t>
            </a:fld>
            <a:endParaRPr lang="en-US"/>
          </a:p>
        </p:txBody>
      </p:sp>
      <p:pic>
        <p:nvPicPr>
          <p:cNvPr id="4" name="Picture 3">
            <a:extLst>
              <a:ext uri="{FF2B5EF4-FFF2-40B4-BE49-F238E27FC236}">
                <a16:creationId xmlns:a16="http://schemas.microsoft.com/office/drawing/2014/main" id="{0E4FC511-128B-1CD4-E030-89C60AD3E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740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Applying for and Claiming ERC Refunds</a:t>
            </a:r>
            <a:br>
              <a:rPr lang="en-US" sz="3200" dirty="0"/>
            </a:br>
            <a:r>
              <a:rPr lang="en-US" sz="3200" dirty="0"/>
              <a:t>Trouble With PEOs (Leasing or Payroll Companies)</a:t>
            </a:r>
          </a:p>
        </p:txBody>
      </p:sp>
      <p:pic>
        <p:nvPicPr>
          <p:cNvPr id="7" name="Content Placeholder 6" descr="blueberry-3357568_1920.jpg"/>
          <p:cNvPicPr>
            <a:picLocks noGrp="1" noChangeAspect="1"/>
          </p:cNvPicPr>
          <p:nvPr>
            <p:ph idx="1"/>
          </p:nvPr>
        </p:nvPicPr>
        <p:blipFill>
          <a:blip r:embed="rId2">
            <a:extLst>
              <a:ext uri="{28A0092B-C50C-407E-A947-70E740481C1C}">
                <a14:useLocalDpi xmlns:a14="http://schemas.microsoft.com/office/drawing/2010/main" val="0"/>
              </a:ext>
            </a:extLst>
          </a:blip>
          <a:srcRect t="7354" b="7354"/>
          <a:stretch>
            <a:fillRect/>
          </a:stretch>
        </p:blipFill>
        <p:spPr/>
      </p:pic>
      <p:sp>
        <p:nvSpPr>
          <p:cNvPr id="3" name="Slide Number Placeholder 2">
            <a:extLst>
              <a:ext uri="{FF2B5EF4-FFF2-40B4-BE49-F238E27FC236}">
                <a16:creationId xmlns:a16="http://schemas.microsoft.com/office/drawing/2014/main" id="{2FD58472-3815-6240-BEF7-B32E578DFBAF}"/>
              </a:ext>
            </a:extLst>
          </p:cNvPr>
          <p:cNvSpPr>
            <a:spLocks noGrp="1"/>
          </p:cNvSpPr>
          <p:nvPr>
            <p:ph type="sldNum" sz="quarter" idx="12"/>
          </p:nvPr>
        </p:nvSpPr>
        <p:spPr/>
        <p:txBody>
          <a:bodyPr/>
          <a:lstStyle/>
          <a:p>
            <a:fld id="{54AAE21D-1E9D-1047-BD42-883DA1A9BFEE}" type="slidenum">
              <a:rPr lang="en-US" smtClean="0"/>
              <a:t>48</a:t>
            </a:fld>
            <a:endParaRPr lang="en-US"/>
          </a:p>
        </p:txBody>
      </p:sp>
      <p:pic>
        <p:nvPicPr>
          <p:cNvPr id="4" name="Picture 3">
            <a:extLst>
              <a:ext uri="{FF2B5EF4-FFF2-40B4-BE49-F238E27FC236}">
                <a16:creationId xmlns:a16="http://schemas.microsoft.com/office/drawing/2014/main" id="{D12C4908-2664-7304-81AC-EBC78853B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86690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Payroll Tax Returns</a:t>
            </a:r>
            <a:br>
              <a:rPr lang="en-US" sz="3200" dirty="0"/>
            </a:br>
            <a:r>
              <a:rPr lang="en-US" sz="3200" dirty="0"/>
              <a:t>Grand Central Station</a:t>
            </a:r>
          </a:p>
        </p:txBody>
      </p:sp>
      <p:pic>
        <p:nvPicPr>
          <p:cNvPr id="7" name="Content Placeholder 6" descr="GrandCentralStationOne.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6" name="Slide Number Placeholder 5">
            <a:extLst>
              <a:ext uri="{FF2B5EF4-FFF2-40B4-BE49-F238E27FC236}">
                <a16:creationId xmlns:a16="http://schemas.microsoft.com/office/drawing/2014/main" id="{CC7E27FB-208D-F94C-86AF-2C7EFAF3B1BF}"/>
              </a:ext>
            </a:extLst>
          </p:cNvPr>
          <p:cNvSpPr>
            <a:spLocks noGrp="1"/>
          </p:cNvSpPr>
          <p:nvPr>
            <p:ph type="sldNum" sz="quarter" idx="12"/>
          </p:nvPr>
        </p:nvSpPr>
        <p:spPr/>
        <p:txBody>
          <a:bodyPr/>
          <a:lstStyle/>
          <a:p>
            <a:fld id="{54AAE21D-1E9D-1047-BD42-883DA1A9BFEE}" type="slidenum">
              <a:rPr lang="en-US" smtClean="0"/>
              <a:t>480</a:t>
            </a:fld>
            <a:endParaRPr lang="en-US"/>
          </a:p>
        </p:txBody>
      </p:sp>
      <p:pic>
        <p:nvPicPr>
          <p:cNvPr id="3" name="Picture 2">
            <a:extLst>
              <a:ext uri="{FF2B5EF4-FFF2-40B4-BE49-F238E27FC236}">
                <a16:creationId xmlns:a16="http://schemas.microsoft.com/office/drawing/2014/main" id="{7DAF1FFA-0EEA-04B5-79E1-189BBB602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849173"/>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How to Claim ERC</a:t>
            </a:r>
            <a:br>
              <a:rPr lang="en-US" sz="3200" dirty="0"/>
            </a:br>
            <a:r>
              <a:rPr lang="en-US" sz="3200" dirty="0"/>
              <a:t>Form 941</a:t>
            </a:r>
          </a:p>
        </p:txBody>
      </p:sp>
      <p:sp>
        <p:nvSpPr>
          <p:cNvPr id="3" name="Content Placeholder 2"/>
          <p:cNvSpPr>
            <a:spLocks noGrp="1"/>
          </p:cNvSpPr>
          <p:nvPr>
            <p:ph idx="1"/>
          </p:nvPr>
        </p:nvSpPr>
        <p:spPr/>
        <p:txBody>
          <a:bodyPr>
            <a:normAutofit/>
          </a:bodyPr>
          <a:lstStyle/>
          <a:p>
            <a:r>
              <a:rPr lang="en-US" sz="2000" dirty="0"/>
              <a:t>(Notice 2021-20, Q A 50) </a:t>
            </a:r>
            <a:r>
              <a:rPr lang="en-US" sz="2400" dirty="0"/>
              <a:t>Example: Employer paid $10,000 in 3Q 2020 in ERC qualifying wages </a:t>
            </a:r>
            <a:r>
              <a:rPr lang="en-US" sz="2000" dirty="0"/>
              <a:t>(no qualifying health plan expenses paid) – </a:t>
            </a:r>
            <a:r>
              <a:rPr lang="en-US" sz="2400" dirty="0"/>
              <a:t>Thus, $5,000 in employee retention credit (ERC)</a:t>
            </a:r>
          </a:p>
          <a:p>
            <a:pPr marL="457200" indent="-457200">
              <a:buAutoNum type="arabicPeriod"/>
            </a:pPr>
            <a:r>
              <a:rPr lang="en-US" sz="2000" dirty="0"/>
              <a:t>After deferral of $2,000 of employer's share of social security tax, is otherwise required to deposit $8,000 (i.e., $10,000 less $2,000) in federal employment taxes for all of its employees for wage payments made during the same quarter as the $10,000 in qualified ERC wages </a:t>
            </a:r>
          </a:p>
          <a:p>
            <a:pPr marL="457200" indent="-457200">
              <a:buAutoNum type="arabicPeriod"/>
            </a:pPr>
            <a:r>
              <a:rPr lang="en-US" sz="2000" dirty="0"/>
              <a:t>No paid sick or family leave under FFCRA</a:t>
            </a:r>
          </a:p>
          <a:p>
            <a:pPr marL="457200" indent="-457200">
              <a:buAutoNum type="arabicPeriod"/>
            </a:pPr>
            <a:r>
              <a:rPr lang="en-US" sz="2000" dirty="0"/>
              <a:t>May keep up to $5,000 of the $8,000 of tax was going to deposit – No penalty for holding back the $5,000 </a:t>
            </a:r>
          </a:p>
          <a:p>
            <a:pPr marL="457200" indent="-457200">
              <a:buAutoNum type="arabicPeriod"/>
            </a:pPr>
            <a:r>
              <a:rPr lang="en-US" sz="2000" dirty="0"/>
              <a:t>Later account for the $5,000 it retained when it files 941 </a:t>
            </a:r>
          </a:p>
          <a:p>
            <a:pPr marL="457200" indent="-457200">
              <a:buAutoNum type="arabicPeriod"/>
            </a:pPr>
            <a:r>
              <a:rPr lang="en-US" sz="2000" dirty="0"/>
              <a:t>Deposits only $3,000 during quarter</a:t>
            </a:r>
          </a:p>
        </p:txBody>
      </p:sp>
      <p:sp>
        <p:nvSpPr>
          <p:cNvPr id="6" name="Slide Number Placeholder 5">
            <a:extLst>
              <a:ext uri="{FF2B5EF4-FFF2-40B4-BE49-F238E27FC236}">
                <a16:creationId xmlns:a16="http://schemas.microsoft.com/office/drawing/2014/main" id="{BB6D24D3-C939-1041-82AC-79C5DF7EC320}"/>
              </a:ext>
            </a:extLst>
          </p:cNvPr>
          <p:cNvSpPr>
            <a:spLocks noGrp="1"/>
          </p:cNvSpPr>
          <p:nvPr>
            <p:ph type="sldNum" sz="quarter" idx="12"/>
          </p:nvPr>
        </p:nvSpPr>
        <p:spPr/>
        <p:txBody>
          <a:bodyPr/>
          <a:lstStyle/>
          <a:p>
            <a:fld id="{54AAE21D-1E9D-1047-BD42-883DA1A9BFEE}" type="slidenum">
              <a:rPr lang="en-US" smtClean="0"/>
              <a:t>481</a:t>
            </a:fld>
            <a:endParaRPr lang="en-US"/>
          </a:p>
        </p:txBody>
      </p:sp>
      <p:pic>
        <p:nvPicPr>
          <p:cNvPr id="4" name="Picture 3">
            <a:extLst>
              <a:ext uri="{FF2B5EF4-FFF2-40B4-BE49-F238E27FC236}">
                <a16:creationId xmlns:a16="http://schemas.microsoft.com/office/drawing/2014/main" id="{B02182B9-BD91-143E-5804-699E40664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5160877"/>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 (Cont.) </a:t>
            </a:r>
            <a:br>
              <a:rPr lang="en-US" sz="3200" dirty="0"/>
            </a:br>
            <a:r>
              <a:rPr lang="en-US" sz="3200" dirty="0"/>
              <a:t>Form 941</a:t>
            </a:r>
          </a:p>
        </p:txBody>
      </p:sp>
      <p:pic>
        <p:nvPicPr>
          <p:cNvPr id="8" name="Content Placeholder 7" descr="Screen Shot 2021-04-16 at 10.25.35 AM.png"/>
          <p:cNvPicPr>
            <a:picLocks noGrp="1" noChangeAspect="1"/>
          </p:cNvPicPr>
          <p:nvPr>
            <p:ph idx="1"/>
          </p:nvPr>
        </p:nvPicPr>
        <p:blipFill>
          <a:blip r:embed="rId2">
            <a:extLst>
              <a:ext uri="{28A0092B-C50C-407E-A947-70E740481C1C}">
                <a14:useLocalDpi xmlns:a14="http://schemas.microsoft.com/office/drawing/2010/main" val="0"/>
              </a:ext>
            </a:extLst>
          </a:blip>
          <a:srcRect l="-29695" r="-29695"/>
          <a:stretch>
            <a:fillRect/>
          </a:stretch>
        </p:blipFill>
        <p:spPr/>
      </p:pic>
      <p:sp>
        <p:nvSpPr>
          <p:cNvPr id="6" name="Slide Number Placeholder 5">
            <a:extLst>
              <a:ext uri="{FF2B5EF4-FFF2-40B4-BE49-F238E27FC236}">
                <a16:creationId xmlns:a16="http://schemas.microsoft.com/office/drawing/2014/main" id="{A7CCFD88-D632-F94D-9DC8-90BFE0248A80}"/>
              </a:ext>
            </a:extLst>
          </p:cNvPr>
          <p:cNvSpPr>
            <a:spLocks noGrp="1"/>
          </p:cNvSpPr>
          <p:nvPr>
            <p:ph type="sldNum" sz="quarter" idx="12"/>
          </p:nvPr>
        </p:nvSpPr>
        <p:spPr/>
        <p:txBody>
          <a:bodyPr/>
          <a:lstStyle/>
          <a:p>
            <a:fld id="{54AAE21D-1E9D-1047-BD42-883DA1A9BFEE}" type="slidenum">
              <a:rPr lang="en-US" smtClean="0"/>
              <a:t>482</a:t>
            </a:fld>
            <a:endParaRPr lang="en-US"/>
          </a:p>
        </p:txBody>
      </p:sp>
      <p:pic>
        <p:nvPicPr>
          <p:cNvPr id="3" name="Picture 2">
            <a:extLst>
              <a:ext uri="{FF2B5EF4-FFF2-40B4-BE49-F238E27FC236}">
                <a16:creationId xmlns:a16="http://schemas.microsoft.com/office/drawing/2014/main" id="{A2779BDF-FCA6-B631-6F77-B12A5D807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2702"/>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 </a:t>
            </a:r>
            <a:br>
              <a:rPr lang="en-US" sz="3200" dirty="0"/>
            </a:br>
            <a:r>
              <a:rPr lang="en-US" sz="3200" dirty="0"/>
              <a:t>Form 941</a:t>
            </a:r>
          </a:p>
        </p:txBody>
      </p:sp>
      <p:pic>
        <p:nvPicPr>
          <p:cNvPr id="8" name="Content Placeholder 7" descr="Screen Shot 2021-04-16 at 10.26.43 AM.png"/>
          <p:cNvPicPr>
            <a:picLocks noGrp="1" noChangeAspect="1"/>
          </p:cNvPicPr>
          <p:nvPr>
            <p:ph idx="1"/>
          </p:nvPr>
        </p:nvPicPr>
        <p:blipFill>
          <a:blip r:embed="rId2">
            <a:extLst>
              <a:ext uri="{28A0092B-C50C-407E-A947-70E740481C1C}">
                <a14:useLocalDpi xmlns:a14="http://schemas.microsoft.com/office/drawing/2010/main" val="0"/>
              </a:ext>
            </a:extLst>
          </a:blip>
          <a:srcRect l="-17598" r="-17598"/>
          <a:stretch>
            <a:fillRect/>
          </a:stretch>
        </p:blipFill>
        <p:spPr/>
      </p:pic>
      <p:sp>
        <p:nvSpPr>
          <p:cNvPr id="6" name="Slide Number Placeholder 5">
            <a:extLst>
              <a:ext uri="{FF2B5EF4-FFF2-40B4-BE49-F238E27FC236}">
                <a16:creationId xmlns:a16="http://schemas.microsoft.com/office/drawing/2014/main" id="{C10BA5F1-DF1B-BA4D-9F61-CD925765AF12}"/>
              </a:ext>
            </a:extLst>
          </p:cNvPr>
          <p:cNvSpPr>
            <a:spLocks noGrp="1"/>
          </p:cNvSpPr>
          <p:nvPr>
            <p:ph type="sldNum" sz="quarter" idx="12"/>
          </p:nvPr>
        </p:nvSpPr>
        <p:spPr/>
        <p:txBody>
          <a:bodyPr/>
          <a:lstStyle/>
          <a:p>
            <a:fld id="{54AAE21D-1E9D-1047-BD42-883DA1A9BFEE}" type="slidenum">
              <a:rPr lang="en-US" smtClean="0"/>
              <a:t>483</a:t>
            </a:fld>
            <a:endParaRPr lang="en-US"/>
          </a:p>
        </p:txBody>
      </p:sp>
      <p:pic>
        <p:nvPicPr>
          <p:cNvPr id="3" name="Picture 2">
            <a:extLst>
              <a:ext uri="{FF2B5EF4-FFF2-40B4-BE49-F238E27FC236}">
                <a16:creationId xmlns:a16="http://schemas.microsoft.com/office/drawing/2014/main" id="{BD795E22-4F1A-E769-6ED3-4C91DF859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789775"/>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 (Cont.) </a:t>
            </a:r>
            <a:br>
              <a:rPr lang="en-US" sz="3200" dirty="0"/>
            </a:br>
            <a:r>
              <a:rPr lang="en-US" sz="3200" dirty="0"/>
              <a:t>Form 941</a:t>
            </a:r>
          </a:p>
        </p:txBody>
      </p:sp>
      <p:pic>
        <p:nvPicPr>
          <p:cNvPr id="8" name="Content Placeholder 7" descr="Screen Shot 2021-04-16 at 10.27.59 AM.png"/>
          <p:cNvPicPr>
            <a:picLocks noGrp="1" noChangeAspect="1"/>
          </p:cNvPicPr>
          <p:nvPr>
            <p:ph idx="1"/>
          </p:nvPr>
        </p:nvPicPr>
        <p:blipFill>
          <a:blip r:embed="rId2">
            <a:extLst>
              <a:ext uri="{28A0092B-C50C-407E-A947-70E740481C1C}">
                <a14:useLocalDpi xmlns:a14="http://schemas.microsoft.com/office/drawing/2010/main" val="0"/>
              </a:ext>
            </a:extLst>
          </a:blip>
          <a:srcRect l="-4276" r="-4276"/>
          <a:stretch>
            <a:fillRect/>
          </a:stretch>
        </p:blipFill>
        <p:spPr/>
      </p:pic>
      <p:sp>
        <p:nvSpPr>
          <p:cNvPr id="6" name="Slide Number Placeholder 5">
            <a:extLst>
              <a:ext uri="{FF2B5EF4-FFF2-40B4-BE49-F238E27FC236}">
                <a16:creationId xmlns:a16="http://schemas.microsoft.com/office/drawing/2014/main" id="{AF0341F4-520C-E34D-8A68-33D8282AFBA4}"/>
              </a:ext>
            </a:extLst>
          </p:cNvPr>
          <p:cNvSpPr>
            <a:spLocks noGrp="1"/>
          </p:cNvSpPr>
          <p:nvPr>
            <p:ph type="sldNum" sz="quarter" idx="12"/>
          </p:nvPr>
        </p:nvSpPr>
        <p:spPr/>
        <p:txBody>
          <a:bodyPr/>
          <a:lstStyle/>
          <a:p>
            <a:fld id="{54AAE21D-1E9D-1047-BD42-883DA1A9BFEE}" type="slidenum">
              <a:rPr lang="en-US" smtClean="0"/>
              <a:t>484</a:t>
            </a:fld>
            <a:endParaRPr lang="en-US"/>
          </a:p>
        </p:txBody>
      </p:sp>
      <p:pic>
        <p:nvPicPr>
          <p:cNvPr id="3" name="Picture 2">
            <a:extLst>
              <a:ext uri="{FF2B5EF4-FFF2-40B4-BE49-F238E27FC236}">
                <a16:creationId xmlns:a16="http://schemas.microsoft.com/office/drawing/2014/main" id="{F1784BDC-BBD9-D448-2F6A-54CEE6AD1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7729939"/>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 (Cont.) </a:t>
            </a:r>
            <a:br>
              <a:rPr lang="en-US" sz="3200" dirty="0"/>
            </a:br>
            <a:r>
              <a:rPr lang="en-US" sz="3200" dirty="0"/>
              <a:t>Form 941</a:t>
            </a:r>
          </a:p>
        </p:txBody>
      </p:sp>
      <p:pic>
        <p:nvPicPr>
          <p:cNvPr id="9" name="Content Placeholder 8" descr="Screen Shot 2021-04-16 at 10.35.56 AM.png"/>
          <p:cNvPicPr>
            <a:picLocks noGrp="1" noChangeAspect="1"/>
          </p:cNvPicPr>
          <p:nvPr>
            <p:ph idx="1"/>
          </p:nvPr>
        </p:nvPicPr>
        <p:blipFill>
          <a:blip r:embed="rId2">
            <a:extLst>
              <a:ext uri="{28A0092B-C50C-407E-A947-70E740481C1C}">
                <a14:useLocalDpi xmlns:a14="http://schemas.microsoft.com/office/drawing/2010/main" val="0"/>
              </a:ext>
            </a:extLst>
          </a:blip>
          <a:srcRect l="-2147" r="-2147"/>
          <a:stretch>
            <a:fillRect/>
          </a:stretch>
        </p:blipFill>
        <p:spPr/>
      </p:pic>
      <p:sp>
        <p:nvSpPr>
          <p:cNvPr id="6" name="Slide Number Placeholder 5">
            <a:extLst>
              <a:ext uri="{FF2B5EF4-FFF2-40B4-BE49-F238E27FC236}">
                <a16:creationId xmlns:a16="http://schemas.microsoft.com/office/drawing/2014/main" id="{03AA56DD-35B2-5942-B9CE-07AAC72EC55B}"/>
              </a:ext>
            </a:extLst>
          </p:cNvPr>
          <p:cNvSpPr>
            <a:spLocks noGrp="1"/>
          </p:cNvSpPr>
          <p:nvPr>
            <p:ph type="sldNum" sz="quarter" idx="12"/>
          </p:nvPr>
        </p:nvSpPr>
        <p:spPr/>
        <p:txBody>
          <a:bodyPr/>
          <a:lstStyle/>
          <a:p>
            <a:fld id="{54AAE21D-1E9D-1047-BD42-883DA1A9BFEE}" type="slidenum">
              <a:rPr lang="en-US" smtClean="0"/>
              <a:t>485</a:t>
            </a:fld>
            <a:endParaRPr lang="en-US"/>
          </a:p>
        </p:txBody>
      </p:sp>
      <p:pic>
        <p:nvPicPr>
          <p:cNvPr id="3" name="Picture 2">
            <a:extLst>
              <a:ext uri="{FF2B5EF4-FFF2-40B4-BE49-F238E27FC236}">
                <a16:creationId xmlns:a16="http://schemas.microsoft.com/office/drawing/2014/main" id="{C5DD0847-C135-E762-D249-C4B0374B0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58296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 (Cont.) </a:t>
            </a:r>
            <a:br>
              <a:rPr lang="en-US" sz="3200" dirty="0"/>
            </a:br>
            <a:r>
              <a:rPr lang="en-US" sz="3200" dirty="0"/>
              <a:t>Form 941</a:t>
            </a:r>
          </a:p>
        </p:txBody>
      </p:sp>
      <p:pic>
        <p:nvPicPr>
          <p:cNvPr id="8" name="Content Placeholder 7" descr="Screen Shot 2021-04-16 at 10.30.03 AM.png"/>
          <p:cNvPicPr>
            <a:picLocks noGrp="1" noChangeAspect="1"/>
          </p:cNvPicPr>
          <p:nvPr>
            <p:ph idx="1"/>
          </p:nvPr>
        </p:nvPicPr>
        <p:blipFill>
          <a:blip r:embed="rId2">
            <a:extLst>
              <a:ext uri="{28A0092B-C50C-407E-A947-70E740481C1C}">
                <a14:useLocalDpi xmlns:a14="http://schemas.microsoft.com/office/drawing/2010/main" val="0"/>
              </a:ext>
            </a:extLst>
          </a:blip>
          <a:srcRect l="-29386" r="-29386"/>
          <a:stretch>
            <a:fillRect/>
          </a:stretch>
        </p:blipFill>
        <p:spPr/>
      </p:pic>
      <p:sp>
        <p:nvSpPr>
          <p:cNvPr id="6" name="Slide Number Placeholder 5">
            <a:extLst>
              <a:ext uri="{FF2B5EF4-FFF2-40B4-BE49-F238E27FC236}">
                <a16:creationId xmlns:a16="http://schemas.microsoft.com/office/drawing/2014/main" id="{91BF98ED-F1A7-2A41-AB6D-37C3D28A5BCC}"/>
              </a:ext>
            </a:extLst>
          </p:cNvPr>
          <p:cNvSpPr>
            <a:spLocks noGrp="1"/>
          </p:cNvSpPr>
          <p:nvPr>
            <p:ph type="sldNum" sz="quarter" idx="12"/>
          </p:nvPr>
        </p:nvSpPr>
        <p:spPr/>
        <p:txBody>
          <a:bodyPr/>
          <a:lstStyle/>
          <a:p>
            <a:fld id="{54AAE21D-1E9D-1047-BD42-883DA1A9BFEE}" type="slidenum">
              <a:rPr lang="en-US" smtClean="0"/>
              <a:t>486</a:t>
            </a:fld>
            <a:endParaRPr lang="en-US"/>
          </a:p>
        </p:txBody>
      </p:sp>
      <p:pic>
        <p:nvPicPr>
          <p:cNvPr id="3" name="Picture 2">
            <a:extLst>
              <a:ext uri="{FF2B5EF4-FFF2-40B4-BE49-F238E27FC236}">
                <a16:creationId xmlns:a16="http://schemas.microsoft.com/office/drawing/2014/main" id="{32C9B693-4861-2149-D751-C83E430D2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28016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Is Behind </a:t>
            </a:r>
            <a:br>
              <a:rPr lang="en-US" sz="3200" dirty="0"/>
            </a:br>
            <a:r>
              <a:rPr lang="en-US" sz="3200" dirty="0"/>
              <a:t>Processing Payroll Tax Returns </a:t>
            </a:r>
          </a:p>
        </p:txBody>
      </p:sp>
      <p:sp>
        <p:nvSpPr>
          <p:cNvPr id="3" name="Content Placeholder 2"/>
          <p:cNvSpPr>
            <a:spLocks noGrp="1"/>
          </p:cNvSpPr>
          <p:nvPr>
            <p:ph idx="1"/>
          </p:nvPr>
        </p:nvSpPr>
        <p:spPr/>
        <p:txBody>
          <a:bodyPr>
            <a:normAutofit/>
          </a:bodyPr>
          <a:lstStyle/>
          <a:p>
            <a:pPr>
              <a:buFontTx/>
              <a:buChar char="•"/>
            </a:pPr>
            <a:r>
              <a:rPr lang="en-US" sz="2400" dirty="0"/>
              <a:t>RIA Checkpoint announced on 05/25/21 that IRS published on its webpage of 05/21/21 that</a:t>
            </a:r>
          </a:p>
          <a:p>
            <a:pPr marL="457200" indent="-457200">
              <a:buAutoNum type="arabicPeriod"/>
            </a:pPr>
            <a:r>
              <a:rPr lang="en-US" sz="2400" dirty="0"/>
              <a:t>IRS has (as of 05/06/21) 1.9M unprocessed Form 941 in its pipeline (200,000 of which received before 2021)</a:t>
            </a:r>
          </a:p>
          <a:p>
            <a:pPr marL="457200" indent="-457200">
              <a:buAutoNum type="arabicPeriod"/>
            </a:pPr>
            <a:r>
              <a:rPr lang="en-US" sz="2400" dirty="0"/>
              <a:t>IRS is shipping via truck 941s from busier service centers to less busy service centers</a:t>
            </a:r>
          </a:p>
          <a:p>
            <a:pPr marL="457200" indent="-457200">
              <a:buAutoNum type="arabicPeriod"/>
            </a:pPr>
            <a:r>
              <a:rPr lang="en-US" sz="2400" dirty="0"/>
              <a:t>Cincinnati and Ogden have special </a:t>
            </a:r>
            <a:r>
              <a:rPr lang="en-US" sz="2400" dirty="0" err="1"/>
              <a:t>Covid</a:t>
            </a:r>
            <a:r>
              <a:rPr lang="en-US" sz="2400" dirty="0"/>
              <a:t> 941 processing staff </a:t>
            </a:r>
          </a:p>
          <a:p>
            <a:pPr marL="457200" indent="-457200">
              <a:buAutoNum type="arabicPeriod"/>
            </a:pPr>
            <a:r>
              <a:rPr lang="en-US" sz="2400" dirty="0"/>
              <a:t>IRS has (as of 05/07/21) has 100,000 Forms 941-X unprocessed (waiting on underlying Forms 941 to be processed)</a:t>
            </a:r>
          </a:p>
          <a:p>
            <a:pPr marL="457200" indent="-457200">
              <a:buAutoNum type="arabicPeriod"/>
            </a:pPr>
            <a:endParaRPr lang="en-US" sz="2400" dirty="0"/>
          </a:p>
          <a:p>
            <a:pPr marL="457200" indent="-457200">
              <a:buAutoNum type="arabicPeriod"/>
            </a:pPr>
            <a:endParaRPr lang="en-US" sz="2400" dirty="0"/>
          </a:p>
        </p:txBody>
      </p:sp>
      <p:sp>
        <p:nvSpPr>
          <p:cNvPr id="6" name="Slide Number Placeholder 5">
            <a:extLst>
              <a:ext uri="{FF2B5EF4-FFF2-40B4-BE49-F238E27FC236}">
                <a16:creationId xmlns:a16="http://schemas.microsoft.com/office/drawing/2014/main" id="{235E536E-2CBA-AC45-9CD2-51A18DF265DD}"/>
              </a:ext>
            </a:extLst>
          </p:cNvPr>
          <p:cNvSpPr>
            <a:spLocks noGrp="1"/>
          </p:cNvSpPr>
          <p:nvPr>
            <p:ph type="sldNum" sz="quarter" idx="12"/>
          </p:nvPr>
        </p:nvSpPr>
        <p:spPr/>
        <p:txBody>
          <a:bodyPr/>
          <a:lstStyle/>
          <a:p>
            <a:fld id="{54AAE21D-1E9D-1047-BD42-883DA1A9BFEE}" type="slidenum">
              <a:rPr lang="en-US" smtClean="0"/>
              <a:t>487</a:t>
            </a:fld>
            <a:endParaRPr lang="en-US"/>
          </a:p>
        </p:txBody>
      </p:sp>
      <p:pic>
        <p:nvPicPr>
          <p:cNvPr id="4" name="Picture 3">
            <a:extLst>
              <a:ext uri="{FF2B5EF4-FFF2-40B4-BE49-F238E27FC236}">
                <a16:creationId xmlns:a16="http://schemas.microsoft.com/office/drawing/2014/main" id="{4904E336-02C0-57D7-6A8F-28E2DF72F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98595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Common Costly Errors in Claiming</a:t>
            </a:r>
            <a:br>
              <a:rPr lang="en-US" sz="3200" dirty="0"/>
            </a:br>
            <a:r>
              <a:rPr lang="en-US" sz="3200" dirty="0" err="1"/>
              <a:t>Covid</a:t>
            </a:r>
            <a:r>
              <a:rPr lang="en-US" sz="3200" dirty="0"/>
              <a:t> Payroll Tax Credits</a:t>
            </a:r>
          </a:p>
        </p:txBody>
      </p:sp>
      <p:sp>
        <p:nvSpPr>
          <p:cNvPr id="3" name="Content Placeholder 2"/>
          <p:cNvSpPr>
            <a:spLocks noGrp="1"/>
          </p:cNvSpPr>
          <p:nvPr>
            <p:ph idx="1"/>
          </p:nvPr>
        </p:nvSpPr>
        <p:spPr/>
        <p:txBody>
          <a:bodyPr>
            <a:normAutofit/>
          </a:bodyPr>
          <a:lstStyle/>
          <a:p>
            <a:r>
              <a:rPr lang="en-US" sz="2400" dirty="0"/>
              <a:t>IRS: “Common but costly errors employers should avoid when filing taxes or claiming credits” </a:t>
            </a:r>
            <a:r>
              <a:rPr lang="en-US" sz="2000" dirty="0"/>
              <a:t> (COVID Tax Tip 2021-64) (05/10/21)</a:t>
            </a:r>
          </a:p>
          <a:p>
            <a:pPr marL="457200" indent="-457200">
              <a:buFont typeface="Arial"/>
              <a:buAutoNum type="arabicPeriod"/>
            </a:pPr>
            <a:r>
              <a:rPr lang="en-US" sz="2000" dirty="0"/>
              <a:t>Report advanced credits actually received, not merely requested payments </a:t>
            </a:r>
          </a:p>
          <a:p>
            <a:pPr marL="457200" indent="-457200">
              <a:buFont typeface="Arial"/>
              <a:buAutoNum type="arabicPeriod"/>
            </a:pPr>
            <a:r>
              <a:rPr lang="en-US" sz="2000" dirty="0"/>
              <a:t>Complete all lines on amended tax returns</a:t>
            </a:r>
          </a:p>
          <a:p>
            <a:pPr marL="457200" indent="-457200">
              <a:buAutoNum type="arabicPeriod"/>
            </a:pPr>
            <a:r>
              <a:rPr lang="en-US" sz="2000" dirty="0"/>
              <a:t>Use Form 7200 to request the advance payment of a credit only, not for claiming the credit</a:t>
            </a:r>
          </a:p>
          <a:p>
            <a:pPr marL="457200" indent="-457200">
              <a:buAutoNum type="arabicPeriod"/>
            </a:pPr>
            <a:r>
              <a:rPr lang="en-US" sz="2000" dirty="0"/>
              <a:t>Report # of employees correctly on Form 941 Line 1</a:t>
            </a:r>
          </a:p>
          <a:p>
            <a:pPr marL="457200" indent="-457200">
              <a:buAutoNum type="arabicPeriod"/>
            </a:pPr>
            <a:r>
              <a:rPr lang="en-US" sz="2000" dirty="0"/>
              <a:t>Inform third-party payers or reporting agents </a:t>
            </a:r>
            <a:r>
              <a:rPr lang="en-US" sz="2000" b="1" dirty="0"/>
              <a:t>of </a:t>
            </a:r>
            <a:r>
              <a:rPr lang="en-US" sz="2000" dirty="0"/>
              <a:t>requested and received an advance payment of credits</a:t>
            </a:r>
          </a:p>
          <a:p>
            <a:pPr marL="457200" indent="-457200">
              <a:buFont typeface="Arial"/>
              <a:buAutoNum type="arabicPeriod"/>
            </a:pPr>
            <a:r>
              <a:rPr lang="en-US" sz="2000" dirty="0"/>
              <a:t>Use fractions of cents line correctly for fractions of cents, due to rounding, re: employee share of Social Security and Medicare taxes  </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p:txBody>
      </p:sp>
      <p:sp>
        <p:nvSpPr>
          <p:cNvPr id="6" name="Slide Number Placeholder 5">
            <a:extLst>
              <a:ext uri="{FF2B5EF4-FFF2-40B4-BE49-F238E27FC236}">
                <a16:creationId xmlns:a16="http://schemas.microsoft.com/office/drawing/2014/main" id="{3268B55A-0EE1-064A-936E-1A38EAA919DE}"/>
              </a:ext>
            </a:extLst>
          </p:cNvPr>
          <p:cNvSpPr>
            <a:spLocks noGrp="1"/>
          </p:cNvSpPr>
          <p:nvPr>
            <p:ph type="sldNum" sz="quarter" idx="12"/>
          </p:nvPr>
        </p:nvSpPr>
        <p:spPr/>
        <p:txBody>
          <a:bodyPr/>
          <a:lstStyle/>
          <a:p>
            <a:fld id="{54AAE21D-1E9D-1047-BD42-883DA1A9BFEE}" type="slidenum">
              <a:rPr lang="en-US" smtClean="0"/>
              <a:t>488</a:t>
            </a:fld>
            <a:endParaRPr lang="en-US"/>
          </a:p>
        </p:txBody>
      </p:sp>
      <p:pic>
        <p:nvPicPr>
          <p:cNvPr id="4" name="Picture 3">
            <a:extLst>
              <a:ext uri="{FF2B5EF4-FFF2-40B4-BE49-F238E27FC236}">
                <a16:creationId xmlns:a16="http://schemas.microsoft.com/office/drawing/2014/main" id="{2F56A8A9-81CB-A998-791D-B0240EF27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20205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Payroll Tax Credits</a:t>
            </a:r>
            <a:br>
              <a:rPr lang="en-US" sz="3200" dirty="0"/>
            </a:br>
            <a:r>
              <a:rPr lang="en-US" sz="3200" dirty="0"/>
              <a:t>What if You Missed the Party?</a:t>
            </a:r>
          </a:p>
        </p:txBody>
      </p:sp>
      <p:pic>
        <p:nvPicPr>
          <p:cNvPr id="7" name="Content Placeholder 6" descr="WeddingOne.jpg"/>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5" name="Slide Number Placeholder 4">
            <a:extLst>
              <a:ext uri="{FF2B5EF4-FFF2-40B4-BE49-F238E27FC236}">
                <a16:creationId xmlns:a16="http://schemas.microsoft.com/office/drawing/2014/main" id="{5EE937CB-B250-F94F-8ED4-983637FA2F30}"/>
              </a:ext>
            </a:extLst>
          </p:cNvPr>
          <p:cNvSpPr>
            <a:spLocks noGrp="1"/>
          </p:cNvSpPr>
          <p:nvPr>
            <p:ph type="sldNum" sz="quarter" idx="12"/>
          </p:nvPr>
        </p:nvSpPr>
        <p:spPr/>
        <p:txBody>
          <a:bodyPr/>
          <a:lstStyle/>
          <a:p>
            <a:fld id="{54AAE21D-1E9D-1047-BD42-883DA1A9BFEE}" type="slidenum">
              <a:rPr lang="en-US" smtClean="0"/>
              <a:t>489</a:t>
            </a:fld>
            <a:endParaRPr lang="en-US"/>
          </a:p>
        </p:txBody>
      </p:sp>
      <p:pic>
        <p:nvPicPr>
          <p:cNvPr id="4" name="Picture 3">
            <a:extLst>
              <a:ext uri="{FF2B5EF4-FFF2-40B4-BE49-F238E27FC236}">
                <a16:creationId xmlns:a16="http://schemas.microsoft.com/office/drawing/2014/main" id="{48FDB49A-8C5E-523F-61A5-F9D8C1254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007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Applying for and Claiming ERC Refunds</a:t>
            </a:r>
            <a:br>
              <a:rPr lang="en-US" sz="3200" dirty="0"/>
            </a:br>
            <a:r>
              <a:rPr lang="en-US" sz="3200" dirty="0"/>
              <a:t>Trouble With PEOs (Leasing or Payroll Companies)</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Many customers of PEOs </a:t>
            </a:r>
            <a:r>
              <a:rPr lang="en-US" sz="2000" dirty="0"/>
              <a:t>(professional employee organizations) (leasing or payroll companies) </a:t>
            </a:r>
            <a:r>
              <a:rPr lang="en-US" sz="2400" dirty="0"/>
              <a:t>have reported not receiving expected ERC refunds at all</a:t>
            </a:r>
          </a:p>
          <a:p>
            <a:pPr marL="457200" indent="-457200">
              <a:buAutoNum type="alphaLcPeriod"/>
            </a:pPr>
            <a:r>
              <a:rPr lang="en-US" sz="2000" dirty="0"/>
              <a:t>IRS refuses to work with customer in troubleshooting ERC refund claim, demands to work with PEO instead</a:t>
            </a:r>
          </a:p>
          <a:p>
            <a:pPr marL="457200" indent="-457200">
              <a:buAutoNum type="alphaLcPeriod"/>
            </a:pPr>
            <a:r>
              <a:rPr lang="en-US" sz="2000" dirty="0"/>
              <a:t>Reports indicate that PEO won’t go to bat with IRS for customer re: ERC</a:t>
            </a:r>
          </a:p>
          <a:p>
            <a:pPr marL="457200" indent="-457200">
              <a:buAutoNum type="alphaLcPeriod"/>
            </a:pPr>
            <a:r>
              <a:rPr lang="en-US" sz="2000" dirty="0"/>
              <a:t>Result: Customer stuck in no man’s land w/ no advocate or ERC refund</a:t>
            </a:r>
          </a:p>
          <a:p>
            <a:pPr marL="457200" indent="-457200">
              <a:buAutoNum type="alphaLcPeriod"/>
            </a:pPr>
            <a:r>
              <a:rPr lang="en-US" sz="2000" dirty="0"/>
              <a:t>What to do about it?  </a:t>
            </a:r>
          </a:p>
          <a:p>
            <a:pPr marL="0" indent="0">
              <a:buNone/>
            </a:pPr>
            <a:r>
              <a:rPr lang="en-US" sz="2400" dirty="0"/>
              <a:t>  </a:t>
            </a:r>
          </a:p>
        </p:txBody>
      </p:sp>
      <p:sp>
        <p:nvSpPr>
          <p:cNvPr id="7" name="Slide Number Placeholder 6">
            <a:extLst>
              <a:ext uri="{FF2B5EF4-FFF2-40B4-BE49-F238E27FC236}">
                <a16:creationId xmlns:a16="http://schemas.microsoft.com/office/drawing/2014/main" id="{95CEEB46-346B-934D-AB71-AC8F33AEF246}"/>
              </a:ext>
            </a:extLst>
          </p:cNvPr>
          <p:cNvSpPr>
            <a:spLocks noGrp="1"/>
          </p:cNvSpPr>
          <p:nvPr>
            <p:ph type="sldNum" sz="quarter" idx="12"/>
          </p:nvPr>
        </p:nvSpPr>
        <p:spPr/>
        <p:txBody>
          <a:bodyPr/>
          <a:lstStyle/>
          <a:p>
            <a:fld id="{54AAE21D-1E9D-1047-BD42-883DA1A9BFEE}" type="slidenum">
              <a:rPr lang="en-US" smtClean="0"/>
              <a:t>49</a:t>
            </a:fld>
            <a:endParaRPr lang="en-US"/>
          </a:p>
        </p:txBody>
      </p:sp>
      <p:pic>
        <p:nvPicPr>
          <p:cNvPr id="4" name="Picture 3">
            <a:extLst>
              <a:ext uri="{FF2B5EF4-FFF2-40B4-BE49-F238E27FC236}">
                <a16:creationId xmlns:a16="http://schemas.microsoft.com/office/drawing/2014/main" id="{4A68D129-0027-C675-A651-20619F540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33990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Payroll Tax Return Mechanics</a:t>
            </a:r>
          </a:p>
        </p:txBody>
      </p:sp>
      <p:sp>
        <p:nvSpPr>
          <p:cNvPr id="6" name="Content Placeholder 5"/>
          <p:cNvSpPr>
            <a:spLocks noGrp="1"/>
          </p:cNvSpPr>
          <p:nvPr>
            <p:ph idx="1"/>
          </p:nvPr>
        </p:nvSpPr>
        <p:spPr/>
        <p:txBody>
          <a:bodyPr>
            <a:normAutofit/>
          </a:bodyPr>
          <a:lstStyle/>
          <a:p>
            <a:pPr>
              <a:buFontTx/>
              <a:buChar char="•"/>
            </a:pPr>
            <a:r>
              <a:rPr lang="en-US" sz="2400" dirty="0"/>
              <a:t>If did not claim ERC originally on Form 941 (missed the party)</a:t>
            </a:r>
          </a:p>
          <a:p>
            <a:pPr marL="457200" indent="-457200">
              <a:buAutoNum type="arabicPeriod"/>
            </a:pPr>
            <a:r>
              <a:rPr lang="en-US" sz="2400" dirty="0"/>
              <a:t>File Form 941-X to retroactively claim ERC</a:t>
            </a:r>
          </a:p>
          <a:p>
            <a:pPr marL="457200" indent="-457200">
              <a:buAutoNum type="arabicPeriod"/>
            </a:pPr>
            <a:r>
              <a:rPr lang="en-US" sz="2400" dirty="0"/>
              <a:t>File 941-X for each retroactive quarter claimed*</a:t>
            </a:r>
          </a:p>
          <a:p>
            <a:pPr marL="457200" indent="-457200">
              <a:buAutoNum type="arabicPeriod"/>
            </a:pPr>
            <a:r>
              <a:rPr lang="en-US" sz="2400" dirty="0"/>
              <a:t>No known special statute of limitations deadline </a:t>
            </a:r>
          </a:p>
          <a:p>
            <a:pPr marL="457200" indent="-457200">
              <a:buAutoNum type="arabicPeriod"/>
            </a:pPr>
            <a:r>
              <a:rPr lang="en-US" sz="2400" dirty="0"/>
              <a:t>Too late for Form 7200 if did not file prior to filing 941 </a:t>
            </a:r>
          </a:p>
          <a:p>
            <a:pPr marL="0" indent="0">
              <a:buNone/>
            </a:pPr>
            <a:endParaRPr lang="en-US" sz="1200" dirty="0"/>
          </a:p>
          <a:p>
            <a:pPr marL="0" indent="0">
              <a:buNone/>
            </a:pPr>
            <a:r>
              <a:rPr lang="en-US" sz="2000" dirty="0"/>
              <a:t>*   For ERC qualifying wages paid from 03/13/20 – 03/31/21, report and claim ERC on 2Q 2020 Form 941 </a:t>
            </a:r>
          </a:p>
          <a:p>
            <a:pPr marL="457200" indent="-457200">
              <a:buAutoNum type="alphaLcPeriod"/>
            </a:pPr>
            <a:endParaRPr lang="en-US" sz="2000" dirty="0"/>
          </a:p>
          <a:p>
            <a:pPr>
              <a:buFontTx/>
              <a:buChar char="-"/>
            </a:pPr>
            <a:r>
              <a:rPr lang="en-US" sz="2000" dirty="0"/>
              <a:t>Note:  In this author’s 38+ years of practice (during which I have practiced employment tax somewhat heavily), I have never once experienced an amended employment tax return (Form 941-X) generate an IRS exam   </a:t>
            </a:r>
          </a:p>
        </p:txBody>
      </p:sp>
      <p:sp>
        <p:nvSpPr>
          <p:cNvPr id="5" name="Slide Number Placeholder 4">
            <a:extLst>
              <a:ext uri="{FF2B5EF4-FFF2-40B4-BE49-F238E27FC236}">
                <a16:creationId xmlns:a16="http://schemas.microsoft.com/office/drawing/2014/main" id="{F5E4E6C7-635E-6D43-A1D3-459E6824F1FA}"/>
              </a:ext>
            </a:extLst>
          </p:cNvPr>
          <p:cNvSpPr>
            <a:spLocks noGrp="1"/>
          </p:cNvSpPr>
          <p:nvPr>
            <p:ph type="sldNum" sz="quarter" idx="12"/>
          </p:nvPr>
        </p:nvSpPr>
        <p:spPr/>
        <p:txBody>
          <a:bodyPr/>
          <a:lstStyle/>
          <a:p>
            <a:fld id="{54AAE21D-1E9D-1047-BD42-883DA1A9BFEE}" type="slidenum">
              <a:rPr lang="en-US" smtClean="0"/>
              <a:t>490</a:t>
            </a:fld>
            <a:endParaRPr lang="en-US"/>
          </a:p>
        </p:txBody>
      </p:sp>
      <p:pic>
        <p:nvPicPr>
          <p:cNvPr id="4" name="Picture 3">
            <a:extLst>
              <a:ext uri="{FF2B5EF4-FFF2-40B4-BE49-F238E27FC236}">
                <a16:creationId xmlns:a16="http://schemas.microsoft.com/office/drawing/2014/main" id="{CF6D5026-CFC0-5590-09AD-A4C345641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3396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Retroactively </a:t>
            </a:r>
            <a:br>
              <a:rPr lang="en-US" sz="3200" dirty="0"/>
            </a:br>
            <a:r>
              <a:rPr lang="en-US" sz="3200" dirty="0"/>
              <a:t>Form 941-X </a:t>
            </a:r>
            <a:r>
              <a:rPr lang="en-US" sz="2400" dirty="0"/>
              <a:t>(Rev. Oct. 2020)</a:t>
            </a:r>
            <a:endParaRPr lang="en-US" sz="3200" dirty="0"/>
          </a:p>
        </p:txBody>
      </p:sp>
      <p:pic>
        <p:nvPicPr>
          <p:cNvPr id="7" name="Content Placeholder 6" descr="Screen Shot 2021-01-25 at 6.48.11 PM.png"/>
          <p:cNvPicPr>
            <a:picLocks noGrp="1" noChangeAspect="1"/>
          </p:cNvPicPr>
          <p:nvPr>
            <p:ph idx="1"/>
          </p:nvPr>
        </p:nvPicPr>
        <p:blipFill>
          <a:blip r:embed="rId3">
            <a:extLst>
              <a:ext uri="{28A0092B-C50C-407E-A947-70E740481C1C}">
                <a14:useLocalDpi xmlns:a14="http://schemas.microsoft.com/office/drawing/2010/main" val="0"/>
              </a:ext>
            </a:extLst>
          </a:blip>
          <a:srcRect l="-20410" r="-20410"/>
          <a:stretch>
            <a:fillRect/>
          </a:stretch>
        </p:blipFill>
        <p:spPr/>
      </p:pic>
      <p:sp>
        <p:nvSpPr>
          <p:cNvPr id="8" name="Right Arrow 7"/>
          <p:cNvSpPr/>
          <p:nvPr/>
        </p:nvSpPr>
        <p:spPr>
          <a:xfrm>
            <a:off x="809625" y="4929632"/>
            <a:ext cx="718566" cy="3091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57677" y="5293437"/>
            <a:ext cx="7030065" cy="923330"/>
          </a:xfrm>
          <a:prstGeom prst="rect">
            <a:avLst/>
          </a:prstGeom>
          <a:solidFill>
            <a:srgbClr val="FFFF00"/>
          </a:solidFill>
        </p:spPr>
        <p:txBody>
          <a:bodyPr wrap="none" rtlCol="0">
            <a:spAutoFit/>
          </a:bodyPr>
          <a:lstStyle/>
          <a:p>
            <a:pPr algn="ctr"/>
            <a:r>
              <a:rPr lang="en-US" dirty="0"/>
              <a:t>To claim ERC on Form 941, check the “Claim” box above. Since wages are </a:t>
            </a:r>
          </a:p>
          <a:p>
            <a:pPr algn="ctr"/>
            <a:r>
              <a:rPr lang="en-US" dirty="0"/>
              <a:t>not being adjusted (on page 1 of Form 941), do not check box for </a:t>
            </a:r>
          </a:p>
          <a:p>
            <a:pPr algn="ctr"/>
            <a:r>
              <a:rPr lang="en-US" dirty="0"/>
              <a:t>“Adjusted employment tax return” above.</a:t>
            </a:r>
          </a:p>
        </p:txBody>
      </p:sp>
      <p:sp>
        <p:nvSpPr>
          <p:cNvPr id="6" name="Slide Number Placeholder 5">
            <a:extLst>
              <a:ext uri="{FF2B5EF4-FFF2-40B4-BE49-F238E27FC236}">
                <a16:creationId xmlns:a16="http://schemas.microsoft.com/office/drawing/2014/main" id="{BA213FA9-D040-BC42-81A3-C6CFCE1136D3}"/>
              </a:ext>
            </a:extLst>
          </p:cNvPr>
          <p:cNvSpPr>
            <a:spLocks noGrp="1"/>
          </p:cNvSpPr>
          <p:nvPr>
            <p:ph type="sldNum" sz="quarter" idx="12"/>
          </p:nvPr>
        </p:nvSpPr>
        <p:spPr/>
        <p:txBody>
          <a:bodyPr/>
          <a:lstStyle/>
          <a:p>
            <a:fld id="{54AAE21D-1E9D-1047-BD42-883DA1A9BFEE}" type="slidenum">
              <a:rPr lang="en-US" smtClean="0"/>
              <a:t>491</a:t>
            </a:fld>
            <a:endParaRPr lang="en-US"/>
          </a:p>
        </p:txBody>
      </p:sp>
      <p:pic>
        <p:nvPicPr>
          <p:cNvPr id="3" name="Picture 2">
            <a:extLst>
              <a:ext uri="{FF2B5EF4-FFF2-40B4-BE49-F238E27FC236}">
                <a16:creationId xmlns:a16="http://schemas.microsoft.com/office/drawing/2014/main" id="{B8B9B30F-21E1-2D90-22C5-C84619A87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8097778"/>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118"/>
            <a:ext cx="8229600" cy="1143000"/>
          </a:xfrm>
        </p:spPr>
        <p:txBody>
          <a:bodyPr>
            <a:normAutofit/>
          </a:bodyPr>
          <a:lstStyle/>
          <a:p>
            <a:r>
              <a:rPr lang="en-US" sz="3200" dirty="0"/>
              <a:t>ERC Retroactively </a:t>
            </a:r>
            <a:br>
              <a:rPr lang="en-US" sz="3200" dirty="0"/>
            </a:br>
            <a:r>
              <a:rPr lang="en-US" sz="3200" dirty="0"/>
              <a:t>Form 941-X </a:t>
            </a:r>
            <a:r>
              <a:rPr lang="en-US" sz="2400" dirty="0"/>
              <a:t>(Rev. Oct. 2020)</a:t>
            </a:r>
            <a:endParaRPr lang="en-US" sz="3200" dirty="0"/>
          </a:p>
        </p:txBody>
      </p:sp>
      <p:pic>
        <p:nvPicPr>
          <p:cNvPr id="7" name="Content Placeholder 6" descr="Screen Shot 2021-03-26 at 12.16.02 AM.png"/>
          <p:cNvPicPr>
            <a:picLocks noGrp="1" noChangeAspect="1"/>
          </p:cNvPicPr>
          <p:nvPr>
            <p:ph idx="1"/>
          </p:nvPr>
        </p:nvPicPr>
        <p:blipFill>
          <a:blip r:embed="rId2">
            <a:extLst>
              <a:ext uri="{28A0092B-C50C-407E-A947-70E740481C1C}">
                <a14:useLocalDpi xmlns:a14="http://schemas.microsoft.com/office/drawing/2010/main" val="0"/>
              </a:ext>
            </a:extLst>
          </a:blip>
          <a:srcRect l="-3106" r="-3106"/>
          <a:stretch>
            <a:fillRect/>
          </a:stretch>
        </p:blipFill>
        <p:spPr>
          <a:xfrm>
            <a:off x="457200" y="1866290"/>
            <a:ext cx="8229600" cy="4525963"/>
          </a:xfrm>
        </p:spPr>
      </p:pic>
      <p:sp>
        <p:nvSpPr>
          <p:cNvPr id="8" name="TextBox 7"/>
          <p:cNvSpPr txBox="1"/>
          <p:nvPr/>
        </p:nvSpPr>
        <p:spPr>
          <a:xfrm>
            <a:off x="616869" y="1221623"/>
            <a:ext cx="8047395" cy="646331"/>
          </a:xfrm>
          <a:prstGeom prst="rect">
            <a:avLst/>
          </a:prstGeom>
          <a:solidFill>
            <a:srgbClr val="FFFF00"/>
          </a:solidFill>
        </p:spPr>
        <p:txBody>
          <a:bodyPr wrap="none" rtlCol="0">
            <a:spAutoFit/>
          </a:bodyPr>
          <a:lstStyle/>
          <a:p>
            <a:pPr algn="ctr"/>
            <a:r>
              <a:rPr lang="en-US" dirty="0"/>
              <a:t>In completing Form 941-X for an ERC claim, do not complete Part 2 below. Since the </a:t>
            </a:r>
          </a:p>
          <a:p>
            <a:pPr algn="ctr"/>
            <a:r>
              <a:rPr lang="en-US" dirty="0"/>
              <a:t>Return is not an “Adjusted Employment Tax Return”, Part 2 below is irrelevant.   </a:t>
            </a:r>
          </a:p>
        </p:txBody>
      </p:sp>
      <p:sp>
        <p:nvSpPr>
          <p:cNvPr id="6" name="Slide Number Placeholder 5">
            <a:extLst>
              <a:ext uri="{FF2B5EF4-FFF2-40B4-BE49-F238E27FC236}">
                <a16:creationId xmlns:a16="http://schemas.microsoft.com/office/drawing/2014/main" id="{4A5080F1-2FE3-8E4C-98B4-5892BF0CFAD0}"/>
              </a:ext>
            </a:extLst>
          </p:cNvPr>
          <p:cNvSpPr>
            <a:spLocks noGrp="1"/>
          </p:cNvSpPr>
          <p:nvPr>
            <p:ph type="sldNum" sz="quarter" idx="12"/>
          </p:nvPr>
        </p:nvSpPr>
        <p:spPr/>
        <p:txBody>
          <a:bodyPr/>
          <a:lstStyle/>
          <a:p>
            <a:fld id="{54AAE21D-1E9D-1047-BD42-883DA1A9BFEE}" type="slidenum">
              <a:rPr lang="en-US" smtClean="0"/>
              <a:t>492</a:t>
            </a:fld>
            <a:endParaRPr lang="en-US"/>
          </a:p>
        </p:txBody>
      </p:sp>
      <p:pic>
        <p:nvPicPr>
          <p:cNvPr id="3" name="Picture 2">
            <a:extLst>
              <a:ext uri="{FF2B5EF4-FFF2-40B4-BE49-F238E27FC236}">
                <a16:creationId xmlns:a16="http://schemas.microsoft.com/office/drawing/2014/main" id="{4EB9EBE8-793F-4643-891F-92F87190C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3014274"/>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Form 941-X </a:t>
            </a:r>
            <a:r>
              <a:rPr lang="en-US" sz="3200" dirty="0"/>
              <a:t>(Rev. October 2020)</a:t>
            </a:r>
            <a:br>
              <a:rPr lang="en-US" sz="3200" dirty="0"/>
            </a:br>
            <a:r>
              <a:rPr lang="en-US" sz="3600" dirty="0"/>
              <a:t>Instructions</a:t>
            </a:r>
          </a:p>
        </p:txBody>
      </p:sp>
      <p:pic>
        <p:nvPicPr>
          <p:cNvPr id="7" name="Content Placeholder 6" descr="Screen Shot 2021-01-25 at 6.54.39 PM.png"/>
          <p:cNvPicPr>
            <a:picLocks noGrp="1" noChangeAspect="1"/>
          </p:cNvPicPr>
          <p:nvPr>
            <p:ph idx="1"/>
          </p:nvPr>
        </p:nvPicPr>
        <p:blipFill>
          <a:blip r:embed="rId2">
            <a:extLst>
              <a:ext uri="{28A0092B-C50C-407E-A947-70E740481C1C}">
                <a14:useLocalDpi xmlns:a14="http://schemas.microsoft.com/office/drawing/2010/main" val="0"/>
              </a:ext>
            </a:extLst>
          </a:blip>
          <a:srcRect t="-138034" b="-138034"/>
          <a:stretch>
            <a:fillRect/>
          </a:stretch>
        </p:blipFill>
        <p:spPr>
          <a:xfrm>
            <a:off x="457200" y="-114300"/>
            <a:ext cx="8229600" cy="4525963"/>
          </a:xfrm>
        </p:spPr>
      </p:pic>
      <p:pic>
        <p:nvPicPr>
          <p:cNvPr id="8" name="Picture 7" descr="Screen Shot 2021-01-25 at 6.56.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650" y="3095625"/>
            <a:ext cx="4457700" cy="2422525"/>
          </a:xfrm>
          <a:prstGeom prst="rect">
            <a:avLst/>
          </a:prstGeom>
        </p:spPr>
      </p:pic>
      <p:pic>
        <p:nvPicPr>
          <p:cNvPr id="9" name="Picture 8" descr="Screen Shot 2021-01-25 at 6.56.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2650" y="5283199"/>
            <a:ext cx="4267200" cy="654051"/>
          </a:xfrm>
          <a:prstGeom prst="rect">
            <a:avLst/>
          </a:prstGeom>
        </p:spPr>
      </p:pic>
      <p:sp>
        <p:nvSpPr>
          <p:cNvPr id="6" name="Slide Number Placeholder 5">
            <a:extLst>
              <a:ext uri="{FF2B5EF4-FFF2-40B4-BE49-F238E27FC236}">
                <a16:creationId xmlns:a16="http://schemas.microsoft.com/office/drawing/2014/main" id="{352C2179-72DC-4A47-B283-DC3B6ED99BD7}"/>
              </a:ext>
            </a:extLst>
          </p:cNvPr>
          <p:cNvSpPr>
            <a:spLocks noGrp="1"/>
          </p:cNvSpPr>
          <p:nvPr>
            <p:ph type="sldNum" sz="quarter" idx="12"/>
          </p:nvPr>
        </p:nvSpPr>
        <p:spPr/>
        <p:txBody>
          <a:bodyPr/>
          <a:lstStyle/>
          <a:p>
            <a:fld id="{54AAE21D-1E9D-1047-BD42-883DA1A9BFEE}" type="slidenum">
              <a:rPr lang="en-US" smtClean="0"/>
              <a:t>493</a:t>
            </a:fld>
            <a:endParaRPr lang="en-US"/>
          </a:p>
        </p:txBody>
      </p:sp>
      <p:pic>
        <p:nvPicPr>
          <p:cNvPr id="3" name="Picture 2">
            <a:extLst>
              <a:ext uri="{FF2B5EF4-FFF2-40B4-BE49-F238E27FC236}">
                <a16:creationId xmlns:a16="http://schemas.microsoft.com/office/drawing/2014/main" id="{C37C0E71-9655-E358-7781-551071BC9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183139"/>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dirty="0"/>
            </a:br>
            <a:r>
              <a:rPr lang="en-US" sz="3200" dirty="0"/>
              <a:t>Nonrefundable Portion of ERC</a:t>
            </a:r>
          </a:p>
        </p:txBody>
      </p:sp>
      <p:pic>
        <p:nvPicPr>
          <p:cNvPr id="7" name="Content Placeholder 6" descr="Screen Shot 2021-01-25 at 7.01.04 PM.png"/>
          <p:cNvPicPr>
            <a:picLocks noGrp="1" noChangeAspect="1"/>
          </p:cNvPicPr>
          <p:nvPr>
            <p:ph idx="1"/>
          </p:nvPr>
        </p:nvPicPr>
        <p:blipFill>
          <a:blip r:embed="rId2">
            <a:extLst>
              <a:ext uri="{28A0092B-C50C-407E-A947-70E740481C1C}">
                <a14:useLocalDpi xmlns:a14="http://schemas.microsoft.com/office/drawing/2010/main" val="0"/>
              </a:ext>
            </a:extLst>
          </a:blip>
          <a:srcRect t="-92719" b="-92719"/>
          <a:stretch>
            <a:fillRect/>
          </a:stretch>
        </p:blipFill>
        <p:spPr>
          <a:xfrm>
            <a:off x="492125" y="-175742"/>
            <a:ext cx="8229600" cy="4525963"/>
          </a:xfrm>
        </p:spPr>
      </p:pic>
      <p:pic>
        <p:nvPicPr>
          <p:cNvPr id="8" name="Picture 7" descr="Screen Shot 2021-01-25 at 7.05.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25" y="2892386"/>
            <a:ext cx="8207375" cy="501728"/>
          </a:xfrm>
          <a:prstGeom prst="rect">
            <a:avLst/>
          </a:prstGeom>
        </p:spPr>
      </p:pic>
      <p:sp>
        <p:nvSpPr>
          <p:cNvPr id="10" name="Right Arrow 9"/>
          <p:cNvSpPr/>
          <p:nvPr/>
        </p:nvSpPr>
        <p:spPr>
          <a:xfrm>
            <a:off x="79375" y="3135757"/>
            <a:ext cx="718566" cy="3091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94701" y="3607660"/>
            <a:ext cx="7511488" cy="2585323"/>
          </a:xfrm>
          <a:prstGeom prst="rect">
            <a:avLst/>
          </a:prstGeom>
          <a:solidFill>
            <a:srgbClr val="FFFF00"/>
          </a:solidFill>
        </p:spPr>
        <p:txBody>
          <a:bodyPr wrap="square">
            <a:spAutoFit/>
          </a:bodyPr>
          <a:lstStyle/>
          <a:p>
            <a:r>
              <a:rPr lang="en-US" dirty="0"/>
              <a:t>The nonrefundable portion of ERC is limited to </a:t>
            </a:r>
            <a:r>
              <a:rPr lang="en-US" dirty="0">
                <a:solidFill>
                  <a:srgbClr val="FF0000"/>
                </a:solidFill>
              </a:rPr>
              <a:t>employer share of social security tax (OASDI) </a:t>
            </a:r>
            <a:r>
              <a:rPr lang="en-US" dirty="0"/>
              <a:t>reported on Form 941, lines 5a and 5b, after being first reduced by any: </a:t>
            </a:r>
          </a:p>
          <a:p>
            <a:pPr marL="342900" indent="-342900">
              <a:buAutoNum type="arabicPeriod"/>
            </a:pPr>
            <a:r>
              <a:rPr lang="en-US" dirty="0"/>
              <a:t>Form 8974 research credit for qualified small business payroll tax credit for increasing research activities, </a:t>
            </a:r>
          </a:p>
          <a:p>
            <a:pPr marL="342900" indent="-342900">
              <a:buAutoNum type="arabicPeriod"/>
            </a:pPr>
            <a:r>
              <a:rPr lang="en-US" dirty="0"/>
              <a:t>Form 5884-C work opportunity credit for qualified tax-exempt orgs hiring qualified veterans, and/or </a:t>
            </a:r>
          </a:p>
          <a:p>
            <a:pPr marL="342900" indent="-342900">
              <a:buAutoNum type="arabicPeriod"/>
            </a:pPr>
            <a:r>
              <a:rPr lang="en-US" dirty="0"/>
              <a:t>Form 941 credit for the nonrefundable portion of the credit for FFCRA qualified sick and family leave wages </a:t>
            </a:r>
          </a:p>
        </p:txBody>
      </p:sp>
      <p:sp>
        <p:nvSpPr>
          <p:cNvPr id="6" name="Slide Number Placeholder 5">
            <a:extLst>
              <a:ext uri="{FF2B5EF4-FFF2-40B4-BE49-F238E27FC236}">
                <a16:creationId xmlns:a16="http://schemas.microsoft.com/office/drawing/2014/main" id="{F49F6769-0C16-B949-8A71-E3A550B7F666}"/>
              </a:ext>
            </a:extLst>
          </p:cNvPr>
          <p:cNvSpPr>
            <a:spLocks noGrp="1"/>
          </p:cNvSpPr>
          <p:nvPr>
            <p:ph type="sldNum" sz="quarter" idx="12"/>
          </p:nvPr>
        </p:nvSpPr>
        <p:spPr/>
        <p:txBody>
          <a:bodyPr/>
          <a:lstStyle/>
          <a:p>
            <a:fld id="{54AAE21D-1E9D-1047-BD42-883DA1A9BFEE}" type="slidenum">
              <a:rPr lang="en-US" smtClean="0"/>
              <a:t>494</a:t>
            </a:fld>
            <a:endParaRPr lang="en-US"/>
          </a:p>
        </p:txBody>
      </p:sp>
      <p:pic>
        <p:nvPicPr>
          <p:cNvPr id="3" name="Picture 2">
            <a:extLst>
              <a:ext uri="{FF2B5EF4-FFF2-40B4-BE49-F238E27FC236}">
                <a16:creationId xmlns:a16="http://schemas.microsoft.com/office/drawing/2014/main" id="{2D6B0E33-9365-F58F-90F9-42EEF7869D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33328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90"/>
            <a:ext cx="8229600" cy="1143000"/>
          </a:xfrm>
        </p:spPr>
        <p:txBody>
          <a:bodyPr>
            <a:normAutofit/>
          </a:bodyPr>
          <a:lstStyle/>
          <a:p>
            <a:r>
              <a:rPr lang="en-US" sz="3200" dirty="0"/>
              <a:t>Form 941-X</a:t>
            </a:r>
          </a:p>
        </p:txBody>
      </p:sp>
      <p:pic>
        <p:nvPicPr>
          <p:cNvPr id="7" name="Content Placeholder 6" descr="Screen Shot 2021-01-25 at 7.09.39 PM.png"/>
          <p:cNvPicPr>
            <a:picLocks noGrp="1" noChangeAspect="1"/>
          </p:cNvPicPr>
          <p:nvPr>
            <p:ph idx="1"/>
          </p:nvPr>
        </p:nvPicPr>
        <p:blipFill>
          <a:blip r:embed="rId2">
            <a:extLst>
              <a:ext uri="{28A0092B-C50C-407E-A947-70E740481C1C}">
                <a14:useLocalDpi xmlns:a14="http://schemas.microsoft.com/office/drawing/2010/main" val="0"/>
              </a:ext>
            </a:extLst>
          </a:blip>
          <a:srcRect l="-39958" r="-39958"/>
          <a:stretch>
            <a:fillRect/>
          </a:stretch>
        </p:blipFill>
        <p:spPr>
          <a:xfrm>
            <a:off x="457200" y="1724720"/>
            <a:ext cx="8229600" cy="4525963"/>
          </a:xfrm>
        </p:spPr>
      </p:pic>
      <p:sp>
        <p:nvSpPr>
          <p:cNvPr id="9" name="Right Arrow 8"/>
          <p:cNvSpPr/>
          <p:nvPr/>
        </p:nvSpPr>
        <p:spPr>
          <a:xfrm>
            <a:off x="1451430" y="1688862"/>
            <a:ext cx="718566" cy="3091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1499810" y="3523557"/>
            <a:ext cx="718566" cy="3091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1905" y="3887927"/>
            <a:ext cx="718566" cy="3091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1508125" y="5564632"/>
            <a:ext cx="718566" cy="3091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1496030" y="4603057"/>
            <a:ext cx="718566" cy="3091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25135" y="927018"/>
            <a:ext cx="7688861" cy="646331"/>
          </a:xfrm>
          <a:prstGeom prst="rect">
            <a:avLst/>
          </a:prstGeom>
          <a:solidFill>
            <a:srgbClr val="FFFF00"/>
          </a:solidFill>
        </p:spPr>
        <p:txBody>
          <a:bodyPr wrap="none" rtlCol="0">
            <a:spAutoFit/>
          </a:bodyPr>
          <a:lstStyle/>
          <a:p>
            <a:pPr algn="ctr"/>
            <a:r>
              <a:rPr lang="en-US" dirty="0"/>
              <a:t>The refundable portion of the credit (line 26) is allowed after the employer share </a:t>
            </a:r>
          </a:p>
          <a:p>
            <a:pPr algn="ctr"/>
            <a:r>
              <a:rPr lang="en-US" dirty="0"/>
              <a:t>of social security tax is reduced to zero by nonrefundable credits</a:t>
            </a:r>
          </a:p>
        </p:txBody>
      </p:sp>
      <p:sp>
        <p:nvSpPr>
          <p:cNvPr id="6" name="Slide Number Placeholder 5">
            <a:extLst>
              <a:ext uri="{FF2B5EF4-FFF2-40B4-BE49-F238E27FC236}">
                <a16:creationId xmlns:a16="http://schemas.microsoft.com/office/drawing/2014/main" id="{54133B9D-F1AE-BF46-A2F7-8F14D1923A25}"/>
              </a:ext>
            </a:extLst>
          </p:cNvPr>
          <p:cNvSpPr>
            <a:spLocks noGrp="1"/>
          </p:cNvSpPr>
          <p:nvPr>
            <p:ph type="sldNum" sz="quarter" idx="12"/>
          </p:nvPr>
        </p:nvSpPr>
        <p:spPr/>
        <p:txBody>
          <a:bodyPr/>
          <a:lstStyle/>
          <a:p>
            <a:fld id="{54AAE21D-1E9D-1047-BD42-883DA1A9BFEE}" type="slidenum">
              <a:rPr lang="en-US" smtClean="0"/>
              <a:t>495</a:t>
            </a:fld>
            <a:endParaRPr lang="en-US"/>
          </a:p>
        </p:txBody>
      </p:sp>
      <p:pic>
        <p:nvPicPr>
          <p:cNvPr id="4" name="Picture 3">
            <a:extLst>
              <a:ext uri="{FF2B5EF4-FFF2-40B4-BE49-F238E27FC236}">
                <a16:creationId xmlns:a16="http://schemas.microsoft.com/office/drawing/2014/main" id="{8410AB1B-FD6C-A7E3-F6F4-7419D4896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326131"/>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a:t>
            </a:r>
            <a:r>
              <a:rPr lang="en-US" sz="3200" dirty="0" err="1"/>
              <a:t>Covid</a:t>
            </a:r>
            <a:r>
              <a:rPr lang="en-US" sz="3200" dirty="0"/>
              <a:t> Payroll Tax Credits</a:t>
            </a:r>
            <a:br>
              <a:rPr lang="en-US" sz="3200" dirty="0"/>
            </a:br>
            <a:r>
              <a:rPr lang="en-US" sz="3200" dirty="0"/>
              <a:t>Form 941</a:t>
            </a:r>
          </a:p>
        </p:txBody>
      </p:sp>
      <p:sp>
        <p:nvSpPr>
          <p:cNvPr id="3" name="Content Placeholder 2"/>
          <p:cNvSpPr>
            <a:spLocks noGrp="1"/>
          </p:cNvSpPr>
          <p:nvPr>
            <p:ph idx="1"/>
          </p:nvPr>
        </p:nvSpPr>
        <p:spPr/>
        <p:txBody>
          <a:bodyPr>
            <a:normAutofit/>
          </a:bodyPr>
          <a:lstStyle/>
          <a:p>
            <a:r>
              <a:rPr lang="en-US" sz="2400" dirty="0"/>
              <a:t>Form 941 April 2020  </a:t>
            </a:r>
            <a:r>
              <a:rPr lang="en-US" sz="2400" dirty="0">
                <a:hlinkClick r:id="rId2"/>
              </a:rPr>
              <a:t>https://aboutbtax.com/Rx2</a:t>
            </a:r>
            <a:r>
              <a:rPr lang="en-US" sz="2400" dirty="0"/>
              <a:t>  </a:t>
            </a:r>
          </a:p>
          <a:p>
            <a:r>
              <a:rPr lang="en-US" sz="2400" dirty="0"/>
              <a:t>Form 941 Instructions  April 2020</a:t>
            </a:r>
          </a:p>
          <a:p>
            <a:pPr marL="0" indent="0">
              <a:buNone/>
            </a:pPr>
            <a:r>
              <a:rPr lang="en-US" sz="2400" dirty="0">
                <a:hlinkClick r:id="rId3"/>
              </a:rPr>
              <a:t>https://aboutbtax.com/RHb</a:t>
            </a:r>
            <a:endParaRPr lang="en-US" sz="2400" dirty="0"/>
          </a:p>
          <a:p>
            <a:pPr marL="0" indent="0">
              <a:buNone/>
            </a:pPr>
            <a:endParaRPr lang="en-US" sz="2400" dirty="0"/>
          </a:p>
          <a:p>
            <a:r>
              <a:rPr lang="en-US" sz="2400" dirty="0"/>
              <a:t>Form 941 July 2020  </a:t>
            </a:r>
            <a:r>
              <a:rPr lang="en-US" sz="2400" dirty="0">
                <a:hlinkClick r:id="rId4"/>
              </a:rPr>
              <a:t>https://aboutbtax.com/Tsk</a:t>
            </a:r>
            <a:endParaRPr lang="en-US" sz="2400" dirty="0"/>
          </a:p>
          <a:p>
            <a:r>
              <a:rPr lang="en-US" sz="2400" dirty="0"/>
              <a:t>Form 941 Instructions July 2020 </a:t>
            </a:r>
          </a:p>
          <a:p>
            <a:pPr marL="0" indent="0">
              <a:buNone/>
            </a:pPr>
            <a:r>
              <a:rPr lang="en-US" sz="2400" u="sng" dirty="0">
                <a:hlinkClick r:id="rId5"/>
              </a:rPr>
              <a:t>https://aboutbtax.com/Ts4</a:t>
            </a:r>
            <a:endParaRPr lang="en-US" sz="2400" dirty="0"/>
          </a:p>
        </p:txBody>
      </p:sp>
      <p:sp>
        <p:nvSpPr>
          <p:cNvPr id="6" name="Slide Number Placeholder 5">
            <a:extLst>
              <a:ext uri="{FF2B5EF4-FFF2-40B4-BE49-F238E27FC236}">
                <a16:creationId xmlns:a16="http://schemas.microsoft.com/office/drawing/2014/main" id="{E31F763E-2476-4D45-B925-B8440DB67296}"/>
              </a:ext>
            </a:extLst>
          </p:cNvPr>
          <p:cNvSpPr>
            <a:spLocks noGrp="1"/>
          </p:cNvSpPr>
          <p:nvPr>
            <p:ph type="sldNum" sz="quarter" idx="12"/>
          </p:nvPr>
        </p:nvSpPr>
        <p:spPr/>
        <p:txBody>
          <a:bodyPr/>
          <a:lstStyle/>
          <a:p>
            <a:fld id="{54AAE21D-1E9D-1047-BD42-883DA1A9BFEE}" type="slidenum">
              <a:rPr lang="en-US" smtClean="0"/>
              <a:t>496</a:t>
            </a:fld>
            <a:endParaRPr lang="en-US"/>
          </a:p>
        </p:txBody>
      </p:sp>
      <p:pic>
        <p:nvPicPr>
          <p:cNvPr id="4" name="Picture 3">
            <a:extLst>
              <a:ext uri="{FF2B5EF4-FFF2-40B4-BE49-F238E27FC236}">
                <a16:creationId xmlns:a16="http://schemas.microsoft.com/office/drawing/2014/main" id="{2E4D96C7-3049-FDA8-FCF3-3C6EBCA175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72549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dirty="0"/>
            </a:br>
            <a:r>
              <a:rPr lang="en-US" sz="3200" dirty="0"/>
              <a:t>Example</a:t>
            </a:r>
          </a:p>
        </p:txBody>
      </p:sp>
      <p:pic>
        <p:nvPicPr>
          <p:cNvPr id="7" name="Content Placeholder 6" descr="Screen Shot 2021-04-28 at 9.32.25 AM.png"/>
          <p:cNvPicPr>
            <a:picLocks noGrp="1" noChangeAspect="1"/>
          </p:cNvPicPr>
          <p:nvPr>
            <p:ph idx="1"/>
          </p:nvPr>
        </p:nvPicPr>
        <p:blipFill>
          <a:blip r:embed="rId2">
            <a:extLst>
              <a:ext uri="{28A0092B-C50C-407E-A947-70E740481C1C}">
                <a14:useLocalDpi xmlns:a14="http://schemas.microsoft.com/office/drawing/2010/main" val="0"/>
              </a:ext>
            </a:extLst>
          </a:blip>
          <a:srcRect l="-16990" r="-16990"/>
          <a:stretch>
            <a:fillRect/>
          </a:stretch>
        </p:blipFill>
        <p:spPr/>
      </p:pic>
      <p:sp>
        <p:nvSpPr>
          <p:cNvPr id="4" name="Slide Number Placeholder 3">
            <a:extLst>
              <a:ext uri="{FF2B5EF4-FFF2-40B4-BE49-F238E27FC236}">
                <a16:creationId xmlns:a16="http://schemas.microsoft.com/office/drawing/2014/main" id="{B0D8AA48-EDB0-6842-8203-6F4CE789CB7F}"/>
              </a:ext>
            </a:extLst>
          </p:cNvPr>
          <p:cNvSpPr>
            <a:spLocks noGrp="1"/>
          </p:cNvSpPr>
          <p:nvPr>
            <p:ph type="sldNum" sz="quarter" idx="12"/>
          </p:nvPr>
        </p:nvSpPr>
        <p:spPr/>
        <p:txBody>
          <a:bodyPr/>
          <a:lstStyle/>
          <a:p>
            <a:fld id="{54AAE21D-1E9D-1047-BD42-883DA1A9BFEE}" type="slidenum">
              <a:rPr lang="en-US" smtClean="0"/>
              <a:t>497</a:t>
            </a:fld>
            <a:endParaRPr lang="en-US"/>
          </a:p>
        </p:txBody>
      </p:sp>
      <p:pic>
        <p:nvPicPr>
          <p:cNvPr id="3" name="Picture 2">
            <a:extLst>
              <a:ext uri="{FF2B5EF4-FFF2-40B4-BE49-F238E27FC236}">
                <a16:creationId xmlns:a16="http://schemas.microsoft.com/office/drawing/2014/main" id="{E77FC63D-6F65-05BC-0E52-C4F65919A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4452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dirty="0"/>
            </a:br>
            <a:r>
              <a:rPr lang="en-US" sz="3200" dirty="0"/>
              <a:t>Example</a:t>
            </a:r>
          </a:p>
        </p:txBody>
      </p:sp>
      <p:pic>
        <p:nvPicPr>
          <p:cNvPr id="4" name="Content Placeholder 3" descr="Screen Shot 2021-06-02 at 6.06.40 PM.png"/>
          <p:cNvPicPr>
            <a:picLocks noGrp="1" noChangeAspect="1"/>
          </p:cNvPicPr>
          <p:nvPr>
            <p:ph idx="1"/>
          </p:nvPr>
        </p:nvPicPr>
        <p:blipFill>
          <a:blip r:embed="rId2">
            <a:extLst>
              <a:ext uri="{28A0092B-C50C-407E-A947-70E740481C1C}">
                <a14:useLocalDpi xmlns:a14="http://schemas.microsoft.com/office/drawing/2010/main" val="0"/>
              </a:ext>
            </a:extLst>
          </a:blip>
          <a:srcRect l="-36618" r="-36618"/>
          <a:stretch>
            <a:fillRect/>
          </a:stretch>
        </p:blipFill>
        <p:spPr/>
      </p:pic>
      <p:sp>
        <p:nvSpPr>
          <p:cNvPr id="6" name="Slide Number Placeholder 5">
            <a:extLst>
              <a:ext uri="{FF2B5EF4-FFF2-40B4-BE49-F238E27FC236}">
                <a16:creationId xmlns:a16="http://schemas.microsoft.com/office/drawing/2014/main" id="{2863FF6C-B79C-384D-99AE-5FE3F552256B}"/>
              </a:ext>
            </a:extLst>
          </p:cNvPr>
          <p:cNvSpPr>
            <a:spLocks noGrp="1"/>
          </p:cNvSpPr>
          <p:nvPr>
            <p:ph type="sldNum" sz="quarter" idx="12"/>
          </p:nvPr>
        </p:nvSpPr>
        <p:spPr/>
        <p:txBody>
          <a:bodyPr/>
          <a:lstStyle/>
          <a:p>
            <a:fld id="{54AAE21D-1E9D-1047-BD42-883DA1A9BFEE}" type="slidenum">
              <a:rPr lang="en-US" smtClean="0"/>
              <a:t>498</a:t>
            </a:fld>
            <a:endParaRPr lang="en-US"/>
          </a:p>
        </p:txBody>
      </p:sp>
      <p:pic>
        <p:nvPicPr>
          <p:cNvPr id="3" name="Picture 2">
            <a:extLst>
              <a:ext uri="{FF2B5EF4-FFF2-40B4-BE49-F238E27FC236}">
                <a16:creationId xmlns:a16="http://schemas.microsoft.com/office/drawing/2014/main" id="{7AAAC768-1A0C-062B-007B-68CB2729E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732614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dirty="0"/>
            </a:br>
            <a:r>
              <a:rPr lang="en-US" sz="3200" dirty="0"/>
              <a:t>Example (This page filled out wrong on purpose)</a:t>
            </a:r>
          </a:p>
        </p:txBody>
      </p:sp>
      <p:pic>
        <p:nvPicPr>
          <p:cNvPr id="7" name="Content Placeholder 6" descr="Screen Shot 2021-04-28 at 9.42.12 AM.png"/>
          <p:cNvPicPr>
            <a:picLocks noGrp="1" noChangeAspect="1"/>
          </p:cNvPicPr>
          <p:nvPr>
            <p:ph idx="1"/>
          </p:nvPr>
        </p:nvPicPr>
        <p:blipFill>
          <a:blip r:embed="rId2">
            <a:extLst>
              <a:ext uri="{28A0092B-C50C-407E-A947-70E740481C1C}">
                <a14:useLocalDpi xmlns:a14="http://schemas.microsoft.com/office/drawing/2010/main" val="0"/>
              </a:ext>
            </a:extLst>
          </a:blip>
          <a:srcRect l="-19594" r="-19594"/>
          <a:stretch>
            <a:fillRect/>
          </a:stretch>
        </p:blipFill>
        <p:spPr/>
      </p:pic>
      <p:sp>
        <p:nvSpPr>
          <p:cNvPr id="4" name="Slide Number Placeholder 3">
            <a:extLst>
              <a:ext uri="{FF2B5EF4-FFF2-40B4-BE49-F238E27FC236}">
                <a16:creationId xmlns:a16="http://schemas.microsoft.com/office/drawing/2014/main" id="{616EEE8C-EEA0-8040-8895-81E587D78342}"/>
              </a:ext>
            </a:extLst>
          </p:cNvPr>
          <p:cNvSpPr>
            <a:spLocks noGrp="1"/>
          </p:cNvSpPr>
          <p:nvPr>
            <p:ph type="sldNum" sz="quarter" idx="12"/>
          </p:nvPr>
        </p:nvSpPr>
        <p:spPr/>
        <p:txBody>
          <a:bodyPr/>
          <a:lstStyle/>
          <a:p>
            <a:fld id="{54AAE21D-1E9D-1047-BD42-883DA1A9BFEE}" type="slidenum">
              <a:rPr lang="en-US" smtClean="0"/>
              <a:t>499</a:t>
            </a:fld>
            <a:endParaRPr lang="en-US"/>
          </a:p>
        </p:txBody>
      </p:sp>
      <p:pic>
        <p:nvPicPr>
          <p:cNvPr id="3" name="Picture 2">
            <a:extLst>
              <a:ext uri="{FF2B5EF4-FFF2-40B4-BE49-F238E27FC236}">
                <a16:creationId xmlns:a16="http://schemas.microsoft.com/office/drawing/2014/main" id="{4C5425DE-0B67-3B11-93FC-3DE50D42A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246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C1EDF819-3084-DBE8-361B-E246A7E6DB6A}"/>
              </a:ext>
            </a:extLst>
          </p:cNvPr>
          <p:cNvSpPr>
            <a:spLocks noGrp="1" noChangeArrowheads="1"/>
          </p:cNvSpPr>
          <p:nvPr>
            <p:ph type="title"/>
          </p:nvPr>
        </p:nvSpPr>
        <p:spPr>
          <a:xfrm>
            <a:off x="3462338" y="533400"/>
            <a:ext cx="2219325" cy="685800"/>
          </a:xfrm>
        </p:spPr>
        <p:txBody>
          <a:bodyPr rtlCol="0">
            <a:noAutofit/>
          </a:bodyPr>
          <a:lstStyle/>
          <a:p>
            <a:pPr fontAlgn="auto">
              <a:spcAft>
                <a:spcPts val="0"/>
              </a:spcAft>
              <a:defRPr/>
            </a:pPr>
            <a:r>
              <a:rPr lang="en-US" altLang="en-US" sz="3200" dirty="0">
                <a:solidFill>
                  <a:schemeClr val="tx2">
                    <a:lumMod val="75000"/>
                  </a:schemeClr>
                </a:solidFill>
              </a:rPr>
              <a:t>Disclaimer</a:t>
            </a:r>
          </a:p>
        </p:txBody>
      </p:sp>
      <p:sp>
        <p:nvSpPr>
          <p:cNvPr id="9219" name="Content Placeholder 2">
            <a:extLst>
              <a:ext uri="{FF2B5EF4-FFF2-40B4-BE49-F238E27FC236}">
                <a16:creationId xmlns:a16="http://schemas.microsoft.com/office/drawing/2014/main" id="{D10D8C5E-6B4C-79F0-2870-8236FA707CB5}"/>
              </a:ext>
            </a:extLst>
          </p:cNvPr>
          <p:cNvSpPr>
            <a:spLocks noGrp="1"/>
          </p:cNvSpPr>
          <p:nvPr>
            <p:ph idx="1"/>
          </p:nvPr>
        </p:nvSpPr>
        <p:spPr>
          <a:xfrm>
            <a:off x="1066800" y="1447800"/>
            <a:ext cx="7221538" cy="4038600"/>
          </a:xfrm>
        </p:spPr>
        <p:txBody>
          <a:bodyPr>
            <a:normAutofit fontScale="70000" lnSpcReduction="20000"/>
          </a:bodyPr>
          <a:lstStyle/>
          <a:p>
            <a:pPr marL="0" indent="0" algn="just" fontAlgn="auto">
              <a:lnSpc>
                <a:spcPct val="120000"/>
              </a:lnSpc>
              <a:spcAft>
                <a:spcPts val="0"/>
              </a:spcAft>
              <a:buFont typeface="Wingdings 2" panose="05020102010507070707" pitchFamily="18" charset="2"/>
              <a:buNone/>
              <a:defRPr/>
            </a:pPr>
            <a:r>
              <a:rPr lang="en-CA" sz="1500" b="1" dirty="0">
                <a:latin typeface="Arial" panose="020B0604020202020204" pitchFamily="34" charset="0"/>
                <a:ea typeface="Calibri" panose="020F0502020204030204" pitchFamily="34" charset="0"/>
              </a:rPr>
              <a:t>Asterid Group Inc (dba CPE Warehouse) and </a:t>
            </a:r>
            <a:r>
              <a:rPr lang="en-US" sz="1600" b="1" dirty="0">
                <a:latin typeface="Arial" pitchFamily="34" charset="0"/>
                <a:cs typeface="Arial" pitchFamily="34" charset="0"/>
              </a:rPr>
              <a:t>Bradley Burnett, J.D., LL.M.,</a:t>
            </a:r>
            <a:r>
              <a:rPr lang="en-US" sz="2400" b="1" dirty="0">
                <a:latin typeface="Arial" pitchFamily="34" charset="0"/>
                <a:cs typeface="Arial" pitchFamily="34" charset="0"/>
              </a:rPr>
              <a:t> </a:t>
            </a:r>
            <a:r>
              <a:rPr lang="en-CA" sz="1500" dirty="0">
                <a:latin typeface="Arial" panose="020B0604020202020204" pitchFamily="34" charset="0"/>
                <a:ea typeface="Calibri" panose="020F0502020204030204" pitchFamily="34" charset="0"/>
              </a:rPr>
              <a:t>make no representations or warranties about the accuracy or suitability of any information in</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the webinars and related materials (such as handouts, presentation documents, and recordings); all such content</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is provided to webinar registrants on an “as is” basis. </a:t>
            </a:r>
          </a:p>
          <a:p>
            <a:pPr marL="0" indent="0" algn="just" fontAlgn="auto">
              <a:lnSpc>
                <a:spcPct val="120000"/>
              </a:lnSpc>
              <a:spcAft>
                <a:spcPts val="0"/>
              </a:spcAft>
              <a:buFont typeface="Wingdings 2" panose="05020102010507070707" pitchFamily="18" charset="2"/>
              <a:buNone/>
              <a:defRPr/>
            </a:pPr>
            <a:endParaRPr lang="en-CA" sz="1500" dirty="0">
              <a:ea typeface="Calibri" panose="020F0502020204030204" pitchFamily="34" charset="0"/>
            </a:endParaRPr>
          </a:p>
          <a:p>
            <a:pPr marL="0" indent="0" algn="just" fontAlgn="auto">
              <a:lnSpc>
                <a:spcPct val="120000"/>
              </a:lnSpc>
              <a:spcAft>
                <a:spcPts val="0"/>
              </a:spcAft>
              <a:buFont typeface="Wingdings 2" panose="05020102010507070707" pitchFamily="18" charset="2"/>
              <a:buNone/>
              <a:defRPr/>
            </a:pPr>
            <a:r>
              <a:rPr lang="en-CA" sz="1500" dirty="0">
                <a:latin typeface="Arial" panose="020B0604020202020204" pitchFamily="34" charset="0"/>
                <a:ea typeface="Calibri" panose="020F0502020204030204" pitchFamily="34" charset="0"/>
              </a:rPr>
              <a:t>ASTERID GROUP INC (DBA CPE WAREHOUSE) </a:t>
            </a:r>
            <a:r>
              <a:rPr lang="en-CA" sz="1600" dirty="0">
                <a:latin typeface="Arial" panose="020B0604020202020204" pitchFamily="34" charset="0"/>
                <a:ea typeface="Calibri" panose="020F0502020204030204" pitchFamily="34" charset="0"/>
              </a:rPr>
              <a:t>AND BRADLEY BURNETT, J.D., LL.M., </a:t>
            </a:r>
            <a:r>
              <a:rPr lang="en-CA" sz="1500" dirty="0">
                <a:latin typeface="Arial" panose="020B0604020202020204" pitchFamily="34" charset="0"/>
                <a:ea typeface="Calibri" panose="020F0502020204030204" pitchFamily="34" charset="0"/>
              </a:rPr>
              <a:t>HEREBY DISCLAIMS ALL WARRANTIES</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AND CONDITIONS EXPRESS, IMPLIED, STATUTORY, OR OTHERWIESE REGARDING THE CONTENTS OF THESE MATERIALS,</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INCLUDING WITHOUT LIMITATION ALL WARRANTIES OF TITLE, NON-INFRINGEMENT, MERCHANTABILITY, AND</a:t>
            </a:r>
            <a:br>
              <a:rPr lang="en-CA" sz="1500" dirty="0">
                <a:ea typeface="Calibri" panose="020F0502020204030204" pitchFamily="34" charset="0"/>
              </a:rPr>
            </a:br>
            <a:r>
              <a:rPr lang="en-CA" sz="1500" dirty="0">
                <a:latin typeface="Arial" panose="020B0604020202020204" pitchFamily="34" charset="0"/>
                <a:ea typeface="Calibri" panose="020F0502020204030204" pitchFamily="34" charset="0"/>
              </a:rPr>
              <a:t>FITNESS FOR A PARTICULAR PURPOSE. </a:t>
            </a:r>
            <a:endParaRPr lang="en-CA" sz="1500" dirty="0">
              <a:ea typeface="Calibri" panose="020F0502020204030204" pitchFamily="34" charset="0"/>
            </a:endParaRPr>
          </a:p>
          <a:p>
            <a:pPr marL="0" indent="0" algn="just" fontAlgn="auto">
              <a:lnSpc>
                <a:spcPct val="120000"/>
              </a:lnSpc>
              <a:spcAft>
                <a:spcPts val="0"/>
              </a:spcAft>
              <a:buFont typeface="Wingdings 2" panose="05020102010507070707" pitchFamily="18" charset="2"/>
              <a:buNone/>
              <a:defRPr/>
            </a:pPr>
            <a:r>
              <a:rPr lang="en-CA" sz="1500" dirty="0">
                <a:latin typeface="Arial" panose="020B0604020202020204" pitchFamily="34" charset="0"/>
                <a:ea typeface="Calibri" panose="020F0502020204030204" pitchFamily="34" charset="0"/>
              </a:rPr>
              <a:t> </a:t>
            </a:r>
            <a:endParaRPr lang="en-CA" sz="1500" dirty="0">
              <a:ea typeface="Calibri" panose="020F0502020204030204" pitchFamily="34" charset="0"/>
            </a:endParaRPr>
          </a:p>
          <a:p>
            <a:pPr marL="0" indent="0" algn="just" fontAlgn="auto">
              <a:lnSpc>
                <a:spcPct val="120000"/>
              </a:lnSpc>
              <a:spcAft>
                <a:spcPts val="0"/>
              </a:spcAft>
              <a:buFont typeface="Wingdings 2" panose="05020102010507070707" pitchFamily="18" charset="2"/>
              <a:buNone/>
              <a:defRPr/>
            </a:pPr>
            <a:r>
              <a:rPr lang="en-CA" sz="1500" dirty="0">
                <a:latin typeface="Arial" panose="020B0604020202020204" pitchFamily="34" charset="0"/>
                <a:ea typeface="Calibri" panose="020F0502020204030204" pitchFamily="34" charset="0"/>
              </a:rPr>
              <a:t>Asterid Group Inc (dba CPE Warehouse)</a:t>
            </a:r>
            <a:r>
              <a:rPr lang="en-CA" sz="1600" dirty="0">
                <a:latin typeface="Arial" panose="020B0604020202020204" pitchFamily="34" charset="0"/>
                <a:ea typeface="Calibri" panose="020F0502020204030204" pitchFamily="34" charset="0"/>
              </a:rPr>
              <a:t> and </a:t>
            </a:r>
            <a:r>
              <a:rPr lang="en-US" sz="1600" dirty="0">
                <a:latin typeface="Arial" pitchFamily="34" charset="0"/>
                <a:cs typeface="Arial" pitchFamily="34" charset="0"/>
              </a:rPr>
              <a:t>Bradley Burnett, J.D., LL.M., </a:t>
            </a:r>
            <a:r>
              <a:rPr lang="en-CA" sz="1500" dirty="0">
                <a:latin typeface="Arial" panose="020B0604020202020204" pitchFamily="34" charset="0"/>
                <a:ea typeface="Calibri" panose="020F0502020204030204" pitchFamily="34" charset="0"/>
              </a:rPr>
              <a:t>are not liable for any claims, losses, or damages of any</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kind arising out of or in any way related to this information provided by presenters of these webinars.</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Asterid Group Inc (dba CPE Warehouse) and Werner-Rocca Seminars, Ltd., hereby disclaims all liability for any claims, losses, or damages of any kind in connection with</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use or application of these materials. The information contained in these webinars and related materials is not</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intended to constitute legal advice or the rendering of legal, consulting, or other professional services of any</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kind. Users of these materials should not in any manner rely upon or construe the information or resource</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materials in these materials as legal or other professional advice and should not act or fail to act based upon the</a:t>
            </a:r>
            <a:r>
              <a:rPr lang="en-CA" sz="1500" dirty="0">
                <a:ea typeface="Calibri" panose="020F0502020204030204" pitchFamily="34" charset="0"/>
              </a:rPr>
              <a:t> </a:t>
            </a:r>
            <a:r>
              <a:rPr lang="en-CA" sz="1500" dirty="0">
                <a:latin typeface="Arial" panose="020B0604020202020204" pitchFamily="34" charset="0"/>
                <a:ea typeface="Calibri" panose="020F0502020204030204" pitchFamily="34" charset="0"/>
              </a:rPr>
              <a:t>information in these materials without seeking the services of a competent legal or other professional.</a:t>
            </a:r>
            <a:endParaRPr lang="en-CA" sz="1500" dirty="0">
              <a:ea typeface="Calibri" panose="020F0502020204030204" pitchFamily="34" charset="0"/>
            </a:endParaRPr>
          </a:p>
          <a:p>
            <a:pPr marL="0" indent="0" fontAlgn="auto">
              <a:spcAft>
                <a:spcPts val="0"/>
              </a:spcAft>
              <a:buFont typeface="Wingdings 2" panose="05020102010507070707" pitchFamily="18" charset="2"/>
              <a:buNone/>
              <a:tabLst>
                <a:tab pos="192881" algn="l"/>
                <a:tab pos="385763" algn="l"/>
              </a:tabLst>
              <a:defRPr/>
            </a:pPr>
            <a:endParaRPr lang="en-US" altLang="en-US" sz="450" dirty="0"/>
          </a:p>
        </p:txBody>
      </p:sp>
      <p:sp>
        <p:nvSpPr>
          <p:cNvPr id="4" name="Slide Number Placeholder 3">
            <a:extLst>
              <a:ext uri="{FF2B5EF4-FFF2-40B4-BE49-F238E27FC236}">
                <a16:creationId xmlns:a16="http://schemas.microsoft.com/office/drawing/2014/main" id="{F6405F4F-CA1A-6CF2-956C-1B506B7685B8}"/>
              </a:ext>
            </a:extLst>
          </p:cNvPr>
          <p:cNvSpPr>
            <a:spLocks noGrp="1"/>
          </p:cNvSpPr>
          <p:nvPr>
            <p:ph type="sldNum" sz="quarter" idx="12"/>
          </p:nvPr>
        </p:nvSpPr>
        <p:spPr>
          <a:xfrm>
            <a:off x="7231063" y="4691063"/>
            <a:ext cx="171450" cy="117475"/>
          </a:xfrm>
        </p:spPr>
        <p:txBody>
          <a:bodyPr>
            <a:normAutofit fontScale="25000" lnSpcReduction="20000"/>
          </a:bodyPr>
          <a:lstStyle/>
          <a:p>
            <a:pPr>
              <a:lnSpc>
                <a:spcPct val="90000"/>
              </a:lnSpc>
              <a:spcAft>
                <a:spcPts val="338"/>
              </a:spcAft>
              <a:defRPr/>
            </a:pPr>
            <a:fld id="{830D2C64-98DE-42E8-A2C6-130AD5F41537}" type="slidenum">
              <a:rPr lang="en-US" sz="3713">
                <a:solidFill>
                  <a:srgbClr val="FFFFFF"/>
                </a:solidFill>
              </a:rPr>
              <a:pPr>
                <a:lnSpc>
                  <a:spcPct val="90000"/>
                </a:lnSpc>
                <a:spcAft>
                  <a:spcPts val="338"/>
                </a:spcAft>
                <a:defRPr/>
              </a:pPr>
              <a:t>5</a:t>
            </a:fld>
            <a:endParaRPr lang="en-US" sz="3713" dirty="0">
              <a:solidFill>
                <a:srgbClr val="FFFFFF"/>
              </a:solidFill>
            </a:endParaRPr>
          </a:p>
        </p:txBody>
      </p:sp>
      <p:pic>
        <p:nvPicPr>
          <p:cNvPr id="8197" name="Picture 1">
            <a:extLst>
              <a:ext uri="{FF2B5EF4-FFF2-40B4-BE49-F238E27FC236}">
                <a16:creationId xmlns:a16="http://schemas.microsoft.com/office/drawing/2014/main" id="{3BBE167E-ED75-7C86-D37F-B2CC830E1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5827713"/>
            <a:ext cx="1692275"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3">
            <a:extLst>
              <a:ext uri="{FF2B5EF4-FFF2-40B4-BE49-F238E27FC236}">
                <a16:creationId xmlns:a16="http://schemas.microsoft.com/office/drawing/2014/main" id="{96B95683-F922-CA30-17ED-16429D6439A2}"/>
              </a:ext>
            </a:extLst>
          </p:cNvPr>
          <p:cNvSpPr txBox="1">
            <a:spLocks/>
          </p:cNvSpPr>
          <p:nvPr/>
        </p:nvSpPr>
        <p:spPr>
          <a:xfrm>
            <a:off x="8153400" y="5780088"/>
            <a:ext cx="336550" cy="273050"/>
          </a:xfrm>
          <a:prstGeom prst="rect">
            <a:avLst/>
          </a:prstGeom>
        </p:spPr>
        <p:txBody>
          <a:bodyPr lIns="68580" tIns="34290" rIns="68580" bIns="34290" anchor="ctr">
            <a:normAutofit/>
          </a:bodyP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450"/>
              </a:spcAft>
              <a:defRPr/>
            </a:pPr>
            <a:fld id="{4F2A254C-37A3-49CC-91AB-EAAAD255F221}" type="slidenum">
              <a:rPr lang="en-US" sz="825">
                <a:solidFill>
                  <a:schemeClr val="tx1">
                    <a:lumMod val="50000"/>
                    <a:lumOff val="50000"/>
                  </a:schemeClr>
                </a:solidFill>
              </a:rPr>
              <a:pPr fontAlgn="auto">
                <a:spcBef>
                  <a:spcPts val="0"/>
                </a:spcBef>
                <a:spcAft>
                  <a:spcPts val="450"/>
                </a:spcAft>
                <a:defRPr/>
              </a:pPr>
              <a:t>5</a:t>
            </a:fld>
            <a:endParaRPr lang="en-US" sz="825" dirty="0">
              <a:solidFill>
                <a:schemeClr val="tx1">
                  <a:lumMod val="50000"/>
                  <a:lumOff val="50000"/>
                </a:schemeClr>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Applying for and Claiming ERC Refunds</a:t>
            </a:r>
            <a:br>
              <a:rPr lang="en-US" sz="3200" dirty="0"/>
            </a:br>
            <a:r>
              <a:rPr lang="en-US" sz="3200" dirty="0"/>
              <a:t>Trouble With PEOs (Leasing or Payroll Companies)</a:t>
            </a:r>
          </a:p>
        </p:txBody>
      </p:sp>
      <p:sp>
        <p:nvSpPr>
          <p:cNvPr id="3" name="Content Placeholder 2"/>
          <p:cNvSpPr>
            <a:spLocks noGrp="1"/>
          </p:cNvSpPr>
          <p:nvPr>
            <p:ph idx="1"/>
          </p:nvPr>
        </p:nvSpPr>
        <p:spPr/>
        <p:txBody>
          <a:bodyPr>
            <a:normAutofit fontScale="70000" lnSpcReduction="20000"/>
          </a:bodyPr>
          <a:lstStyle/>
          <a:p>
            <a:pPr marL="457200" indent="-457200">
              <a:buAutoNum type="arabicPeriod" startAt="2"/>
            </a:pPr>
            <a:r>
              <a:rPr lang="en-US" sz="2800" dirty="0"/>
              <a:t>A possible approach to getting IRS and/or PEO moving</a:t>
            </a:r>
          </a:p>
          <a:p>
            <a:pPr marL="457200" indent="-457200">
              <a:buAutoNum type="alphaLcPeriod"/>
            </a:pPr>
            <a:r>
              <a:rPr lang="en-US" sz="2400" dirty="0"/>
              <a:t>Contact PEO</a:t>
            </a:r>
          </a:p>
          <a:p>
            <a:pPr marL="457200" indent="-457200">
              <a:buAutoNum type="alphaLcPeriod"/>
            </a:pPr>
            <a:r>
              <a:rPr lang="en-US" sz="2400" dirty="0"/>
              <a:t>Get from them a copy of what the PEO sent to IRS (941 or its equivalent) </a:t>
            </a:r>
          </a:p>
          <a:p>
            <a:pPr marL="457200" indent="-457200">
              <a:buAutoNum type="alphaLcPeriod"/>
            </a:pPr>
            <a:r>
              <a:rPr lang="en-US" sz="2400" dirty="0"/>
              <a:t>Get info from PEO as to what the customer’s allocable percentage of the total reflected on the PEO’s employment tax return is</a:t>
            </a:r>
          </a:p>
          <a:p>
            <a:pPr marL="457200" indent="-457200">
              <a:buAutoNum type="alphaLcPeriod"/>
            </a:pPr>
            <a:r>
              <a:rPr lang="en-US" sz="2400" dirty="0"/>
              <a:t>Get a statement from PEO as to dollars of ERC claimed and related wages they submitted to IRS on customer’s behalf</a:t>
            </a:r>
          </a:p>
          <a:p>
            <a:pPr marL="457200" indent="-457200">
              <a:buAutoNum type="alphaLcPeriod"/>
            </a:pPr>
            <a:r>
              <a:rPr lang="en-US" sz="2400" dirty="0"/>
              <a:t>Supply all of the above to IRS, inquiring as to what else IRS needs and requesting that IRS keep this ERC claim moving</a:t>
            </a:r>
          </a:p>
          <a:p>
            <a:pPr marL="457200" indent="-457200">
              <a:buAutoNum type="alphaLcPeriod"/>
            </a:pPr>
            <a:r>
              <a:rPr lang="en-US" sz="2400" dirty="0"/>
              <a:t>Demand that PEO follow up w/ IRS to go to bat for customer’s ERC claim</a:t>
            </a:r>
          </a:p>
          <a:p>
            <a:pPr marL="457200" indent="-457200">
              <a:buAutoNum type="alphaLcPeriod"/>
            </a:pPr>
            <a:r>
              <a:rPr lang="en-US" sz="2400" dirty="0"/>
              <a:t>If PEO won't get moving, hire lawyer to send demand letter </a:t>
            </a:r>
          </a:p>
          <a:p>
            <a:pPr marL="457200" indent="-457200">
              <a:buFont typeface="Arial"/>
              <a:buAutoNum type="alphaLcPeriod"/>
            </a:pPr>
            <a:r>
              <a:rPr lang="en-US" sz="2400" dirty="0"/>
              <a:t>if no response to demand letter, follow up by suing PEO </a:t>
            </a:r>
          </a:p>
          <a:p>
            <a:pPr marL="457200" indent="-457200">
              <a:buAutoNum type="alphaLcPeriod"/>
            </a:pPr>
            <a:r>
              <a:rPr lang="en-US" sz="2400" dirty="0"/>
              <a:t>Write your Congressperson if you don't get satisfaction</a:t>
            </a:r>
          </a:p>
          <a:p>
            <a:pPr marL="457200" indent="-457200">
              <a:buFont typeface="Arial"/>
              <a:buAutoNum type="alphaLcPeriod"/>
            </a:pPr>
            <a:r>
              <a:rPr lang="en-US" sz="2400" dirty="0"/>
              <a:t>IRS Training Manual (audit guide) on pages 3-60 and 3-61 re: use of third-party payers to pay employment tax to IRS and get the employee retention credit </a:t>
            </a:r>
            <a:r>
              <a:rPr lang="en-US" sz="2400" dirty="0">
                <a:hlinkClick r:id="rId2"/>
              </a:rPr>
              <a:t>https://www.meadowscollier.com/58DDFE/assets/files/documents/ERC%20Training%20Materials-Dec.%205,%202022%20Blog%20Post.pdf</a:t>
            </a:r>
            <a:r>
              <a:rPr lang="en-US" sz="2400" dirty="0"/>
              <a:t> </a:t>
            </a:r>
          </a:p>
        </p:txBody>
      </p:sp>
      <p:sp>
        <p:nvSpPr>
          <p:cNvPr id="7" name="Slide Number Placeholder 6">
            <a:extLst>
              <a:ext uri="{FF2B5EF4-FFF2-40B4-BE49-F238E27FC236}">
                <a16:creationId xmlns:a16="http://schemas.microsoft.com/office/drawing/2014/main" id="{322B6CFF-7CD8-D647-8D34-D2340F4F4335}"/>
              </a:ext>
            </a:extLst>
          </p:cNvPr>
          <p:cNvSpPr>
            <a:spLocks noGrp="1"/>
          </p:cNvSpPr>
          <p:nvPr>
            <p:ph type="sldNum" sz="quarter" idx="12"/>
          </p:nvPr>
        </p:nvSpPr>
        <p:spPr/>
        <p:txBody>
          <a:bodyPr/>
          <a:lstStyle/>
          <a:p>
            <a:fld id="{54AAE21D-1E9D-1047-BD42-883DA1A9BFEE}" type="slidenum">
              <a:rPr lang="en-US" smtClean="0"/>
              <a:t>50</a:t>
            </a:fld>
            <a:endParaRPr lang="en-US"/>
          </a:p>
        </p:txBody>
      </p:sp>
      <p:pic>
        <p:nvPicPr>
          <p:cNvPr id="4" name="Picture 3">
            <a:extLst>
              <a:ext uri="{FF2B5EF4-FFF2-40B4-BE49-F238E27FC236}">
                <a16:creationId xmlns:a16="http://schemas.microsoft.com/office/drawing/2014/main" id="{8B042B92-B708-64C6-8878-D00EF0665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1026124"/>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a:br>
            <a:r>
              <a:rPr lang="en-US" sz="3200"/>
              <a:t>Example </a:t>
            </a:r>
            <a:endParaRPr lang="en-US" sz="3200" dirty="0"/>
          </a:p>
        </p:txBody>
      </p:sp>
      <p:pic>
        <p:nvPicPr>
          <p:cNvPr id="4" name="Content Placeholder 3" descr="Screen Shot 2021-06-02 at 6.08.39 PM.png"/>
          <p:cNvPicPr>
            <a:picLocks noGrp="1" noChangeAspect="1"/>
          </p:cNvPicPr>
          <p:nvPr>
            <p:ph idx="1"/>
          </p:nvPr>
        </p:nvPicPr>
        <p:blipFill>
          <a:blip r:embed="rId2">
            <a:extLst>
              <a:ext uri="{28A0092B-C50C-407E-A947-70E740481C1C}">
                <a14:useLocalDpi xmlns:a14="http://schemas.microsoft.com/office/drawing/2010/main" val="0"/>
              </a:ext>
            </a:extLst>
          </a:blip>
          <a:srcRect l="-36464" r="-36464"/>
          <a:stretch>
            <a:fillRect/>
          </a:stretch>
        </p:blipFill>
        <p:spPr/>
      </p:pic>
      <p:sp>
        <p:nvSpPr>
          <p:cNvPr id="6" name="Slide Number Placeholder 5">
            <a:extLst>
              <a:ext uri="{FF2B5EF4-FFF2-40B4-BE49-F238E27FC236}">
                <a16:creationId xmlns:a16="http://schemas.microsoft.com/office/drawing/2014/main" id="{9E7F153A-94E8-7F4C-B6C9-CB73D4DA6262}"/>
              </a:ext>
            </a:extLst>
          </p:cNvPr>
          <p:cNvSpPr>
            <a:spLocks noGrp="1"/>
          </p:cNvSpPr>
          <p:nvPr>
            <p:ph type="sldNum" sz="quarter" idx="12"/>
          </p:nvPr>
        </p:nvSpPr>
        <p:spPr/>
        <p:txBody>
          <a:bodyPr/>
          <a:lstStyle/>
          <a:p>
            <a:fld id="{54AAE21D-1E9D-1047-BD42-883DA1A9BFEE}" type="slidenum">
              <a:rPr lang="en-US" smtClean="0"/>
              <a:t>500</a:t>
            </a:fld>
            <a:endParaRPr lang="en-US"/>
          </a:p>
        </p:txBody>
      </p:sp>
      <p:pic>
        <p:nvPicPr>
          <p:cNvPr id="3" name="Picture 2">
            <a:extLst>
              <a:ext uri="{FF2B5EF4-FFF2-40B4-BE49-F238E27FC236}">
                <a16:creationId xmlns:a16="http://schemas.microsoft.com/office/drawing/2014/main" id="{617F6084-01FC-C113-6D83-014B05292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7593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Form 941-X</a:t>
            </a:r>
            <a:br>
              <a:rPr lang="en-US" sz="3200"/>
            </a:br>
            <a:r>
              <a:rPr lang="en-US" sz="3200"/>
              <a:t>Example </a:t>
            </a:r>
            <a:endParaRPr lang="en-US" sz="3200" dirty="0"/>
          </a:p>
        </p:txBody>
      </p:sp>
      <p:pic>
        <p:nvPicPr>
          <p:cNvPr id="7" name="Content Placeholder 6" descr="Screen Shot 2021-04-28 at 9.36.24 AM.png"/>
          <p:cNvPicPr>
            <a:picLocks noGrp="1" noChangeAspect="1"/>
          </p:cNvPicPr>
          <p:nvPr>
            <p:ph idx="1"/>
          </p:nvPr>
        </p:nvPicPr>
        <p:blipFill>
          <a:blip r:embed="rId2">
            <a:extLst>
              <a:ext uri="{28A0092B-C50C-407E-A947-70E740481C1C}">
                <a14:useLocalDpi xmlns:a14="http://schemas.microsoft.com/office/drawing/2010/main" val="0"/>
              </a:ext>
            </a:extLst>
          </a:blip>
          <a:srcRect l="-36841" r="-36841"/>
          <a:stretch>
            <a:fillRect/>
          </a:stretch>
        </p:blipFill>
        <p:spPr/>
      </p:pic>
      <p:sp>
        <p:nvSpPr>
          <p:cNvPr id="4" name="Slide Number Placeholder 3">
            <a:extLst>
              <a:ext uri="{FF2B5EF4-FFF2-40B4-BE49-F238E27FC236}">
                <a16:creationId xmlns:a16="http://schemas.microsoft.com/office/drawing/2014/main" id="{D3006742-2B13-7F4B-8685-FD3B5D41FCD8}"/>
              </a:ext>
            </a:extLst>
          </p:cNvPr>
          <p:cNvSpPr>
            <a:spLocks noGrp="1"/>
          </p:cNvSpPr>
          <p:nvPr>
            <p:ph type="sldNum" sz="quarter" idx="12"/>
          </p:nvPr>
        </p:nvSpPr>
        <p:spPr/>
        <p:txBody>
          <a:bodyPr/>
          <a:lstStyle/>
          <a:p>
            <a:fld id="{54AAE21D-1E9D-1047-BD42-883DA1A9BFEE}" type="slidenum">
              <a:rPr lang="en-US" smtClean="0"/>
              <a:t>501</a:t>
            </a:fld>
            <a:endParaRPr lang="en-US"/>
          </a:p>
        </p:txBody>
      </p:sp>
      <p:pic>
        <p:nvPicPr>
          <p:cNvPr id="3" name="Picture 2">
            <a:extLst>
              <a:ext uri="{FF2B5EF4-FFF2-40B4-BE49-F238E27FC236}">
                <a16:creationId xmlns:a16="http://schemas.microsoft.com/office/drawing/2014/main" id="{84ADE53A-524D-1BD6-18D1-A997C1DEE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898256"/>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Appendix 5</a:t>
            </a:r>
            <a:br>
              <a:rPr lang="en-US" sz="3200" dirty="0"/>
            </a:br>
            <a:r>
              <a:rPr lang="en-US" sz="3200" dirty="0"/>
              <a:t>Harry Truman Decision Model</a:t>
            </a:r>
          </a:p>
        </p:txBody>
      </p:sp>
      <p:sp>
        <p:nvSpPr>
          <p:cNvPr id="6" name="Content Placeholder 5"/>
          <p:cNvSpPr>
            <a:spLocks noGrp="1"/>
          </p:cNvSpPr>
          <p:nvPr>
            <p:ph idx="1"/>
          </p:nvPr>
        </p:nvSpPr>
        <p:spPr/>
        <p:txBody>
          <a:bodyPr/>
          <a:lstStyle/>
          <a:p>
            <a:pPr marL="0" indent="0">
              <a:buNone/>
            </a:pPr>
            <a:r>
              <a:rPr lang="en-US" dirty="0"/>
              <a:t>   </a:t>
            </a:r>
          </a:p>
        </p:txBody>
      </p:sp>
      <p:sp>
        <p:nvSpPr>
          <p:cNvPr id="5" name="Slide Number Placeholder 4">
            <a:extLst>
              <a:ext uri="{FF2B5EF4-FFF2-40B4-BE49-F238E27FC236}">
                <a16:creationId xmlns:a16="http://schemas.microsoft.com/office/drawing/2014/main" id="{323F1B45-B3C3-FB40-8C1C-D222ADF5D662}"/>
              </a:ext>
            </a:extLst>
          </p:cNvPr>
          <p:cNvSpPr>
            <a:spLocks noGrp="1"/>
          </p:cNvSpPr>
          <p:nvPr>
            <p:ph type="sldNum" sz="quarter" idx="12"/>
          </p:nvPr>
        </p:nvSpPr>
        <p:spPr/>
        <p:txBody>
          <a:bodyPr/>
          <a:lstStyle/>
          <a:p>
            <a:fld id="{54AAE21D-1E9D-1047-BD42-883DA1A9BFEE}" type="slidenum">
              <a:rPr lang="en-US" smtClean="0"/>
              <a:t>502</a:t>
            </a:fld>
            <a:endParaRPr lang="en-US"/>
          </a:p>
        </p:txBody>
      </p:sp>
      <p:pic>
        <p:nvPicPr>
          <p:cNvPr id="4" name="Picture 3">
            <a:extLst>
              <a:ext uri="{FF2B5EF4-FFF2-40B4-BE49-F238E27FC236}">
                <a16:creationId xmlns:a16="http://schemas.microsoft.com/office/drawing/2014/main" id="{BC9AD879-D41D-FEC2-1ACA-1D76FA326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71025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Harry Truman Decision Model</a:t>
            </a:r>
          </a:p>
        </p:txBody>
      </p:sp>
      <p:sp>
        <p:nvSpPr>
          <p:cNvPr id="3" name="Content Placeholder 2"/>
          <p:cNvSpPr>
            <a:spLocks noGrp="1"/>
          </p:cNvSpPr>
          <p:nvPr>
            <p:ph idx="1"/>
          </p:nvPr>
        </p:nvSpPr>
        <p:spPr/>
        <p:txBody>
          <a:bodyPr>
            <a:normAutofit/>
          </a:bodyPr>
          <a:lstStyle/>
          <a:p>
            <a:pPr marL="457200" lvl="0" indent="-457200">
              <a:buAutoNum type="arabicPeriod"/>
            </a:pPr>
            <a:r>
              <a:rPr lang="en-US" sz="2400" dirty="0"/>
              <a:t>Facts. Thoroughly discover and develop the facts.</a:t>
            </a:r>
          </a:p>
          <a:p>
            <a:pPr marL="457200" lvl="0" indent="-457200">
              <a:buAutoNum type="arabicPeriod" startAt="2"/>
            </a:pPr>
            <a:r>
              <a:rPr lang="en-US" sz="2400" dirty="0"/>
              <a:t>Question / Issue / Problem.  Formulate the exact, question, issue, or problem to be resolved.  If more than one question exists, write each question on a separate piece of paper.  If more than one issue must be resolved, issues must be organized in logical order. Which must be logically answered first, next, and so on? Answer the questions in logical order.</a:t>
            </a:r>
          </a:p>
          <a:p>
            <a:pPr marL="457200" lvl="0" indent="-457200">
              <a:buAutoNum type="arabicPeriod" startAt="2"/>
            </a:pPr>
            <a:r>
              <a:rPr lang="en-US" sz="2400" dirty="0"/>
              <a:t>Courses of Action. Outline each possible course of action. Do not leave any out, regardless of however seemingly implausible.</a:t>
            </a:r>
          </a:p>
          <a:p>
            <a:pPr marL="0" indent="0">
              <a:buNone/>
            </a:pPr>
            <a:endParaRPr lang="en-US" sz="2400" dirty="0"/>
          </a:p>
        </p:txBody>
      </p:sp>
      <p:sp>
        <p:nvSpPr>
          <p:cNvPr id="4" name="Slide Number Placeholder 3">
            <a:extLst>
              <a:ext uri="{FF2B5EF4-FFF2-40B4-BE49-F238E27FC236}">
                <a16:creationId xmlns:a16="http://schemas.microsoft.com/office/drawing/2014/main" id="{AF065B94-B996-5C48-99BD-A79156B1B375}"/>
              </a:ext>
            </a:extLst>
          </p:cNvPr>
          <p:cNvSpPr>
            <a:spLocks noGrp="1"/>
          </p:cNvSpPr>
          <p:nvPr>
            <p:ph type="sldNum" sz="quarter" idx="12"/>
          </p:nvPr>
        </p:nvSpPr>
        <p:spPr/>
        <p:txBody>
          <a:bodyPr/>
          <a:lstStyle/>
          <a:p>
            <a:fld id="{54AAE21D-1E9D-1047-BD42-883DA1A9BFEE}" type="slidenum">
              <a:rPr lang="en-US" smtClean="0"/>
              <a:t>503</a:t>
            </a:fld>
            <a:endParaRPr lang="en-US"/>
          </a:p>
        </p:txBody>
      </p:sp>
      <p:pic>
        <p:nvPicPr>
          <p:cNvPr id="6" name="Picture 5">
            <a:extLst>
              <a:ext uri="{FF2B5EF4-FFF2-40B4-BE49-F238E27FC236}">
                <a16:creationId xmlns:a16="http://schemas.microsoft.com/office/drawing/2014/main" id="{DD88F1EA-6FEC-5932-D6A2-5586E72D5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995299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Harry Truman Decision Model</a:t>
            </a:r>
          </a:p>
        </p:txBody>
      </p:sp>
      <p:sp>
        <p:nvSpPr>
          <p:cNvPr id="3" name="Content Placeholder 2"/>
          <p:cNvSpPr>
            <a:spLocks noGrp="1"/>
          </p:cNvSpPr>
          <p:nvPr>
            <p:ph idx="1"/>
          </p:nvPr>
        </p:nvSpPr>
        <p:spPr>
          <a:ln w="12700" cmpd="sng">
            <a:solidFill>
              <a:schemeClr val="tx1"/>
            </a:solidFill>
          </a:ln>
        </p:spPr>
        <p:txBody>
          <a:bodyPr>
            <a:normAutofit/>
          </a:bodyPr>
          <a:lstStyle/>
          <a:p>
            <a:pPr marL="457200" lvl="0" indent="-457200">
              <a:buAutoNum type="arabicPeriod" startAt="4"/>
            </a:pPr>
            <a:r>
              <a:rPr lang="en-US" sz="2400" dirty="0"/>
              <a:t>Consequences.  </a:t>
            </a:r>
            <a:r>
              <a:rPr lang="en-US" sz="2000" dirty="0"/>
              <a:t>Analyze the consequences of each possible course of action. Do so within decision “T” accounts. </a:t>
            </a:r>
            <a:r>
              <a:rPr lang="en-US" sz="2400" dirty="0"/>
              <a:t> </a:t>
            </a:r>
          </a:p>
          <a:p>
            <a:pPr marL="0" indent="0">
              <a:buNone/>
            </a:pPr>
            <a:r>
              <a:rPr lang="en-US" sz="2400" dirty="0"/>
              <a:t>Alternative One            Alternative Two          Alternative Three</a:t>
            </a:r>
          </a:p>
          <a:p>
            <a:pPr marL="0" indent="0">
              <a:buNone/>
            </a:pPr>
            <a:r>
              <a:rPr lang="en-US" sz="2400" dirty="0"/>
              <a:t>_</a:t>
            </a:r>
            <a:r>
              <a:rPr lang="en-US" sz="2400" u="sng" dirty="0"/>
              <a:t>+</a:t>
            </a:r>
            <a:r>
              <a:rPr lang="en-US" sz="2400" dirty="0"/>
              <a:t>________</a:t>
            </a:r>
            <a:r>
              <a:rPr lang="en-US" sz="2400" u="sng" dirty="0"/>
              <a:t>- </a:t>
            </a:r>
            <a:r>
              <a:rPr lang="en-US" sz="2400" dirty="0"/>
              <a:t>__            _</a:t>
            </a:r>
            <a:r>
              <a:rPr lang="en-US" sz="2400" u="sng" dirty="0"/>
              <a:t>+</a:t>
            </a:r>
            <a:r>
              <a:rPr lang="en-US" sz="2400" dirty="0"/>
              <a:t>________</a:t>
            </a:r>
            <a:r>
              <a:rPr lang="en-US" sz="2400" u="sng" dirty="0"/>
              <a:t>-</a:t>
            </a:r>
            <a:r>
              <a:rPr lang="en-US" sz="2400" dirty="0"/>
              <a:t>__           _</a:t>
            </a:r>
            <a:r>
              <a:rPr lang="en-US" sz="2400" u="sng" dirty="0"/>
              <a:t>+</a:t>
            </a:r>
            <a:r>
              <a:rPr lang="en-US" sz="2400" dirty="0"/>
              <a:t>__________</a:t>
            </a:r>
            <a:r>
              <a:rPr lang="en-US" sz="2400" u="sng" dirty="0"/>
              <a:t>-_</a:t>
            </a:r>
            <a:r>
              <a:rPr lang="en-US" sz="2400" dirty="0"/>
              <a:t>_</a:t>
            </a:r>
          </a:p>
          <a:p>
            <a:pPr marL="0" indent="0">
              <a:buNone/>
            </a:pPr>
            <a:endParaRPr lang="en-US" sz="2400" dirty="0"/>
          </a:p>
          <a:p>
            <a:endParaRPr lang="en-US" sz="2400" dirty="0"/>
          </a:p>
        </p:txBody>
      </p:sp>
      <p:cxnSp>
        <p:nvCxnSpPr>
          <p:cNvPr id="8" name="Straight Connector 7"/>
          <p:cNvCxnSpPr/>
          <p:nvPr/>
        </p:nvCxnSpPr>
        <p:spPr>
          <a:xfrm>
            <a:off x="1481666" y="3245556"/>
            <a:ext cx="0" cy="13828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275667" y="3231445"/>
            <a:ext cx="0" cy="13828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168444" y="3245556"/>
            <a:ext cx="14112" cy="13828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21B5446D-AF66-9B4B-B034-634EEB90D9F3}"/>
              </a:ext>
            </a:extLst>
          </p:cNvPr>
          <p:cNvSpPr>
            <a:spLocks noGrp="1"/>
          </p:cNvSpPr>
          <p:nvPr>
            <p:ph type="sldNum" sz="quarter" idx="12"/>
          </p:nvPr>
        </p:nvSpPr>
        <p:spPr/>
        <p:txBody>
          <a:bodyPr/>
          <a:lstStyle/>
          <a:p>
            <a:fld id="{54AAE21D-1E9D-1047-BD42-883DA1A9BFEE}" type="slidenum">
              <a:rPr lang="en-US" smtClean="0"/>
              <a:t>504</a:t>
            </a:fld>
            <a:endParaRPr lang="en-US"/>
          </a:p>
        </p:txBody>
      </p:sp>
      <p:pic>
        <p:nvPicPr>
          <p:cNvPr id="6" name="Picture 5">
            <a:extLst>
              <a:ext uri="{FF2B5EF4-FFF2-40B4-BE49-F238E27FC236}">
                <a16:creationId xmlns:a16="http://schemas.microsoft.com/office/drawing/2014/main" id="{AC18B0B3-0BB5-47E5-30AF-46612CAF9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091574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Harry Truman Decision Model</a:t>
            </a:r>
          </a:p>
        </p:txBody>
      </p:sp>
      <p:sp>
        <p:nvSpPr>
          <p:cNvPr id="3" name="Content Placeholder 2"/>
          <p:cNvSpPr>
            <a:spLocks noGrp="1"/>
          </p:cNvSpPr>
          <p:nvPr>
            <p:ph idx="1"/>
          </p:nvPr>
        </p:nvSpPr>
        <p:spPr/>
        <p:txBody>
          <a:bodyPr>
            <a:normAutofit/>
          </a:bodyPr>
          <a:lstStyle/>
          <a:p>
            <a:pPr marL="457200" lvl="0" indent="-457200">
              <a:buAutoNum type="arabicPeriod" startAt="5"/>
            </a:pPr>
            <a:r>
              <a:rPr lang="en-US" sz="2400" dirty="0"/>
              <a:t>Apply Horse Sense.  Apply horse sense*.</a:t>
            </a:r>
          </a:p>
          <a:p>
            <a:pPr marL="457200" lvl="0" indent="-457200">
              <a:buAutoNum type="arabicPeriod" startAt="5"/>
            </a:pPr>
            <a:r>
              <a:rPr lang="en-US" sz="2400" dirty="0"/>
              <a:t>Make a Decision.  Make a decision.</a:t>
            </a:r>
          </a:p>
          <a:p>
            <a:pPr marL="457200" lvl="0" indent="-457200">
              <a:buAutoNum type="arabicPeriod" startAt="5"/>
            </a:pPr>
            <a:r>
              <a:rPr lang="en-US" sz="2400" dirty="0"/>
              <a:t>Don’t Second Guess It.  Last, but not least, don’t second guess it.</a:t>
            </a:r>
          </a:p>
          <a:p>
            <a:pPr marL="0" lvl="0" indent="0">
              <a:buNone/>
            </a:pPr>
            <a:endParaRPr lang="en-US" sz="1000" dirty="0"/>
          </a:p>
          <a:p>
            <a:r>
              <a:rPr lang="en-US" sz="2000" dirty="0"/>
              <a:t>The reporter asked Harry Truman, “(w)hat is horse sense?”  Truman’s reply: “(h)</a:t>
            </a:r>
            <a:r>
              <a:rPr lang="en-US" sz="2000" dirty="0" err="1"/>
              <a:t>orse</a:t>
            </a:r>
            <a:r>
              <a:rPr lang="en-US" sz="2000" dirty="0"/>
              <a:t> sense is something a mule simply does not have.” </a:t>
            </a:r>
          </a:p>
          <a:p>
            <a:pPr marL="0" indent="0">
              <a:buNone/>
            </a:pPr>
            <a:endParaRPr lang="en-US" sz="800" dirty="0"/>
          </a:p>
          <a:p>
            <a:r>
              <a:rPr lang="en-US" sz="2000" dirty="0"/>
              <a:t>The U.S. military adds a step:  Examine your assumptions.</a:t>
            </a:r>
            <a:r>
              <a:rPr lang="en-US" sz="2000" b="1" dirty="0"/>
              <a:t>  </a:t>
            </a:r>
            <a:r>
              <a:rPr lang="en-US" sz="2000" dirty="0"/>
              <a:t>[Insert as new step 5.]</a:t>
            </a:r>
          </a:p>
          <a:p>
            <a:pPr marL="0" indent="0">
              <a:buNone/>
            </a:pPr>
            <a:endParaRPr lang="en-US" sz="2400" dirty="0"/>
          </a:p>
        </p:txBody>
      </p:sp>
      <p:sp>
        <p:nvSpPr>
          <p:cNvPr id="4" name="Slide Number Placeholder 3">
            <a:extLst>
              <a:ext uri="{FF2B5EF4-FFF2-40B4-BE49-F238E27FC236}">
                <a16:creationId xmlns:a16="http://schemas.microsoft.com/office/drawing/2014/main" id="{C761356C-08E5-C949-9976-87CC4C6199E9}"/>
              </a:ext>
            </a:extLst>
          </p:cNvPr>
          <p:cNvSpPr>
            <a:spLocks noGrp="1"/>
          </p:cNvSpPr>
          <p:nvPr>
            <p:ph type="sldNum" sz="quarter" idx="12"/>
          </p:nvPr>
        </p:nvSpPr>
        <p:spPr/>
        <p:txBody>
          <a:bodyPr/>
          <a:lstStyle/>
          <a:p>
            <a:fld id="{54AAE21D-1E9D-1047-BD42-883DA1A9BFEE}" type="slidenum">
              <a:rPr lang="en-US" smtClean="0"/>
              <a:t>505</a:t>
            </a:fld>
            <a:endParaRPr lang="en-US"/>
          </a:p>
        </p:txBody>
      </p:sp>
      <p:pic>
        <p:nvPicPr>
          <p:cNvPr id="6" name="Picture 5">
            <a:extLst>
              <a:ext uri="{FF2B5EF4-FFF2-40B4-BE49-F238E27FC236}">
                <a16:creationId xmlns:a16="http://schemas.microsoft.com/office/drawing/2014/main" id="{5BF6960F-72B4-9921-EA9F-2037536B5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7863578"/>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Appendix 6</a:t>
            </a:r>
            <a:br>
              <a:rPr lang="en-US" sz="3200" dirty="0"/>
            </a:br>
            <a:r>
              <a:rPr lang="en-US" sz="3200" dirty="0"/>
              <a:t>Covid ERC vs. Natural Disaster Related ERC     </a:t>
            </a:r>
          </a:p>
        </p:txBody>
      </p:sp>
      <p:sp>
        <p:nvSpPr>
          <p:cNvPr id="6" name="Content Placeholder 5"/>
          <p:cNvSpPr>
            <a:spLocks noGrp="1"/>
          </p:cNvSpPr>
          <p:nvPr>
            <p:ph idx="1"/>
          </p:nvPr>
        </p:nvSpPr>
        <p:spPr/>
        <p:txBody>
          <a:bodyPr/>
          <a:lstStyle/>
          <a:p>
            <a:pPr marL="0" indent="0">
              <a:buNone/>
            </a:pPr>
            <a:r>
              <a:rPr lang="en-US" dirty="0"/>
              <a:t>   </a:t>
            </a:r>
          </a:p>
        </p:txBody>
      </p:sp>
      <p:sp>
        <p:nvSpPr>
          <p:cNvPr id="5" name="Slide Number Placeholder 4">
            <a:extLst>
              <a:ext uri="{FF2B5EF4-FFF2-40B4-BE49-F238E27FC236}">
                <a16:creationId xmlns:a16="http://schemas.microsoft.com/office/drawing/2014/main" id="{323F1B45-B3C3-FB40-8C1C-D222ADF5D662}"/>
              </a:ext>
            </a:extLst>
          </p:cNvPr>
          <p:cNvSpPr>
            <a:spLocks noGrp="1"/>
          </p:cNvSpPr>
          <p:nvPr>
            <p:ph type="sldNum" sz="quarter" idx="12"/>
          </p:nvPr>
        </p:nvSpPr>
        <p:spPr/>
        <p:txBody>
          <a:bodyPr/>
          <a:lstStyle/>
          <a:p>
            <a:fld id="{54AAE21D-1E9D-1047-BD42-883DA1A9BFEE}" type="slidenum">
              <a:rPr lang="en-US" smtClean="0"/>
              <a:t>506</a:t>
            </a:fld>
            <a:endParaRPr lang="en-US"/>
          </a:p>
        </p:txBody>
      </p:sp>
      <p:pic>
        <p:nvPicPr>
          <p:cNvPr id="4" name="Picture 3">
            <a:extLst>
              <a:ext uri="{FF2B5EF4-FFF2-40B4-BE49-F238E27FC236}">
                <a16:creationId xmlns:a16="http://schemas.microsoft.com/office/drawing/2014/main" id="{66CE62F3-A44F-55BB-680C-565234D7A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23869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Employee Retention Credit</a:t>
            </a:r>
            <a:br>
              <a:rPr lang="en-US" sz="3200" dirty="0"/>
            </a:br>
            <a:r>
              <a:rPr lang="en-US" sz="3200" dirty="0"/>
              <a:t>Interaction with Income Tax</a:t>
            </a:r>
          </a:p>
        </p:txBody>
      </p:sp>
      <p:sp>
        <p:nvSpPr>
          <p:cNvPr id="3" name="Content Placeholder 2"/>
          <p:cNvSpPr>
            <a:spLocks noGrp="1"/>
          </p:cNvSpPr>
          <p:nvPr>
            <p:ph idx="1"/>
          </p:nvPr>
        </p:nvSpPr>
        <p:spPr/>
        <p:txBody>
          <a:bodyPr>
            <a:normAutofit/>
          </a:bodyPr>
          <a:lstStyle/>
          <a:p>
            <a:r>
              <a:rPr lang="en-US" sz="2400" dirty="0"/>
              <a:t>Q: For a partnership </a:t>
            </a:r>
            <a:r>
              <a:rPr lang="en-US" sz="2000" dirty="0"/>
              <a:t>(or an S Corp)</a:t>
            </a:r>
            <a:r>
              <a:rPr lang="en-US" sz="2400" dirty="0"/>
              <a:t>, does </a:t>
            </a:r>
            <a:r>
              <a:rPr lang="en-US" sz="2400" dirty="0" err="1"/>
              <a:t>Covid</a:t>
            </a:r>
            <a:r>
              <a:rPr lang="en-US" sz="2400" dirty="0"/>
              <a:t> ERC credit </a:t>
            </a:r>
            <a:r>
              <a:rPr lang="en-US" sz="2000" dirty="0"/>
              <a:t>(in its capacity as a credit)</a:t>
            </a:r>
            <a:r>
              <a:rPr lang="en-US" sz="2400" dirty="0"/>
              <a:t> flow through on partner’s </a:t>
            </a:r>
            <a:r>
              <a:rPr lang="en-US" sz="2000" dirty="0"/>
              <a:t>(or shareholder's)</a:t>
            </a:r>
            <a:r>
              <a:rPr lang="en-US" sz="2400" dirty="0"/>
              <a:t> K-1?  A: </a:t>
            </a:r>
            <a:r>
              <a:rPr lang="en-US" sz="2400" dirty="0" err="1"/>
              <a:t>Covid</a:t>
            </a:r>
            <a:r>
              <a:rPr lang="en-US" sz="2400" dirty="0"/>
              <a:t> ERC credit does not flow through K-1 as a credit to be entered on partner’s income tax return as a credit</a:t>
            </a:r>
          </a:p>
          <a:p>
            <a:pPr marL="0" indent="0">
              <a:buNone/>
            </a:pPr>
            <a:r>
              <a:rPr lang="en-US" sz="2000" dirty="0"/>
              <a:t>1.  There are 2 different types of employee retention credit: </a:t>
            </a:r>
          </a:p>
          <a:p>
            <a:pPr marL="457200" indent="-457200">
              <a:buAutoNum type="alphaLcPeriod"/>
            </a:pPr>
            <a:r>
              <a:rPr lang="en-US" sz="2000" dirty="0" err="1">
                <a:solidFill>
                  <a:srgbClr val="0000FF"/>
                </a:solidFill>
              </a:rPr>
              <a:t>Covid</a:t>
            </a:r>
            <a:r>
              <a:rPr lang="en-US" sz="2000" dirty="0">
                <a:solidFill>
                  <a:srgbClr val="0000FF"/>
                </a:solidFill>
              </a:rPr>
              <a:t>-related ERC </a:t>
            </a:r>
            <a:r>
              <a:rPr lang="en-US" sz="2000" dirty="0"/>
              <a:t>(allowed against employment tax); and </a:t>
            </a:r>
          </a:p>
          <a:p>
            <a:pPr marL="457200" indent="-457200">
              <a:buAutoNum type="alphaLcPeriod"/>
            </a:pPr>
            <a:r>
              <a:rPr lang="en-US" sz="2000" dirty="0">
                <a:solidFill>
                  <a:srgbClr val="008000"/>
                </a:solidFill>
              </a:rPr>
              <a:t>Natural disaster-related ERC </a:t>
            </a:r>
            <a:r>
              <a:rPr lang="en-US" sz="2000" dirty="0"/>
              <a:t>(e.g., fire or flood) (Form 5884-A) (allowed against income tax)</a:t>
            </a:r>
          </a:p>
          <a:p>
            <a:pPr marL="457200" indent="-457200">
              <a:buAutoNum type="arabicPeriod" startAt="2"/>
            </a:pPr>
            <a:r>
              <a:rPr lang="en-US" sz="2000" dirty="0"/>
              <a:t>If you claim the </a:t>
            </a:r>
            <a:r>
              <a:rPr lang="en-US" sz="2000" dirty="0" err="1">
                <a:solidFill>
                  <a:srgbClr val="0000FF"/>
                </a:solidFill>
              </a:rPr>
              <a:t>Covid</a:t>
            </a:r>
            <a:r>
              <a:rPr lang="en-US" sz="2000" dirty="0">
                <a:solidFill>
                  <a:srgbClr val="0000FF"/>
                </a:solidFill>
              </a:rPr>
              <a:t> ERC</a:t>
            </a:r>
            <a:r>
              <a:rPr lang="en-US" sz="2000" dirty="0"/>
              <a:t>, there's </a:t>
            </a:r>
            <a:r>
              <a:rPr lang="en-US" sz="2000" dirty="0">
                <a:solidFill>
                  <a:srgbClr val="0000FF"/>
                </a:solidFill>
              </a:rPr>
              <a:t>no</a:t>
            </a:r>
            <a:r>
              <a:rPr lang="en-US" sz="2000" dirty="0"/>
              <a:t> Form 1065 (or Form 1120-S) Schedules </a:t>
            </a:r>
            <a:r>
              <a:rPr lang="en-US" sz="2000" dirty="0">
                <a:solidFill>
                  <a:srgbClr val="0000FF"/>
                </a:solidFill>
              </a:rPr>
              <a:t>K </a:t>
            </a:r>
            <a:r>
              <a:rPr lang="en-US" sz="2000" dirty="0"/>
              <a:t>and </a:t>
            </a:r>
            <a:r>
              <a:rPr lang="en-US" sz="2000" dirty="0">
                <a:solidFill>
                  <a:srgbClr val="0000FF"/>
                </a:solidFill>
              </a:rPr>
              <a:t>K-1 reporting </a:t>
            </a:r>
            <a:r>
              <a:rPr lang="en-US" sz="2000" dirty="0"/>
              <a:t>of </a:t>
            </a:r>
            <a:r>
              <a:rPr lang="en-US" sz="2000" dirty="0" err="1"/>
              <a:t>Covid</a:t>
            </a:r>
            <a:r>
              <a:rPr lang="en-US" sz="2000" dirty="0"/>
              <a:t> ERC (and, thus, no Form 5884-A-related flow through reporting on K-1)   </a:t>
            </a:r>
          </a:p>
        </p:txBody>
      </p:sp>
      <p:sp>
        <p:nvSpPr>
          <p:cNvPr id="7" name="Rectangle 6"/>
          <p:cNvSpPr/>
          <p:nvPr/>
        </p:nvSpPr>
        <p:spPr>
          <a:xfrm>
            <a:off x="2286000" y="1859340"/>
            <a:ext cx="4572000" cy="369332"/>
          </a:xfrm>
          <a:prstGeom prst="rect">
            <a:avLst/>
          </a:prstGeom>
        </p:spPr>
        <p:txBody>
          <a:bodyPr>
            <a:spAutoFit/>
          </a:bodyPr>
          <a:lstStyle/>
          <a:p>
            <a:r>
              <a:rPr lang="en-US" dirty="0"/>
              <a:t> </a:t>
            </a:r>
          </a:p>
        </p:txBody>
      </p:sp>
      <p:sp>
        <p:nvSpPr>
          <p:cNvPr id="4" name="Slide Number Placeholder 3">
            <a:extLst>
              <a:ext uri="{FF2B5EF4-FFF2-40B4-BE49-F238E27FC236}">
                <a16:creationId xmlns:a16="http://schemas.microsoft.com/office/drawing/2014/main" id="{CBCB1C12-E72B-6F40-90AD-F3E05F04038A}"/>
              </a:ext>
            </a:extLst>
          </p:cNvPr>
          <p:cNvSpPr>
            <a:spLocks noGrp="1"/>
          </p:cNvSpPr>
          <p:nvPr>
            <p:ph type="sldNum" sz="quarter" idx="12"/>
          </p:nvPr>
        </p:nvSpPr>
        <p:spPr/>
        <p:txBody>
          <a:bodyPr/>
          <a:lstStyle/>
          <a:p>
            <a:fld id="{54AAE21D-1E9D-1047-BD42-883DA1A9BFEE}" type="slidenum">
              <a:rPr lang="en-US" smtClean="0"/>
              <a:t>507</a:t>
            </a:fld>
            <a:endParaRPr lang="en-US"/>
          </a:p>
        </p:txBody>
      </p:sp>
      <p:pic>
        <p:nvPicPr>
          <p:cNvPr id="6" name="Picture 5">
            <a:extLst>
              <a:ext uri="{FF2B5EF4-FFF2-40B4-BE49-F238E27FC236}">
                <a16:creationId xmlns:a16="http://schemas.microsoft.com/office/drawing/2014/main" id="{1DA79280-4265-9070-DDCA-9E9F7B414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026591"/>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Employee Retention Credit</a:t>
            </a:r>
            <a:br>
              <a:rPr lang="en-US" sz="3200" dirty="0"/>
            </a:br>
            <a:r>
              <a:rPr lang="en-US" sz="3200" dirty="0"/>
              <a:t>Interaction with Income Tax</a:t>
            </a:r>
          </a:p>
        </p:txBody>
      </p:sp>
      <p:sp>
        <p:nvSpPr>
          <p:cNvPr id="3" name="Content Placeholder 2"/>
          <p:cNvSpPr>
            <a:spLocks noGrp="1"/>
          </p:cNvSpPr>
          <p:nvPr>
            <p:ph idx="1"/>
          </p:nvPr>
        </p:nvSpPr>
        <p:spPr/>
        <p:txBody>
          <a:bodyPr>
            <a:normAutofit fontScale="92500" lnSpcReduction="20000"/>
          </a:bodyPr>
          <a:lstStyle/>
          <a:p>
            <a:r>
              <a:rPr lang="en-US" sz="2400" dirty="0"/>
              <a:t>Q: For a partnership </a:t>
            </a:r>
            <a:r>
              <a:rPr lang="en-US" sz="2000" dirty="0"/>
              <a:t>(or an S Corp)</a:t>
            </a:r>
            <a:r>
              <a:rPr lang="en-US" sz="2400" dirty="0"/>
              <a:t>, does the </a:t>
            </a:r>
            <a:r>
              <a:rPr lang="en-US" sz="2400" dirty="0" err="1"/>
              <a:t>Covid</a:t>
            </a:r>
            <a:r>
              <a:rPr lang="en-US" sz="2400" dirty="0"/>
              <a:t> ERC credit </a:t>
            </a:r>
            <a:r>
              <a:rPr lang="en-US" sz="2000" dirty="0"/>
              <a:t>(in its capacity as a credit)</a:t>
            </a:r>
            <a:r>
              <a:rPr lang="en-US" sz="2400" dirty="0"/>
              <a:t> flow through on the partner’s </a:t>
            </a:r>
            <a:r>
              <a:rPr lang="en-US" sz="2000" dirty="0"/>
              <a:t>(or shareholder's)</a:t>
            </a:r>
            <a:r>
              <a:rPr lang="en-US" sz="2400" dirty="0"/>
              <a:t> K-1?  A: It does not flow through the K-1* as a credit to be entered on the partner’s income tax return as a credit</a:t>
            </a:r>
          </a:p>
          <a:p>
            <a:pPr marL="457200" indent="-457200">
              <a:buAutoNum type="arabicPeriod"/>
            </a:pPr>
            <a:r>
              <a:rPr lang="en-US" sz="2000" dirty="0"/>
              <a:t>Q from a tax preparer: ”I input the </a:t>
            </a:r>
            <a:r>
              <a:rPr lang="en-US" sz="2000" dirty="0" err="1"/>
              <a:t>Covid</a:t>
            </a:r>
            <a:r>
              <a:rPr lang="en-US" sz="2000" dirty="0"/>
              <a:t> ERC credit into Schedule K. It flowed through to Line 13 on partner’s Schedule K-1. Is this correct reporting of the </a:t>
            </a:r>
            <a:r>
              <a:rPr lang="en-US" sz="2000" dirty="0" err="1"/>
              <a:t>Covid</a:t>
            </a:r>
            <a:r>
              <a:rPr lang="en-US" sz="2000" dirty="0"/>
              <a:t> ERC credit on Form 1065? I ask because it’s not accepted on partner's Form 1040, Form 3800, Part 3.”</a:t>
            </a:r>
          </a:p>
          <a:p>
            <a:pPr marL="457200" indent="-457200">
              <a:buAutoNum type="arabicPeriod" startAt="2"/>
            </a:pPr>
            <a:r>
              <a:rPr lang="en-US" sz="2000" dirty="0"/>
              <a:t>A: Do not enter </a:t>
            </a:r>
            <a:r>
              <a:rPr lang="en-US" sz="2000" dirty="0" err="1"/>
              <a:t>Covid</a:t>
            </a:r>
            <a:r>
              <a:rPr lang="en-US" sz="2000" dirty="0"/>
              <a:t> ERC into Schedule K input as a credit. </a:t>
            </a:r>
            <a:r>
              <a:rPr lang="en-US" sz="2000" dirty="0" err="1"/>
              <a:t>Covid</a:t>
            </a:r>
            <a:r>
              <a:rPr lang="en-US" sz="2000" dirty="0"/>
              <a:t> ERC is not properly reported on Sch. K or K-1 (or partner’ income tax return) as a credit.</a:t>
            </a:r>
          </a:p>
          <a:p>
            <a:pPr marL="457200" indent="-457200">
              <a:buAutoNum type="alphaLcPeriod"/>
            </a:pPr>
            <a:r>
              <a:rPr lang="en-US" sz="1900" dirty="0" err="1"/>
              <a:t>Covid</a:t>
            </a:r>
            <a:r>
              <a:rPr lang="en-US" sz="1900" dirty="0"/>
              <a:t> ERC is a partnership level credit against partnership’s employment tax </a:t>
            </a:r>
          </a:p>
          <a:p>
            <a:pPr marL="457200" indent="-457200">
              <a:buAutoNum type="alphaLcPeriod"/>
            </a:pPr>
            <a:r>
              <a:rPr lang="en-US" sz="1900" dirty="0"/>
              <a:t>It’s not allowed on </a:t>
            </a:r>
            <a:r>
              <a:rPr lang="en-US" sz="1900" dirty="0" err="1"/>
              <a:t>prtnr’s</a:t>
            </a:r>
            <a:r>
              <a:rPr lang="en-US" sz="1900" dirty="0"/>
              <a:t> income tax return (it's not a credit against income tax)</a:t>
            </a:r>
          </a:p>
          <a:p>
            <a:pPr marL="0" indent="0">
              <a:buNone/>
            </a:pPr>
            <a:endParaRPr lang="en-US" sz="800" dirty="0"/>
          </a:p>
          <a:p>
            <a:pPr marL="0" indent="0">
              <a:buNone/>
            </a:pPr>
            <a:r>
              <a:rPr lang="en-US" sz="1800" dirty="0"/>
              <a:t>* </a:t>
            </a:r>
            <a:r>
              <a:rPr lang="en-US" sz="2000" dirty="0"/>
              <a:t>However, the partnership’s income tax deduction for wages is reduced (by amount of ERC claimed) on Form 1065. This will consequently affect the amount of net income (or net loss) </a:t>
            </a:r>
            <a:r>
              <a:rPr lang="en-US" sz="1900" dirty="0"/>
              <a:t>(reported on K-1 line 1 (or line 2)) </a:t>
            </a:r>
            <a:r>
              <a:rPr lang="en-US" sz="2000" dirty="0"/>
              <a:t>from the </a:t>
            </a:r>
            <a:r>
              <a:rPr lang="en-US" sz="2000" dirty="0" err="1"/>
              <a:t>pshp</a:t>
            </a:r>
            <a:r>
              <a:rPr lang="en-US" sz="2000" dirty="0"/>
              <a:t>.</a:t>
            </a:r>
          </a:p>
        </p:txBody>
      </p:sp>
      <p:sp>
        <p:nvSpPr>
          <p:cNvPr id="7" name="Rectangle 6"/>
          <p:cNvSpPr/>
          <p:nvPr/>
        </p:nvSpPr>
        <p:spPr>
          <a:xfrm>
            <a:off x="2286000" y="1859340"/>
            <a:ext cx="4572000" cy="369332"/>
          </a:xfrm>
          <a:prstGeom prst="rect">
            <a:avLst/>
          </a:prstGeom>
        </p:spPr>
        <p:txBody>
          <a:bodyPr>
            <a:spAutoFit/>
          </a:bodyPr>
          <a:lstStyle/>
          <a:p>
            <a:r>
              <a:rPr lang="en-US" dirty="0"/>
              <a:t> </a:t>
            </a:r>
          </a:p>
        </p:txBody>
      </p:sp>
      <p:sp>
        <p:nvSpPr>
          <p:cNvPr id="4" name="TextBox 3"/>
          <p:cNvSpPr txBox="1"/>
          <p:nvPr/>
        </p:nvSpPr>
        <p:spPr>
          <a:xfrm>
            <a:off x="693942" y="5774469"/>
            <a:ext cx="184666"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7D5E34F-8626-5344-A0EA-03D0630DDDD2}"/>
              </a:ext>
            </a:extLst>
          </p:cNvPr>
          <p:cNvSpPr>
            <a:spLocks noGrp="1"/>
          </p:cNvSpPr>
          <p:nvPr>
            <p:ph type="sldNum" sz="quarter" idx="12"/>
          </p:nvPr>
        </p:nvSpPr>
        <p:spPr/>
        <p:txBody>
          <a:bodyPr/>
          <a:lstStyle/>
          <a:p>
            <a:fld id="{54AAE21D-1E9D-1047-BD42-883DA1A9BFEE}" type="slidenum">
              <a:rPr lang="en-US" smtClean="0"/>
              <a:t>508</a:t>
            </a:fld>
            <a:endParaRPr lang="en-US"/>
          </a:p>
        </p:txBody>
      </p:sp>
      <p:pic>
        <p:nvPicPr>
          <p:cNvPr id="6" name="Picture 5">
            <a:extLst>
              <a:ext uri="{FF2B5EF4-FFF2-40B4-BE49-F238E27FC236}">
                <a16:creationId xmlns:a16="http://schemas.microsoft.com/office/drawing/2014/main" id="{2716213A-60CC-DC38-8A13-4C1E55343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031047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That’s </a:t>
            </a:r>
            <a:r>
              <a:rPr lang="en-US" sz="3200"/>
              <a:t>All Folks</a:t>
            </a:r>
            <a:endParaRPr lang="en-US" sz="3200" dirty="0"/>
          </a:p>
        </p:txBody>
      </p:sp>
      <p:pic>
        <p:nvPicPr>
          <p:cNvPr id="9" name="Content Placeholder 8" descr="AlaskaDogSledJuneau080522.png"/>
          <p:cNvPicPr>
            <a:picLocks noGrp="1" noChangeAspect="1"/>
          </p:cNvPicPr>
          <p:nvPr>
            <p:ph idx="1"/>
          </p:nvPr>
        </p:nvPicPr>
        <p:blipFill>
          <a:blip r:embed="rId2">
            <a:extLst>
              <a:ext uri="{28A0092B-C50C-407E-A947-70E740481C1C}">
                <a14:useLocalDpi xmlns:a14="http://schemas.microsoft.com/office/drawing/2010/main" val="0"/>
              </a:ext>
            </a:extLst>
          </a:blip>
          <a:srcRect t="8780" b="8780"/>
          <a:stretch>
            <a:fillRect/>
          </a:stretch>
        </p:blipFill>
        <p:spPr/>
      </p:pic>
      <p:sp>
        <p:nvSpPr>
          <p:cNvPr id="5" name="Slide Number Placeholder 4">
            <a:extLst>
              <a:ext uri="{FF2B5EF4-FFF2-40B4-BE49-F238E27FC236}">
                <a16:creationId xmlns:a16="http://schemas.microsoft.com/office/drawing/2014/main" id="{14A42B8E-B8B3-3749-BF89-5BB96E2A1CE4}"/>
              </a:ext>
            </a:extLst>
          </p:cNvPr>
          <p:cNvSpPr>
            <a:spLocks noGrp="1"/>
          </p:cNvSpPr>
          <p:nvPr>
            <p:ph type="sldNum" sz="quarter" idx="12"/>
          </p:nvPr>
        </p:nvSpPr>
        <p:spPr/>
        <p:txBody>
          <a:bodyPr/>
          <a:lstStyle/>
          <a:p>
            <a:fld id="{54AAE21D-1E9D-1047-BD42-883DA1A9BFEE}" type="slidenum">
              <a:rPr lang="en-US" smtClean="0"/>
              <a:t>509</a:t>
            </a:fld>
            <a:endParaRPr lang="en-US"/>
          </a:p>
        </p:txBody>
      </p:sp>
      <p:pic>
        <p:nvPicPr>
          <p:cNvPr id="4" name="Picture 3">
            <a:extLst>
              <a:ext uri="{FF2B5EF4-FFF2-40B4-BE49-F238E27FC236}">
                <a16:creationId xmlns:a16="http://schemas.microsoft.com/office/drawing/2014/main" id="{8DD63162-2BD4-5942-B491-31B29336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743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Fraud</a:t>
            </a:r>
          </a:p>
        </p:txBody>
      </p:sp>
      <p:sp>
        <p:nvSpPr>
          <p:cNvPr id="3" name="Content Placeholder 2"/>
          <p:cNvSpPr>
            <a:spLocks noGrp="1"/>
          </p:cNvSpPr>
          <p:nvPr>
            <p:ph idx="1"/>
          </p:nvPr>
        </p:nvSpPr>
        <p:spPr/>
        <p:txBody>
          <a:bodyPr>
            <a:normAutofit/>
          </a:bodyPr>
          <a:lstStyle/>
          <a:p>
            <a:r>
              <a:rPr lang="en-US" sz="2400" dirty="0"/>
              <a:t>Fraud = Deceit, trickery, sharp practice or breach of confidence, perpetrated for profit or to gain some unfair or dishonest advantage   </a:t>
            </a:r>
            <a:r>
              <a:rPr lang="en-US" sz="2000" dirty="0"/>
              <a:t>(</a:t>
            </a:r>
            <a:r>
              <a:rPr lang="en-US" sz="2000" dirty="0" err="1"/>
              <a:t>Dictionary.com</a:t>
            </a:r>
            <a:r>
              <a:rPr lang="en-US" sz="2000" dirty="0"/>
              <a:t>)</a:t>
            </a:r>
          </a:p>
          <a:p>
            <a:pPr marL="0" indent="0">
              <a:buNone/>
            </a:pPr>
            <a:r>
              <a:rPr lang="en-US" sz="2400" dirty="0"/>
              <a:t>   </a:t>
            </a:r>
          </a:p>
        </p:txBody>
      </p:sp>
      <p:sp>
        <p:nvSpPr>
          <p:cNvPr id="10" name="TextBox 9"/>
          <p:cNvSpPr txBox="1"/>
          <p:nvPr/>
        </p:nvSpPr>
        <p:spPr>
          <a:xfrm>
            <a:off x="4451662" y="4506003"/>
            <a:ext cx="184666" cy="369332"/>
          </a:xfrm>
          <a:prstGeom prst="rect">
            <a:avLst/>
          </a:prstGeom>
          <a:noFill/>
        </p:spPr>
        <p:txBody>
          <a:bodyPr wrap="none" rtlCol="0">
            <a:spAutoFit/>
          </a:bodyPr>
          <a:lstStyle/>
          <a:p>
            <a:endParaRPr lang="en-US" dirty="0"/>
          </a:p>
        </p:txBody>
      </p:sp>
      <p:pic>
        <p:nvPicPr>
          <p:cNvPr id="11" name="Content Placeholder 8" descr="CardTrick.png"/>
          <p:cNvPicPr>
            <a:picLocks noChangeAspect="1"/>
          </p:cNvPicPr>
          <p:nvPr/>
        </p:nvPicPr>
        <p:blipFill>
          <a:blip r:embed="rId2">
            <a:extLst>
              <a:ext uri="{28A0092B-C50C-407E-A947-70E740481C1C}">
                <a14:useLocalDpi xmlns:a14="http://schemas.microsoft.com/office/drawing/2010/main" val="0"/>
              </a:ext>
            </a:extLst>
          </a:blip>
          <a:srcRect t="3728" b="3728"/>
          <a:stretch>
            <a:fillRect/>
          </a:stretch>
        </p:blipFill>
        <p:spPr>
          <a:xfrm>
            <a:off x="1379196" y="3154203"/>
            <a:ext cx="6240520" cy="2648983"/>
          </a:xfrm>
          <a:prstGeom prst="rect">
            <a:avLst/>
          </a:prstGeom>
        </p:spPr>
      </p:pic>
      <p:sp>
        <p:nvSpPr>
          <p:cNvPr id="7" name="Slide Number Placeholder 6">
            <a:extLst>
              <a:ext uri="{FF2B5EF4-FFF2-40B4-BE49-F238E27FC236}">
                <a16:creationId xmlns:a16="http://schemas.microsoft.com/office/drawing/2014/main" id="{0E9606A9-111A-EC4C-8CC6-136FD348D259}"/>
              </a:ext>
            </a:extLst>
          </p:cNvPr>
          <p:cNvSpPr>
            <a:spLocks noGrp="1"/>
          </p:cNvSpPr>
          <p:nvPr>
            <p:ph type="sldNum" sz="quarter" idx="12"/>
          </p:nvPr>
        </p:nvSpPr>
        <p:spPr/>
        <p:txBody>
          <a:bodyPr/>
          <a:lstStyle/>
          <a:p>
            <a:fld id="{54AAE21D-1E9D-1047-BD42-883DA1A9BFEE}" type="slidenum">
              <a:rPr lang="en-US" smtClean="0"/>
              <a:t>51</a:t>
            </a:fld>
            <a:endParaRPr lang="en-US"/>
          </a:p>
        </p:txBody>
      </p:sp>
      <p:pic>
        <p:nvPicPr>
          <p:cNvPr id="4" name="Picture 3">
            <a:extLst>
              <a:ext uri="{FF2B5EF4-FFF2-40B4-BE49-F238E27FC236}">
                <a16:creationId xmlns:a16="http://schemas.microsoft.com/office/drawing/2014/main" id="{D327257A-A7AA-B3AF-C780-1FC8E697D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817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Parallelogram">
            <a:extLst>
              <a:ext uri="{FF2B5EF4-FFF2-40B4-BE49-F238E27FC236}">
                <a16:creationId xmlns:a16="http://schemas.microsoft.com/office/drawing/2014/main" id="{5CC21A70-AE69-4A3A-CB09-7C8E753F6709}"/>
              </a:ext>
            </a:extLst>
          </p:cNvPr>
          <p:cNvSpPr>
            <a:spLocks/>
          </p:cNvSpPr>
          <p:nvPr/>
        </p:nvSpPr>
        <p:spPr bwMode="auto">
          <a:xfrm>
            <a:off x="2185291" y="2247676"/>
            <a:ext cx="5173818" cy="249530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4639" y="0"/>
                </a:moveTo>
                <a:lnTo>
                  <a:pt x="0" y="21600"/>
                </a:lnTo>
                <a:lnTo>
                  <a:pt x="16961" y="21600"/>
                </a:lnTo>
                <a:lnTo>
                  <a:pt x="21600" y="0"/>
                </a:lnTo>
                <a:lnTo>
                  <a:pt x="4639" y="0"/>
                </a:lnTo>
                <a:close/>
              </a:path>
            </a:pathLst>
          </a:custGeom>
          <a:solidFill>
            <a:srgbClr val="39497A"/>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10716" tIns="10716" rIns="10716" bIns="10716" anchor="ctr"/>
          <a:lstStyle/>
          <a:p>
            <a:endParaRPr lang="en-US" sz="1013" dirty="0"/>
          </a:p>
        </p:txBody>
      </p:sp>
      <p:sp>
        <p:nvSpPr>
          <p:cNvPr id="180" name="Thank You">
            <a:extLst>
              <a:ext uri="{FF2B5EF4-FFF2-40B4-BE49-F238E27FC236}">
                <a16:creationId xmlns:a16="http://schemas.microsoft.com/office/drawing/2014/main" id="{36A836EB-7114-574F-A6FD-1BFC624AC60D}"/>
              </a:ext>
            </a:extLst>
          </p:cNvPr>
          <p:cNvSpPr txBox="1"/>
          <p:nvPr/>
        </p:nvSpPr>
        <p:spPr>
          <a:xfrm>
            <a:off x="3775226" y="2939891"/>
            <a:ext cx="2440439" cy="489142"/>
          </a:xfrm>
          <a:prstGeom prst="rect">
            <a:avLst/>
          </a:prstGeom>
          <a:ln w="12700">
            <a:miter lim="400000"/>
          </a:ln>
        </p:spPr>
        <p:txBody>
          <a:bodyPr wrap="square" lIns="10716" tIns="10716" rIns="10716" bIns="10716" anchor="ctr">
            <a:spAutoFit/>
          </a:bodyPr>
          <a:lstStyle>
            <a:lvl1pPr>
              <a:defRPr sz="8300">
                <a:solidFill>
                  <a:srgbClr val="FFFFFF"/>
                </a:solidFill>
                <a:latin typeface="Helvetica"/>
                <a:ea typeface="Helvetica"/>
                <a:cs typeface="Helvetica"/>
                <a:sym typeface="Helvetica"/>
              </a:defRPr>
            </a:lvl1pPr>
          </a:lstStyle>
          <a:p>
            <a:pPr>
              <a:defRPr/>
            </a:pPr>
            <a:r>
              <a:rPr sz="3038" b="1" dirty="0"/>
              <a:t>T</a:t>
            </a:r>
            <a:r>
              <a:rPr lang="en-CA" sz="3038" b="1" dirty="0"/>
              <a:t>HANK YOU</a:t>
            </a:r>
            <a:endParaRPr sz="3038" b="1" dirty="0"/>
          </a:p>
        </p:txBody>
      </p:sp>
      <p:pic>
        <p:nvPicPr>
          <p:cNvPr id="176131" name="Untitled-1.png" descr="Untitled-1.png">
            <a:extLst>
              <a:ext uri="{FF2B5EF4-FFF2-40B4-BE49-F238E27FC236}">
                <a16:creationId xmlns:a16="http://schemas.microsoft.com/office/drawing/2014/main" id="{46F8CE1D-392F-68A5-BFB3-494DFFFAC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657" y="1604826"/>
            <a:ext cx="3300413" cy="34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76132" name="TextBox 4">
            <a:extLst>
              <a:ext uri="{FF2B5EF4-FFF2-40B4-BE49-F238E27FC236}">
                <a16:creationId xmlns:a16="http://schemas.microsoft.com/office/drawing/2014/main" id="{32C7F7E6-E285-31CC-D165-46D18EAFC31D}"/>
              </a:ext>
            </a:extLst>
          </p:cNvPr>
          <p:cNvSpPr txBox="1">
            <a:spLocks noChangeArrowheads="1"/>
          </p:cNvSpPr>
          <p:nvPr/>
        </p:nvSpPr>
        <p:spPr bwMode="auto">
          <a:xfrm>
            <a:off x="3085655" y="4059300"/>
            <a:ext cx="2972690" cy="44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br>
              <a:rPr lang="en-US" altLang="en-US" sz="788" dirty="0">
                <a:solidFill>
                  <a:schemeClr val="bg1"/>
                </a:solidFill>
                <a:latin typeface="Lato" panose="020F0502020204030203" pitchFamily="34" charset="0"/>
              </a:rPr>
            </a:br>
            <a:r>
              <a:rPr lang="en-US" altLang="en-US" sz="1500" dirty="0">
                <a:solidFill>
                  <a:schemeClr val="bg1"/>
                </a:solidFill>
                <a:latin typeface="Lato" panose="020F0502020204030203" pitchFamily="34" charset="0"/>
              </a:rPr>
              <a:t>CPE@CPEWAREHOUSE.COM</a:t>
            </a:r>
            <a:endParaRPr lang="en-US" altLang="en-US" sz="788" dirty="0">
              <a:solidFill>
                <a:schemeClr val="bg1"/>
              </a:solidFill>
              <a:latin typeface="Lato" panose="020F0502020204030203" pitchFamily="34" charset="0"/>
            </a:endParaRPr>
          </a:p>
        </p:txBody>
      </p:sp>
      <p:sp>
        <p:nvSpPr>
          <p:cNvPr id="6" name="Thank You">
            <a:extLst>
              <a:ext uri="{FF2B5EF4-FFF2-40B4-BE49-F238E27FC236}">
                <a16:creationId xmlns:a16="http://schemas.microsoft.com/office/drawing/2014/main" id="{03B7797F-044F-0F29-360C-17906800703C}"/>
              </a:ext>
            </a:extLst>
          </p:cNvPr>
          <p:cNvSpPr txBox="1"/>
          <p:nvPr/>
        </p:nvSpPr>
        <p:spPr>
          <a:xfrm>
            <a:off x="3645340" y="3602124"/>
            <a:ext cx="2440439" cy="194766"/>
          </a:xfrm>
          <a:prstGeom prst="rect">
            <a:avLst/>
          </a:prstGeom>
          <a:ln w="12700">
            <a:miter lim="400000"/>
          </a:ln>
        </p:spPr>
        <p:txBody>
          <a:bodyPr wrap="square" lIns="10716" tIns="10716" rIns="10716" bIns="10716" anchor="ctr">
            <a:spAutoFit/>
          </a:bodyPr>
          <a:lstStyle>
            <a:lvl1pPr>
              <a:defRPr sz="8300">
                <a:solidFill>
                  <a:srgbClr val="FFFFFF"/>
                </a:solidFill>
                <a:latin typeface="Helvetica"/>
                <a:ea typeface="Helvetica"/>
                <a:cs typeface="Helvetica"/>
                <a:sym typeface="Helvetica"/>
              </a:defRPr>
            </a:lvl1pPr>
          </a:lstStyle>
          <a:p>
            <a:pPr>
              <a:defRPr/>
            </a:pPr>
            <a:endParaRPr sz="1125"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4DCAC5C3-AD01-4160-3BB1-00B9531150B4}"/>
              </a:ext>
            </a:extLst>
          </p:cNvPr>
          <p:cNvSpPr>
            <a:spLocks noGrp="1"/>
          </p:cNvSpPr>
          <p:nvPr>
            <p:ph type="sldNum" sz="quarter" idx="10"/>
          </p:nvPr>
        </p:nvSpPr>
        <p:spPr/>
        <p:txBody>
          <a:bodyPr/>
          <a:lstStyle/>
          <a:p>
            <a:pPr>
              <a:defRPr/>
            </a:pPr>
            <a:fld id="{CB99BC7C-8998-F748-9F0F-FC2346B8635A}" type="slidenum">
              <a:rPr lang="en-CA" smtClean="0">
                <a:solidFill>
                  <a:schemeClr val="bg1"/>
                </a:solidFill>
              </a:rPr>
              <a:pPr>
                <a:defRPr/>
              </a:pPr>
              <a:t>510</a:t>
            </a:fld>
            <a:endParaRPr lang="en-CA" dirty="0">
              <a:solidFill>
                <a:schemeClr val="bg1"/>
              </a:solidFill>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Old Wild West</a:t>
            </a:r>
            <a:br>
              <a:rPr lang="en-US" sz="3200" dirty="0"/>
            </a:br>
            <a:r>
              <a:rPr lang="en-US" sz="3200" dirty="0"/>
              <a:t>Things Got Settled the Old Fashioned Way</a:t>
            </a:r>
          </a:p>
        </p:txBody>
      </p:sp>
      <p:pic>
        <p:nvPicPr>
          <p:cNvPr id="7" name="Content Placeholder 6" descr="Screen Shot 2022-07-23 at 2.59.28 PM.png"/>
          <p:cNvPicPr>
            <a:picLocks noGrp="1" noChangeAspect="1"/>
          </p:cNvPicPr>
          <p:nvPr>
            <p:ph idx="1"/>
          </p:nvPr>
        </p:nvPicPr>
        <p:blipFill>
          <a:blip r:embed="rId2">
            <a:extLst>
              <a:ext uri="{28A0092B-C50C-407E-A947-70E740481C1C}">
                <a14:useLocalDpi xmlns:a14="http://schemas.microsoft.com/office/drawing/2010/main" val="0"/>
              </a:ext>
            </a:extLst>
          </a:blip>
          <a:srcRect t="10457" b="10457"/>
          <a:stretch>
            <a:fillRect/>
          </a:stretch>
        </p:blipFill>
        <p:spPr/>
      </p:pic>
      <p:sp>
        <p:nvSpPr>
          <p:cNvPr id="3" name="Slide Number Placeholder 2">
            <a:extLst>
              <a:ext uri="{FF2B5EF4-FFF2-40B4-BE49-F238E27FC236}">
                <a16:creationId xmlns:a16="http://schemas.microsoft.com/office/drawing/2014/main" id="{BE2EBDF7-0CBB-344E-ADE6-A1DB696ACB36}"/>
              </a:ext>
            </a:extLst>
          </p:cNvPr>
          <p:cNvSpPr>
            <a:spLocks noGrp="1"/>
          </p:cNvSpPr>
          <p:nvPr>
            <p:ph type="sldNum" sz="quarter" idx="12"/>
          </p:nvPr>
        </p:nvSpPr>
        <p:spPr/>
        <p:txBody>
          <a:bodyPr/>
          <a:lstStyle/>
          <a:p>
            <a:fld id="{54AAE21D-1E9D-1047-BD42-883DA1A9BFEE}" type="slidenum">
              <a:rPr lang="en-US" smtClean="0"/>
              <a:t>52</a:t>
            </a:fld>
            <a:endParaRPr lang="en-US"/>
          </a:p>
        </p:txBody>
      </p:sp>
      <p:pic>
        <p:nvPicPr>
          <p:cNvPr id="4" name="Picture 3">
            <a:extLst>
              <a:ext uri="{FF2B5EF4-FFF2-40B4-BE49-F238E27FC236}">
                <a16:creationId xmlns:a16="http://schemas.microsoft.com/office/drawing/2014/main" id="{41300CC1-853B-54E2-BCB7-C1CE00C91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7973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New Wild West</a:t>
            </a:r>
            <a:br>
              <a:rPr lang="en-US" sz="3200" dirty="0"/>
            </a:br>
            <a:r>
              <a:rPr lang="en-US" sz="3200" dirty="0"/>
              <a:t>Things Get Settled the New Fashioned Way</a:t>
            </a:r>
          </a:p>
        </p:txBody>
      </p:sp>
      <p:sp>
        <p:nvSpPr>
          <p:cNvPr id="3" name="Content Placeholder 2"/>
          <p:cNvSpPr>
            <a:spLocks noGrp="1"/>
          </p:cNvSpPr>
          <p:nvPr>
            <p:ph idx="1"/>
          </p:nvPr>
        </p:nvSpPr>
        <p:spPr/>
        <p:txBody>
          <a:bodyPr>
            <a:normAutofit/>
          </a:bodyPr>
          <a:lstStyle/>
          <a:p>
            <a:pPr>
              <a:buFontTx/>
              <a:buChar char="•"/>
            </a:pPr>
            <a:r>
              <a:rPr lang="en-US" sz="2400" dirty="0"/>
              <a:t>Applicants who fraudulently steal Covid relief funds </a:t>
            </a:r>
            <a:r>
              <a:rPr lang="en-US" sz="2000" dirty="0"/>
              <a:t>(ERC, PPP loans and EIDL loans) </a:t>
            </a:r>
            <a:r>
              <a:rPr lang="en-US" sz="2400" dirty="0"/>
              <a:t>from fed government must pay it back, for starters, pay a whole lot extra and do serious hard time</a:t>
            </a:r>
          </a:p>
          <a:p>
            <a:pPr marL="0" indent="0">
              <a:buNone/>
            </a:pPr>
            <a:endParaRPr lang="en-US" sz="2400" dirty="0"/>
          </a:p>
          <a:p>
            <a:pPr marL="457200" indent="-457200">
              <a:buAutoNum type="arabicPeriod"/>
            </a:pPr>
            <a:endParaRPr lang="en-US" sz="2400" dirty="0"/>
          </a:p>
        </p:txBody>
      </p:sp>
      <p:pic>
        <p:nvPicPr>
          <p:cNvPr id="7" name="Picture 6" descr="Screen Shot 2022-07-23 at 7.1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3655459"/>
            <a:ext cx="8432800" cy="1155700"/>
          </a:xfrm>
          <a:prstGeom prst="rect">
            <a:avLst/>
          </a:prstGeom>
        </p:spPr>
      </p:pic>
      <p:sp>
        <p:nvSpPr>
          <p:cNvPr id="8" name="Slide Number Placeholder 7">
            <a:extLst>
              <a:ext uri="{FF2B5EF4-FFF2-40B4-BE49-F238E27FC236}">
                <a16:creationId xmlns:a16="http://schemas.microsoft.com/office/drawing/2014/main" id="{94EB231A-BC03-7C42-96B2-12128F3D991F}"/>
              </a:ext>
            </a:extLst>
          </p:cNvPr>
          <p:cNvSpPr>
            <a:spLocks noGrp="1"/>
          </p:cNvSpPr>
          <p:nvPr>
            <p:ph type="sldNum" sz="quarter" idx="12"/>
          </p:nvPr>
        </p:nvSpPr>
        <p:spPr/>
        <p:txBody>
          <a:bodyPr/>
          <a:lstStyle/>
          <a:p>
            <a:fld id="{54AAE21D-1E9D-1047-BD42-883DA1A9BFEE}" type="slidenum">
              <a:rPr lang="en-US" smtClean="0"/>
              <a:t>53</a:t>
            </a:fld>
            <a:endParaRPr lang="en-US"/>
          </a:p>
        </p:txBody>
      </p:sp>
      <p:pic>
        <p:nvPicPr>
          <p:cNvPr id="4" name="Picture 3">
            <a:extLst>
              <a:ext uri="{FF2B5EF4-FFF2-40B4-BE49-F238E27FC236}">
                <a16:creationId xmlns:a16="http://schemas.microsoft.com/office/drawing/2014/main" id="{A290708F-1406-1727-4441-00B933402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137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the New Wild West</a:t>
            </a:r>
            <a:br>
              <a:rPr lang="en-US" sz="3200" dirty="0"/>
            </a:br>
            <a:r>
              <a:rPr lang="en-US" sz="3200" dirty="0"/>
              <a:t>Things Get Settled the New Fashioned Way</a:t>
            </a:r>
          </a:p>
        </p:txBody>
      </p:sp>
      <p:sp>
        <p:nvSpPr>
          <p:cNvPr id="3" name="Content Placeholder 2"/>
          <p:cNvSpPr>
            <a:spLocks noGrp="1"/>
          </p:cNvSpPr>
          <p:nvPr>
            <p:ph idx="1"/>
          </p:nvPr>
        </p:nvSpPr>
        <p:spPr/>
        <p:txBody>
          <a:bodyPr>
            <a:normAutofit/>
          </a:bodyPr>
          <a:lstStyle/>
          <a:p>
            <a:r>
              <a:rPr lang="en-US" sz="2400" dirty="0"/>
              <a:t>DOJ’s criminal and civil enforcement efforts to combat COVID-19 related fraud, through July 2022:</a:t>
            </a:r>
          </a:p>
          <a:p>
            <a:pPr marL="457200" indent="-457200">
              <a:buAutoNum type="arabicPeriod"/>
            </a:pPr>
            <a:r>
              <a:rPr lang="en-US" sz="2400" dirty="0"/>
              <a:t>Criminal charges against over 1,000 defendants with alleged losses exceeding $1.1 billion;</a:t>
            </a:r>
          </a:p>
          <a:p>
            <a:pPr marL="457200" indent="-457200">
              <a:buAutoNum type="arabicPeriod"/>
            </a:pPr>
            <a:r>
              <a:rPr lang="en-US" sz="2400" dirty="0"/>
              <a:t>Seizure of over $1B in Economic Injury Disaster Loan (EIDL) proceeds; and </a:t>
            </a:r>
          </a:p>
          <a:p>
            <a:pPr marL="457200" indent="-457200">
              <a:buAutoNum type="arabicPeriod"/>
            </a:pPr>
            <a:r>
              <a:rPr lang="en-US" sz="2400" dirty="0"/>
              <a:t>Over 240 civil investigations into more than 1,800 individuals and entities for alleged misconduct in connection with pandemic relief loans totaling more than $6B</a:t>
            </a:r>
          </a:p>
        </p:txBody>
      </p:sp>
      <p:sp>
        <p:nvSpPr>
          <p:cNvPr id="7" name="Slide Number Placeholder 6">
            <a:extLst>
              <a:ext uri="{FF2B5EF4-FFF2-40B4-BE49-F238E27FC236}">
                <a16:creationId xmlns:a16="http://schemas.microsoft.com/office/drawing/2014/main" id="{FF25BDA4-F7DF-0542-8281-8203FB200F88}"/>
              </a:ext>
            </a:extLst>
          </p:cNvPr>
          <p:cNvSpPr>
            <a:spLocks noGrp="1"/>
          </p:cNvSpPr>
          <p:nvPr>
            <p:ph type="sldNum" sz="quarter" idx="12"/>
          </p:nvPr>
        </p:nvSpPr>
        <p:spPr/>
        <p:txBody>
          <a:bodyPr/>
          <a:lstStyle/>
          <a:p>
            <a:fld id="{54AAE21D-1E9D-1047-BD42-883DA1A9BFEE}" type="slidenum">
              <a:rPr lang="en-US" smtClean="0"/>
              <a:t>54</a:t>
            </a:fld>
            <a:endParaRPr lang="en-US"/>
          </a:p>
        </p:txBody>
      </p:sp>
      <p:pic>
        <p:nvPicPr>
          <p:cNvPr id="4" name="Picture 3">
            <a:extLst>
              <a:ext uri="{FF2B5EF4-FFF2-40B4-BE49-F238E27FC236}">
                <a16:creationId xmlns:a16="http://schemas.microsoft.com/office/drawing/2014/main" id="{18CB55AE-0F89-8490-9D2F-519BA1022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0751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Alleged Fraudulent Acts </a:t>
            </a:r>
            <a:br>
              <a:rPr lang="en-US" sz="3200" dirty="0"/>
            </a:br>
            <a:r>
              <a:rPr lang="en-US" sz="3200" dirty="0"/>
              <a:t>PPP, EIDL Loans and ERC</a:t>
            </a:r>
            <a:r>
              <a:rPr lang="en-US" sz="3200" dirty="0">
                <a:effectLst/>
              </a:rPr>
              <a:t> </a:t>
            </a:r>
            <a:endParaRPr lang="en-US" sz="3200" dirty="0"/>
          </a:p>
        </p:txBody>
      </p:sp>
      <p:sp>
        <p:nvSpPr>
          <p:cNvPr id="3" name="Content Placeholder 2"/>
          <p:cNvSpPr>
            <a:spLocks noGrp="1"/>
          </p:cNvSpPr>
          <p:nvPr>
            <p:ph idx="1"/>
          </p:nvPr>
        </p:nvSpPr>
        <p:spPr/>
        <p:txBody>
          <a:bodyPr>
            <a:normAutofit/>
          </a:bodyPr>
          <a:lstStyle/>
          <a:p>
            <a:pPr marL="457200" indent="-457200">
              <a:buFont typeface="Arial"/>
              <a:buAutoNum type="arabicPeriod"/>
            </a:pPr>
            <a:r>
              <a:rPr lang="en-US" sz="2400" dirty="0"/>
              <a:t>Application via fraudulent business entities or shell companies</a:t>
            </a:r>
          </a:p>
          <a:p>
            <a:pPr marL="457200" indent="-457200">
              <a:buAutoNum type="arabicPeriod"/>
            </a:pPr>
            <a:r>
              <a:rPr lang="en-US" sz="2400" dirty="0"/>
              <a:t>Misrepresentation of payroll and employees</a:t>
            </a:r>
          </a:p>
          <a:p>
            <a:pPr marL="457200" indent="-457200">
              <a:buAutoNum type="arabicPeriod"/>
            </a:pPr>
            <a:r>
              <a:rPr lang="en-US" sz="2400" dirty="0"/>
              <a:t>Falsified bank statements</a:t>
            </a:r>
          </a:p>
          <a:p>
            <a:pPr marL="457200" indent="-457200">
              <a:buAutoNum type="arabicPeriod"/>
            </a:pPr>
            <a:r>
              <a:rPr lang="en-US" sz="2400" dirty="0"/>
              <a:t>Falsified tax records</a:t>
            </a:r>
          </a:p>
          <a:p>
            <a:pPr marL="457200" indent="-457200">
              <a:buFont typeface="Arial"/>
              <a:buAutoNum type="arabicPeriod"/>
            </a:pPr>
            <a:r>
              <a:rPr lang="en-US" sz="2400" dirty="0"/>
              <a:t>Misrepresentation of business income</a:t>
            </a:r>
          </a:p>
        </p:txBody>
      </p:sp>
      <p:sp>
        <p:nvSpPr>
          <p:cNvPr id="7" name="Slide Number Placeholder 6">
            <a:extLst>
              <a:ext uri="{FF2B5EF4-FFF2-40B4-BE49-F238E27FC236}">
                <a16:creationId xmlns:a16="http://schemas.microsoft.com/office/drawing/2014/main" id="{776BBF0E-60B5-5949-8158-68C486358331}"/>
              </a:ext>
            </a:extLst>
          </p:cNvPr>
          <p:cNvSpPr>
            <a:spLocks noGrp="1"/>
          </p:cNvSpPr>
          <p:nvPr>
            <p:ph type="sldNum" sz="quarter" idx="12"/>
          </p:nvPr>
        </p:nvSpPr>
        <p:spPr/>
        <p:txBody>
          <a:bodyPr/>
          <a:lstStyle/>
          <a:p>
            <a:fld id="{54AAE21D-1E9D-1047-BD42-883DA1A9BFEE}" type="slidenum">
              <a:rPr lang="en-US" smtClean="0"/>
              <a:t>55</a:t>
            </a:fld>
            <a:endParaRPr lang="en-US"/>
          </a:p>
        </p:txBody>
      </p:sp>
      <p:pic>
        <p:nvPicPr>
          <p:cNvPr id="4" name="Picture 3">
            <a:extLst>
              <a:ext uri="{FF2B5EF4-FFF2-40B4-BE49-F238E27FC236}">
                <a16:creationId xmlns:a16="http://schemas.microsoft.com/office/drawing/2014/main" id="{A888A815-C458-C7BF-B448-9ADF1BBF8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6661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PPP, EIDL Loans and ERC</a:t>
            </a:r>
            <a:br>
              <a:rPr lang="en-US" sz="3200" dirty="0"/>
            </a:br>
            <a:r>
              <a:rPr lang="en-US" sz="3200" dirty="0"/>
              <a:t>Example: Arizona Case</a:t>
            </a:r>
          </a:p>
        </p:txBody>
      </p:sp>
      <p:pic>
        <p:nvPicPr>
          <p:cNvPr id="7" name="Content Placeholder 6" descr="Screen Shot 2022-07-24 at 2.30.00 PM.png"/>
          <p:cNvPicPr>
            <a:picLocks noGrp="1" noChangeAspect="1"/>
          </p:cNvPicPr>
          <p:nvPr>
            <p:ph idx="1"/>
          </p:nvPr>
        </p:nvPicPr>
        <p:blipFill>
          <a:blip r:embed="rId3">
            <a:extLst>
              <a:ext uri="{28A0092B-C50C-407E-A947-70E740481C1C}">
                <a14:useLocalDpi xmlns:a14="http://schemas.microsoft.com/office/drawing/2010/main" val="0"/>
              </a:ext>
            </a:extLst>
          </a:blip>
          <a:srcRect t="16373" b="16373"/>
          <a:stretch>
            <a:fillRect/>
          </a:stretch>
        </p:blipFill>
        <p:spPr/>
      </p:pic>
      <p:sp>
        <p:nvSpPr>
          <p:cNvPr id="3" name="Slide Number Placeholder 2">
            <a:extLst>
              <a:ext uri="{FF2B5EF4-FFF2-40B4-BE49-F238E27FC236}">
                <a16:creationId xmlns:a16="http://schemas.microsoft.com/office/drawing/2014/main" id="{8F7E416D-189E-7D4A-80A5-6CA0B68AFA40}"/>
              </a:ext>
            </a:extLst>
          </p:cNvPr>
          <p:cNvSpPr>
            <a:spLocks noGrp="1"/>
          </p:cNvSpPr>
          <p:nvPr>
            <p:ph type="sldNum" sz="quarter" idx="12"/>
          </p:nvPr>
        </p:nvSpPr>
        <p:spPr/>
        <p:txBody>
          <a:bodyPr/>
          <a:lstStyle/>
          <a:p>
            <a:fld id="{54AAE21D-1E9D-1047-BD42-883DA1A9BFEE}" type="slidenum">
              <a:rPr lang="en-US" smtClean="0"/>
              <a:t>56</a:t>
            </a:fld>
            <a:endParaRPr lang="en-US"/>
          </a:p>
        </p:txBody>
      </p:sp>
      <p:pic>
        <p:nvPicPr>
          <p:cNvPr id="4" name="Picture 3">
            <a:extLst>
              <a:ext uri="{FF2B5EF4-FFF2-40B4-BE49-F238E27FC236}">
                <a16:creationId xmlns:a16="http://schemas.microsoft.com/office/drawing/2014/main" id="{BD30D7E1-1E86-7393-2FFC-1B91E1D5F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7973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Potential for Arizona Case: </a:t>
            </a:r>
            <a:br>
              <a:rPr lang="en-US" sz="3200" dirty="0"/>
            </a:br>
            <a:r>
              <a:rPr lang="en-US" sz="3200" dirty="0"/>
              <a:t>Up to 45 Years Each Defendant</a:t>
            </a:r>
            <a:br>
              <a:rPr lang="en-US" sz="3200" dirty="0"/>
            </a:br>
            <a:r>
              <a:rPr lang="en-US" sz="3200" dirty="0"/>
              <a:t>Over $3.8M Monetary Damages Each Defendant</a:t>
            </a:r>
          </a:p>
        </p:txBody>
      </p:sp>
      <p:pic>
        <p:nvPicPr>
          <p:cNvPr id="7" name="Content Placeholder 6" descr="AlcatrazCells.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457200" y="1840556"/>
            <a:ext cx="8229600" cy="3266254"/>
          </a:xfrm>
        </p:spPr>
      </p:pic>
      <p:sp>
        <p:nvSpPr>
          <p:cNvPr id="3" name="TextBox 2"/>
          <p:cNvSpPr txBox="1"/>
          <p:nvPr/>
        </p:nvSpPr>
        <p:spPr>
          <a:xfrm>
            <a:off x="628149" y="5366235"/>
            <a:ext cx="7947584" cy="707886"/>
          </a:xfrm>
          <a:prstGeom prst="rect">
            <a:avLst/>
          </a:prstGeom>
          <a:noFill/>
        </p:spPr>
        <p:txBody>
          <a:bodyPr wrap="none" rtlCol="0">
            <a:spAutoFit/>
          </a:bodyPr>
          <a:lstStyle/>
          <a:p>
            <a:r>
              <a:rPr lang="en-US" sz="2000" dirty="0"/>
              <a:t>(Indictment of Willie “</a:t>
            </a:r>
            <a:r>
              <a:rPr lang="en-US" sz="2000" dirty="0" err="1"/>
              <a:t>Blu</a:t>
            </a:r>
            <a:r>
              <a:rPr lang="en-US" sz="2000" dirty="0"/>
              <a:t>” Mitchell and Toni Richardson, U.S. D.C. Arizona, </a:t>
            </a:r>
          </a:p>
          <a:p>
            <a:r>
              <a:rPr lang="en-US" sz="2000" dirty="0"/>
              <a:t>Case CR-21-00977-PHX-GMS (11/23/21))</a:t>
            </a:r>
          </a:p>
        </p:txBody>
      </p:sp>
      <p:sp>
        <p:nvSpPr>
          <p:cNvPr id="8" name="Slide Number Placeholder 7">
            <a:extLst>
              <a:ext uri="{FF2B5EF4-FFF2-40B4-BE49-F238E27FC236}">
                <a16:creationId xmlns:a16="http://schemas.microsoft.com/office/drawing/2014/main" id="{25BFA114-9AED-8249-B768-9C687EA36E9A}"/>
              </a:ext>
            </a:extLst>
          </p:cNvPr>
          <p:cNvSpPr>
            <a:spLocks noGrp="1"/>
          </p:cNvSpPr>
          <p:nvPr>
            <p:ph type="sldNum" sz="quarter" idx="12"/>
          </p:nvPr>
        </p:nvSpPr>
        <p:spPr/>
        <p:txBody>
          <a:bodyPr/>
          <a:lstStyle/>
          <a:p>
            <a:fld id="{54AAE21D-1E9D-1047-BD42-883DA1A9BFEE}" type="slidenum">
              <a:rPr lang="en-US" smtClean="0"/>
              <a:t>57</a:t>
            </a:fld>
            <a:endParaRPr lang="en-US"/>
          </a:p>
        </p:txBody>
      </p:sp>
      <p:pic>
        <p:nvPicPr>
          <p:cNvPr id="4" name="Picture 3">
            <a:extLst>
              <a:ext uri="{FF2B5EF4-FFF2-40B4-BE49-F238E27FC236}">
                <a16:creationId xmlns:a16="http://schemas.microsoft.com/office/drawing/2014/main" id="{90D2A146-67B4-3D6D-37D2-9A62F38A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9699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743"/>
            <a:ext cx="8229600" cy="1143000"/>
          </a:xfrm>
        </p:spPr>
        <p:txBody>
          <a:bodyPr>
            <a:normAutofit/>
          </a:bodyPr>
          <a:lstStyle/>
          <a:p>
            <a:r>
              <a:rPr lang="en-US" sz="3200" dirty="0"/>
              <a:t>Example: Arizona Case</a:t>
            </a:r>
            <a:br>
              <a:rPr lang="en-US" sz="3200" dirty="0"/>
            </a:br>
            <a:r>
              <a:rPr lang="en-US" sz="3200" dirty="0"/>
              <a:t>Consequences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250402872"/>
              </p:ext>
            </p:extLst>
          </p:nvPr>
        </p:nvGraphicFramePr>
        <p:xfrm>
          <a:off x="457200" y="1409030"/>
          <a:ext cx="8229600" cy="4820920"/>
        </p:xfrm>
        <a:graphic>
          <a:graphicData uri="http://schemas.openxmlformats.org/drawingml/2006/table">
            <a:tbl>
              <a:tblPr firstRow="1" bandRow="1">
                <a:tableStyleId>{5C22544A-7EE6-4342-B048-85BDC9FD1C3A}</a:tableStyleId>
              </a:tblPr>
              <a:tblGrid>
                <a:gridCol w="2006191">
                  <a:extLst>
                    <a:ext uri="{9D8B030D-6E8A-4147-A177-3AD203B41FA5}">
                      <a16:colId xmlns:a16="http://schemas.microsoft.com/office/drawing/2014/main" val="20000"/>
                    </a:ext>
                  </a:extLst>
                </a:gridCol>
                <a:gridCol w="3480209">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dirty="0"/>
                        <a:t>Violation</a:t>
                      </a:r>
                      <a:r>
                        <a:rPr lang="en-US" baseline="0" dirty="0"/>
                        <a:t> (</a:t>
                      </a:r>
                      <a:r>
                        <a:rPr lang="en-US" dirty="0"/>
                        <a:t>Count)</a:t>
                      </a:r>
                    </a:p>
                  </a:txBody>
                  <a:tcPr/>
                </a:tc>
                <a:tc>
                  <a:txBody>
                    <a:bodyPr/>
                    <a:lstStyle/>
                    <a:p>
                      <a:pPr algn="ctr"/>
                      <a:r>
                        <a:rPr lang="en-US" dirty="0"/>
                        <a:t>Action(s)</a:t>
                      </a:r>
                    </a:p>
                  </a:txBody>
                  <a:tcPr/>
                </a:tc>
                <a:tc>
                  <a:txBody>
                    <a:bodyPr/>
                    <a:lstStyle/>
                    <a:p>
                      <a:pPr algn="ctr"/>
                      <a:r>
                        <a:rPr lang="en-US" dirty="0"/>
                        <a:t>Potential Consequences</a:t>
                      </a:r>
                    </a:p>
                  </a:txBody>
                  <a:tcPr/>
                </a:tc>
                <a:extLst>
                  <a:ext uri="{0D108BD9-81ED-4DB2-BD59-A6C34878D82A}">
                    <a16:rowId xmlns:a16="http://schemas.microsoft.com/office/drawing/2014/main" val="10000"/>
                  </a:ext>
                </a:extLst>
              </a:tr>
              <a:tr h="370840">
                <a:tc rowSpan="2">
                  <a:txBody>
                    <a:bodyPr/>
                    <a:lstStyle/>
                    <a:p>
                      <a:pPr algn="ctr"/>
                      <a:r>
                        <a:rPr lang="en-US" dirty="0"/>
                        <a:t>Conspiracy</a:t>
                      </a:r>
                    </a:p>
                  </a:txBody>
                  <a:tcPr/>
                </a:tc>
                <a:tc rowSpan="2">
                  <a:txBody>
                    <a:bodyPr/>
                    <a:lstStyle/>
                    <a:p>
                      <a:pPr algn="ctr"/>
                      <a:r>
                        <a:rPr lang="en-US" sz="1800" dirty="0"/>
                        <a:t>2 (or more) persons conspire to defraud U.S., at least one person acts to carry out</a:t>
                      </a:r>
                      <a:r>
                        <a:rPr lang="en-US" sz="1800" baseline="0" dirty="0"/>
                        <a:t> </a:t>
                      </a:r>
                      <a:r>
                        <a:rPr lang="en-US" sz="1800" dirty="0"/>
                        <a:t> </a:t>
                      </a:r>
                    </a:p>
                  </a:txBody>
                  <a:tcPr/>
                </a:tc>
                <a:tc>
                  <a:txBody>
                    <a:bodyPr/>
                    <a:lstStyle/>
                    <a:p>
                      <a:pPr algn="ctr"/>
                      <a:r>
                        <a:rPr lang="en-US" dirty="0"/>
                        <a:t>Money fine</a:t>
                      </a:r>
                    </a:p>
                  </a:txBody>
                  <a:tcPr/>
                </a:tc>
                <a:extLst>
                  <a:ext uri="{0D108BD9-81ED-4DB2-BD59-A6C34878D82A}">
                    <a16:rowId xmlns:a16="http://schemas.microsoft.com/office/drawing/2014/main" val="10001"/>
                  </a:ext>
                </a:extLst>
              </a:tr>
              <a:tr h="370840">
                <a:tc vMerge="1">
                  <a:txBody>
                    <a:bodyPr/>
                    <a:lstStyle/>
                    <a:p>
                      <a:pPr algn="ctr"/>
                      <a:endParaRPr lang="en-US" dirty="0"/>
                    </a:p>
                  </a:txBody>
                  <a:tcPr/>
                </a:tc>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5 years prison</a:t>
                      </a:r>
                      <a:endParaRPr lang="en-US" dirty="0"/>
                    </a:p>
                  </a:txBody>
                  <a:tcPr/>
                </a:tc>
                <a:extLst>
                  <a:ext uri="{0D108BD9-81ED-4DB2-BD59-A6C34878D82A}">
                    <a16:rowId xmlns:a16="http://schemas.microsoft.com/office/drawing/2014/main" val="10002"/>
                  </a:ext>
                </a:extLst>
              </a:tr>
              <a:tr h="370840">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Bank Fraud</a:t>
                      </a:r>
                    </a:p>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a:t>(or Wire Fraud)</a:t>
                      </a:r>
                    </a:p>
                  </a:txBody>
                  <a:tcPr/>
                </a:tc>
                <a:tc rowSpan="2">
                  <a:txBody>
                    <a:bodyPr/>
                    <a:lstStyle/>
                    <a:p>
                      <a:pPr algn="ctr"/>
                      <a:r>
                        <a:rPr lang="en-US" dirty="0"/>
                        <a:t>Executes (or attempts) scheme to fraudulently</a:t>
                      </a:r>
                      <a:r>
                        <a:rPr lang="en-US" baseline="0" dirty="0"/>
                        <a:t> obtain assets of or held by financial institution</a:t>
                      </a:r>
                      <a:r>
                        <a:rPr lang="en-US" sz="1600" baseline="0" dirty="0"/>
                        <a:t> (or fraud using wire </a:t>
                      </a:r>
                      <a:r>
                        <a:rPr lang="en-US" sz="1600" baseline="0" dirty="0" err="1"/>
                        <a:t>communic</a:t>
                      </a:r>
                      <a:r>
                        <a:rPr lang="en-US" sz="1600" baseline="0" dirty="0"/>
                        <a:t>. or internet)</a:t>
                      </a:r>
                      <a:endParaRPr lang="en-US" sz="1600" dirty="0"/>
                    </a:p>
                  </a:txBody>
                  <a:tcPr/>
                </a:tc>
                <a:tc>
                  <a:txBody>
                    <a:bodyPr/>
                    <a:lstStyle/>
                    <a:p>
                      <a:pPr algn="ctr"/>
                      <a:r>
                        <a:rPr lang="en-US" dirty="0"/>
                        <a:t>$1M fine</a:t>
                      </a:r>
                    </a:p>
                  </a:txBody>
                  <a:tcPr/>
                </a:tc>
                <a:extLst>
                  <a:ext uri="{0D108BD9-81ED-4DB2-BD59-A6C34878D82A}">
                    <a16:rowId xmlns:a16="http://schemas.microsoft.com/office/drawing/2014/main" val="10003"/>
                  </a:ext>
                </a:extLst>
              </a:tr>
              <a:tr h="370840">
                <a:tc vMerge="1">
                  <a:txBody>
                    <a:bodyPr/>
                    <a:lstStyle/>
                    <a:p>
                      <a:pPr algn="ctr"/>
                      <a:endParaRPr lang="en-US" dirty="0"/>
                    </a:p>
                  </a:txBody>
                  <a:tcPr/>
                </a:tc>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30 years prison (bank)</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t>(20 years wire fraud)</a:t>
                      </a:r>
                    </a:p>
                  </a:txBody>
                  <a:tcPr/>
                </a:tc>
                <a:extLst>
                  <a:ext uri="{0D108BD9-81ED-4DB2-BD59-A6C34878D82A}">
                    <a16:rowId xmlns:a16="http://schemas.microsoft.com/office/drawing/2014/main" val="10004"/>
                  </a:ext>
                </a:extLst>
              </a:tr>
              <a:tr h="370840">
                <a:tc rowSpan="2">
                  <a:txBody>
                    <a:bodyPr/>
                    <a:lstStyle/>
                    <a:p>
                      <a:pPr algn="ctr"/>
                      <a:r>
                        <a:rPr lang="en-US" sz="1800" dirty="0"/>
                        <a:t>Transactional Money Laundering </a:t>
                      </a:r>
                      <a:endParaRPr lang="en-US" dirty="0"/>
                    </a:p>
                  </a:txBody>
                  <a:tcPr/>
                </a:tc>
                <a:tc rowSpan="2">
                  <a:txBody>
                    <a:bodyPr/>
                    <a:lstStyle/>
                    <a:p>
                      <a:pPr algn="ctr"/>
                      <a:r>
                        <a:rPr lang="en-US" dirty="0"/>
                        <a:t>Monetary transaction</a:t>
                      </a:r>
                      <a:r>
                        <a:rPr lang="en-US" baseline="0" dirty="0"/>
                        <a:t> involving criminally derived property  $10,000 derived from </a:t>
                      </a:r>
                    </a:p>
                    <a:p>
                      <a:pPr algn="ctr"/>
                      <a:r>
                        <a:rPr lang="en-US" baseline="0" dirty="0"/>
                        <a:t>unlawful activity  </a:t>
                      </a:r>
                      <a:endParaRPr lang="en-US" dirty="0"/>
                    </a:p>
                  </a:txBody>
                  <a:tcPr/>
                </a:tc>
                <a:tc>
                  <a:txBody>
                    <a:bodyPr/>
                    <a:lstStyle/>
                    <a:p>
                      <a:pPr algn="ctr"/>
                      <a:r>
                        <a:rPr lang="en-US" dirty="0"/>
                        <a:t>Money fine</a:t>
                      </a:r>
                      <a:endParaRPr lang="en-US" baseline="0" dirty="0"/>
                    </a:p>
                    <a:p>
                      <a:pPr algn="ctr"/>
                      <a:r>
                        <a:rPr lang="en-US" baseline="0" dirty="0"/>
                        <a:t>up to $2,553,000</a:t>
                      </a:r>
                      <a:endParaRPr lang="en-US" dirty="0"/>
                    </a:p>
                  </a:txBody>
                  <a:tcPr/>
                </a:tc>
                <a:extLst>
                  <a:ext uri="{0D108BD9-81ED-4DB2-BD59-A6C34878D82A}">
                    <a16:rowId xmlns:a16="http://schemas.microsoft.com/office/drawing/2014/main" val="10005"/>
                  </a:ext>
                </a:extLst>
              </a:tr>
              <a:tr h="370840">
                <a:tc vMerge="1">
                  <a:txBody>
                    <a:bodyPr/>
                    <a:lstStyle/>
                    <a:p>
                      <a:pPr algn="ctr"/>
                      <a:endParaRPr lang="en-US" dirty="0"/>
                    </a:p>
                  </a:txBody>
                  <a:tcPr/>
                </a:tc>
                <a:tc vMerge="1">
                  <a:txBody>
                    <a:bodyPr/>
                    <a:lstStyle/>
                    <a:p>
                      <a:pPr algn="ct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10 years prison</a:t>
                      </a:r>
                    </a:p>
                  </a:txBody>
                  <a:tcPr/>
                </a:tc>
                <a:extLst>
                  <a:ext uri="{0D108BD9-81ED-4DB2-BD59-A6C34878D82A}">
                    <a16:rowId xmlns:a16="http://schemas.microsoft.com/office/drawing/2014/main" val="10006"/>
                  </a:ext>
                </a:extLst>
              </a:tr>
              <a:tr h="370840">
                <a:tc>
                  <a:txBody>
                    <a:bodyPr/>
                    <a:lstStyle/>
                    <a:p>
                      <a:pPr algn="ctr"/>
                      <a:r>
                        <a:rPr lang="en-US" sz="1800" dirty="0"/>
                        <a:t>Forfeiture Allegations</a:t>
                      </a:r>
                      <a:endParaRPr lang="en-US" dirty="0"/>
                    </a:p>
                  </a:txBody>
                  <a:tcPr/>
                </a:tc>
                <a:tc>
                  <a:txBody>
                    <a:bodyPr/>
                    <a:lstStyle/>
                    <a:p>
                      <a:pPr algn="ctr"/>
                      <a:r>
                        <a:rPr lang="en-US" sz="1800" dirty="0">
                          <a:solidFill>
                            <a:schemeClr val="tx1"/>
                          </a:solidFill>
                        </a:rPr>
                        <a:t>Any property derived from  proceeds traceable to bank fraud and money laundering is</a:t>
                      </a:r>
                      <a:r>
                        <a:rPr lang="en-US" sz="1800" baseline="0" dirty="0">
                          <a:solidFill>
                            <a:schemeClr val="tx1"/>
                          </a:solidFill>
                        </a:rPr>
                        <a:t> </a:t>
                      </a:r>
                    </a:p>
                    <a:p>
                      <a:pPr algn="ctr"/>
                      <a:r>
                        <a:rPr lang="en-US" sz="1800" dirty="0">
                          <a:solidFill>
                            <a:schemeClr val="tx1"/>
                          </a:solidFill>
                        </a:rPr>
                        <a:t>subject to forfeiture </a:t>
                      </a:r>
                      <a:endParaRPr lang="en-US" dirty="0">
                        <a:solidFill>
                          <a:schemeClr val="tx1"/>
                        </a:solidFill>
                      </a:endParaRPr>
                    </a:p>
                  </a:txBody>
                  <a:tcPr/>
                </a:tc>
                <a:tc>
                  <a:txBody>
                    <a:bodyPr/>
                    <a:lstStyle/>
                    <a:p>
                      <a:pPr algn="ctr"/>
                      <a:r>
                        <a:rPr lang="en-US" dirty="0"/>
                        <a:t>All money obtained</a:t>
                      </a:r>
                      <a:r>
                        <a:rPr lang="en-US" baseline="0" dirty="0"/>
                        <a:t> and property (obtained w/ </a:t>
                      </a:r>
                    </a:p>
                    <a:p>
                      <a:pPr algn="ctr"/>
                      <a:r>
                        <a:rPr lang="en-US" baseline="0" dirty="0"/>
                        <a:t>such money) </a:t>
                      </a:r>
                    </a:p>
                    <a:p>
                      <a:pPr algn="ctr"/>
                      <a:r>
                        <a:rPr lang="en-US" baseline="0" dirty="0"/>
                        <a:t>subject to forfeiture</a:t>
                      </a:r>
                      <a:endParaRPr lang="en-US" dirty="0"/>
                    </a:p>
                  </a:txBody>
                  <a:tcPr/>
                </a:tc>
                <a:extLst>
                  <a:ext uri="{0D108BD9-81ED-4DB2-BD59-A6C34878D82A}">
                    <a16:rowId xmlns:a16="http://schemas.microsoft.com/office/drawing/2014/main" val="10007"/>
                  </a:ext>
                </a:extLst>
              </a:tr>
            </a:tbl>
          </a:graphicData>
        </a:graphic>
      </p:graphicFrame>
      <p:sp>
        <p:nvSpPr>
          <p:cNvPr id="3" name="Slide Number Placeholder 2">
            <a:extLst>
              <a:ext uri="{FF2B5EF4-FFF2-40B4-BE49-F238E27FC236}">
                <a16:creationId xmlns:a16="http://schemas.microsoft.com/office/drawing/2014/main" id="{0915B966-08FA-274C-B5D4-C314F4E63355}"/>
              </a:ext>
            </a:extLst>
          </p:cNvPr>
          <p:cNvSpPr>
            <a:spLocks noGrp="1"/>
          </p:cNvSpPr>
          <p:nvPr>
            <p:ph type="sldNum" sz="quarter" idx="12"/>
          </p:nvPr>
        </p:nvSpPr>
        <p:spPr/>
        <p:txBody>
          <a:bodyPr/>
          <a:lstStyle/>
          <a:p>
            <a:fld id="{54AAE21D-1E9D-1047-BD42-883DA1A9BFEE}" type="slidenum">
              <a:rPr lang="en-US" smtClean="0"/>
              <a:t>58</a:t>
            </a:fld>
            <a:endParaRPr lang="en-US"/>
          </a:p>
        </p:txBody>
      </p:sp>
      <p:pic>
        <p:nvPicPr>
          <p:cNvPr id="4" name="Picture 3">
            <a:extLst>
              <a:ext uri="{FF2B5EF4-FFF2-40B4-BE49-F238E27FC236}">
                <a16:creationId xmlns:a16="http://schemas.microsoft.com/office/drawing/2014/main" id="{762BEFA0-206B-5603-2CB9-F3E13FC84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7945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C128-FFEE-2E4A-A7CA-79CC53D389CF}"/>
              </a:ext>
            </a:extLst>
          </p:cNvPr>
          <p:cNvSpPr>
            <a:spLocks noGrp="1"/>
          </p:cNvSpPr>
          <p:nvPr>
            <p:ph type="title"/>
          </p:nvPr>
        </p:nvSpPr>
        <p:spPr/>
        <p:txBody>
          <a:bodyPr>
            <a:normAutofit/>
          </a:bodyPr>
          <a:lstStyle/>
          <a:p>
            <a:r>
              <a:rPr lang="en-US" sz="3200" dirty="0"/>
              <a:t>Employee Retention Credit</a:t>
            </a:r>
            <a:br>
              <a:rPr lang="en-US" sz="3200" dirty="0"/>
            </a:br>
            <a:r>
              <a:rPr lang="en-US" sz="3200" dirty="0"/>
              <a:t>Criminal Cases</a:t>
            </a:r>
          </a:p>
        </p:txBody>
      </p:sp>
      <p:sp>
        <p:nvSpPr>
          <p:cNvPr id="3" name="Content Placeholder 2">
            <a:extLst>
              <a:ext uri="{FF2B5EF4-FFF2-40B4-BE49-F238E27FC236}">
                <a16:creationId xmlns:a16="http://schemas.microsoft.com/office/drawing/2014/main" id="{5DD572F3-0AF7-A74C-A029-2A3F71A613B2}"/>
              </a:ext>
            </a:extLst>
          </p:cNvPr>
          <p:cNvSpPr>
            <a:spLocks noGrp="1"/>
          </p:cNvSpPr>
          <p:nvPr>
            <p:ph idx="1"/>
          </p:nvPr>
        </p:nvSpPr>
        <p:spPr/>
        <p:txBody>
          <a:bodyPr>
            <a:normAutofit lnSpcReduction="10000"/>
          </a:bodyPr>
          <a:lstStyle/>
          <a:p>
            <a:pPr marL="457200" indent="-457200">
              <a:buAutoNum type="arabicPeriod"/>
            </a:pPr>
            <a:r>
              <a:rPr lang="en-US" sz="2000" dirty="0"/>
              <a:t>Utah tax preparers Zachary Bassett, 39, and Mason Warr, 37,and their company COS Accounting and Tax LLC indicted</a:t>
            </a:r>
          </a:p>
          <a:p>
            <a:pPr>
              <a:buAutoNum type="alphaLcPeriod"/>
            </a:pPr>
            <a:r>
              <a:rPr lang="en-US" sz="1800" dirty="0"/>
              <a:t>Indicted in Feb. 2023 for 25 criminal counts each, including conspiracy to defraud the U.S., wire fraud and aiding and assisting the filing of false tax returns</a:t>
            </a:r>
          </a:p>
          <a:p>
            <a:pPr>
              <a:buAutoNum type="alphaLcPeriod"/>
            </a:pPr>
            <a:r>
              <a:rPr lang="en-US" sz="1800" dirty="0"/>
              <a:t>Prepared more than 1,000 Forms 941 that claimed &gt; $11M in ERC claims over a 16-month period  </a:t>
            </a:r>
          </a:p>
          <a:p>
            <a:pPr>
              <a:buAutoNum type="alphaLcPeriod"/>
            </a:pPr>
            <a:r>
              <a:rPr lang="en-US" sz="1800" dirty="0"/>
              <a:t>Lied about claimant’s eligibility for credits, number of employees, amount of payroll and other to juice up amounts claimed (and, thus, contingency fees)  </a:t>
            </a:r>
          </a:p>
          <a:p>
            <a:pPr>
              <a:buAutoNum type="alphaLcPeriod"/>
            </a:pPr>
            <a:r>
              <a:rPr lang="en-US" sz="1800" dirty="0"/>
              <a:t>Converted “businesses” of sole proprietors to single member LLCs taxed as S Corps and claimed ERC and FFCRA (Families First Coronavirus) employment tax credits for wages allegedly paid (whether paid or not) to owners and spouses (regardless of whether spouse worked for business)  </a:t>
            </a:r>
          </a:p>
          <a:p>
            <a:pPr>
              <a:buAutoNum type="alphaLcPeriod"/>
            </a:pPr>
            <a:r>
              <a:rPr lang="en-US" sz="1800" dirty="0"/>
              <a:t>Signed tax returns on behalf of clients</a:t>
            </a:r>
          </a:p>
          <a:p>
            <a:pPr marL="457200" indent="-457200">
              <a:buAutoNum type="arabicPeriod" startAt="2"/>
            </a:pPr>
            <a:r>
              <a:rPr lang="en-US" sz="2000" dirty="0"/>
              <a:t>Many more ERC criminal cases in the hopper </a:t>
            </a:r>
            <a:r>
              <a:rPr lang="en-US" sz="1800" dirty="0"/>
              <a:t>(as of 01/31/23 and later)    </a:t>
            </a:r>
          </a:p>
          <a:p>
            <a:pPr marL="0" indent="0">
              <a:buNone/>
            </a:pPr>
            <a:r>
              <a:rPr lang="en-US" sz="2000" dirty="0"/>
              <a:t>  </a:t>
            </a:r>
          </a:p>
        </p:txBody>
      </p:sp>
      <p:sp>
        <p:nvSpPr>
          <p:cNvPr id="6" name="Slide Number Placeholder 5">
            <a:extLst>
              <a:ext uri="{FF2B5EF4-FFF2-40B4-BE49-F238E27FC236}">
                <a16:creationId xmlns:a16="http://schemas.microsoft.com/office/drawing/2014/main" id="{0B8805F2-9495-974F-8117-EF97F38AC5F7}"/>
              </a:ext>
            </a:extLst>
          </p:cNvPr>
          <p:cNvSpPr>
            <a:spLocks noGrp="1"/>
          </p:cNvSpPr>
          <p:nvPr>
            <p:ph type="sldNum" sz="quarter" idx="12"/>
          </p:nvPr>
        </p:nvSpPr>
        <p:spPr/>
        <p:txBody>
          <a:bodyPr/>
          <a:lstStyle/>
          <a:p>
            <a:fld id="{54AAE21D-1E9D-1047-BD42-883DA1A9BFEE}" type="slidenum">
              <a:rPr lang="en-US" smtClean="0"/>
              <a:t>59</a:t>
            </a:fld>
            <a:endParaRPr lang="en-US"/>
          </a:p>
        </p:txBody>
      </p:sp>
      <p:pic>
        <p:nvPicPr>
          <p:cNvPr id="7" name="Picture 6">
            <a:extLst>
              <a:ext uri="{FF2B5EF4-FFF2-40B4-BE49-F238E27FC236}">
                <a16:creationId xmlns:a16="http://schemas.microsoft.com/office/drawing/2014/main" id="{D52C1DBB-FB6E-EE49-00FA-B2E7D74C0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708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Claiming Employee Retention Credit (ERC) </a:t>
            </a:r>
            <a:br>
              <a:rPr lang="en-US" sz="3200" dirty="0"/>
            </a:br>
            <a:r>
              <a:rPr lang="en-US" sz="3200" dirty="0"/>
              <a:t>in 2023 </a:t>
            </a:r>
            <a:br>
              <a:rPr lang="en-US" sz="3200" dirty="0"/>
            </a:br>
            <a:r>
              <a:rPr lang="en-US" sz="3200" dirty="0"/>
              <a:t>To Squeeze More Cash Out of 2020 and 2021</a:t>
            </a:r>
          </a:p>
        </p:txBody>
      </p:sp>
      <p:pic>
        <p:nvPicPr>
          <p:cNvPr id="9" name="Content Placeholder 8" descr="AlaskaDogSledJuneau080522.png"/>
          <p:cNvPicPr>
            <a:picLocks noGrp="1" noChangeAspect="1"/>
          </p:cNvPicPr>
          <p:nvPr>
            <p:ph idx="1"/>
          </p:nvPr>
        </p:nvPicPr>
        <p:blipFill>
          <a:blip r:embed="rId2">
            <a:extLst>
              <a:ext uri="{28A0092B-C50C-407E-A947-70E740481C1C}">
                <a14:useLocalDpi xmlns:a14="http://schemas.microsoft.com/office/drawing/2010/main" val="0"/>
              </a:ext>
            </a:extLst>
          </a:blip>
          <a:srcRect t="8780" b="8780"/>
          <a:stretch>
            <a:fillRect/>
          </a:stretch>
        </p:blipFill>
        <p:spPr/>
      </p:pic>
      <p:sp>
        <p:nvSpPr>
          <p:cNvPr id="5" name="Slide Number Placeholder 4">
            <a:extLst>
              <a:ext uri="{FF2B5EF4-FFF2-40B4-BE49-F238E27FC236}">
                <a16:creationId xmlns:a16="http://schemas.microsoft.com/office/drawing/2014/main" id="{F0712F48-E218-B543-A356-41F432CAFEE0}"/>
              </a:ext>
            </a:extLst>
          </p:cNvPr>
          <p:cNvSpPr>
            <a:spLocks noGrp="1"/>
          </p:cNvSpPr>
          <p:nvPr>
            <p:ph type="sldNum" sz="quarter" idx="12"/>
          </p:nvPr>
        </p:nvSpPr>
        <p:spPr/>
        <p:txBody>
          <a:bodyPr/>
          <a:lstStyle/>
          <a:p>
            <a:fld id="{54AAE21D-1E9D-1047-BD42-883DA1A9BFEE}" type="slidenum">
              <a:rPr lang="en-US" smtClean="0"/>
              <a:t>6</a:t>
            </a:fld>
            <a:endParaRPr lang="en-US"/>
          </a:p>
        </p:txBody>
      </p:sp>
      <p:pic>
        <p:nvPicPr>
          <p:cNvPr id="4" name="Picture 3">
            <a:extLst>
              <a:ext uri="{FF2B5EF4-FFF2-40B4-BE49-F238E27FC236}">
                <a16:creationId xmlns:a16="http://schemas.microsoft.com/office/drawing/2014/main" id="{86535C8B-0DAB-3754-472E-5F88A051E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107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Fraud Questions</a:t>
            </a:r>
            <a:br>
              <a:rPr lang="en-US" sz="3200" dirty="0"/>
            </a:br>
            <a:r>
              <a:rPr lang="en-US" sz="3200" dirty="0"/>
              <a:t>In IRS Exams</a:t>
            </a:r>
          </a:p>
        </p:txBody>
      </p:sp>
      <p:sp>
        <p:nvSpPr>
          <p:cNvPr id="3" name="Content Placeholder 2"/>
          <p:cNvSpPr>
            <a:spLocks noGrp="1"/>
          </p:cNvSpPr>
          <p:nvPr>
            <p:ph idx="1"/>
          </p:nvPr>
        </p:nvSpPr>
        <p:spPr/>
        <p:txBody>
          <a:bodyPr>
            <a:normAutofit/>
          </a:bodyPr>
          <a:lstStyle/>
          <a:p>
            <a:pPr marL="0" indent="0">
              <a:buNone/>
            </a:pPr>
            <a:r>
              <a:rPr lang="en-US" sz="2400" u="sng" dirty="0"/>
              <a:t>Fraud Questions</a:t>
            </a:r>
          </a:p>
          <a:p>
            <a:pPr marL="457200" indent="-457200">
              <a:buAutoNum type="arabicPeriod"/>
            </a:pPr>
            <a:r>
              <a:rPr lang="en-US" sz="2400" dirty="0"/>
              <a:t>Does the company that paid the wages exist?</a:t>
            </a:r>
          </a:p>
          <a:p>
            <a:pPr marL="457200" indent="-457200">
              <a:buAutoNum type="arabicPeriod"/>
            </a:pPr>
            <a:r>
              <a:rPr lang="en-US" sz="2400" dirty="0"/>
              <a:t>Do employees exist?</a:t>
            </a:r>
          </a:p>
          <a:p>
            <a:pPr marL="457200" indent="-457200">
              <a:buAutoNum type="arabicPeriod"/>
            </a:pPr>
            <a:r>
              <a:rPr lang="en-US" sz="2400" dirty="0"/>
              <a:t>Do wages exist?</a:t>
            </a:r>
          </a:p>
          <a:p>
            <a:pPr marL="457200" indent="-457200">
              <a:buAutoNum type="arabicPeriod"/>
            </a:pPr>
            <a:r>
              <a:rPr lang="en-US" sz="2400" dirty="0"/>
              <a:t>Did the employer have requisite drop in gross receipts?</a:t>
            </a:r>
          </a:p>
          <a:p>
            <a:pPr marL="457200" indent="-457200">
              <a:buAutoNum type="arabicPeriod"/>
            </a:pPr>
            <a:r>
              <a:rPr lang="en-US" sz="2400" dirty="0"/>
              <a:t>Did employer face government shutdown/suspension?</a:t>
            </a:r>
          </a:p>
          <a:p>
            <a:pPr marL="457200" indent="-457200">
              <a:buAutoNum type="arabicPeriod"/>
            </a:pPr>
            <a:r>
              <a:rPr lang="en-US" sz="2400" dirty="0"/>
              <a:t>Does supporting documentation even exist?</a:t>
            </a:r>
          </a:p>
          <a:p>
            <a:pPr marL="457200" indent="-457200">
              <a:buAutoNum type="arabicPeriod"/>
            </a:pPr>
            <a:r>
              <a:rPr lang="en-US" sz="2400" dirty="0"/>
              <a:t>Is supporting documentation falsified?</a:t>
            </a:r>
          </a:p>
          <a:p>
            <a:pPr marL="457200" indent="-457200">
              <a:buAutoNum type="arabicPeriod"/>
            </a:pPr>
            <a:r>
              <a:rPr lang="en-US" sz="2400" dirty="0">
                <a:solidFill>
                  <a:srgbClr val="0000FF"/>
                </a:solidFill>
              </a:rPr>
              <a:t>Do the numbers in the ERC claims make sense?</a:t>
            </a:r>
          </a:p>
          <a:p>
            <a:pPr marL="457200" indent="-457200">
              <a:buAutoNum type="arabicPeriod"/>
            </a:pPr>
            <a:r>
              <a:rPr lang="en-US" sz="2400" dirty="0">
                <a:solidFill>
                  <a:srgbClr val="008000"/>
                </a:solidFill>
              </a:rPr>
              <a:t>Do returns filed w/ fed </a:t>
            </a:r>
            <a:r>
              <a:rPr lang="en-US" sz="2400" dirty="0" err="1">
                <a:solidFill>
                  <a:srgbClr val="008000"/>
                </a:solidFill>
              </a:rPr>
              <a:t>govt</a:t>
            </a:r>
            <a:r>
              <a:rPr lang="en-US" sz="2400" dirty="0">
                <a:solidFill>
                  <a:srgbClr val="008000"/>
                </a:solidFill>
              </a:rPr>
              <a:t> line up w/ state filings?</a:t>
            </a:r>
          </a:p>
          <a:p>
            <a:pPr marL="457200" indent="-457200">
              <a:buAutoNum type="arabicPeriod"/>
            </a:pPr>
            <a:endParaRPr lang="en-US" sz="2400" dirty="0"/>
          </a:p>
        </p:txBody>
      </p:sp>
      <p:sp>
        <p:nvSpPr>
          <p:cNvPr id="7" name="Slide Number Placeholder 6">
            <a:extLst>
              <a:ext uri="{FF2B5EF4-FFF2-40B4-BE49-F238E27FC236}">
                <a16:creationId xmlns:a16="http://schemas.microsoft.com/office/drawing/2014/main" id="{1AB4B354-77DC-5147-924C-5C18CC68A233}"/>
              </a:ext>
            </a:extLst>
          </p:cNvPr>
          <p:cNvSpPr>
            <a:spLocks noGrp="1"/>
          </p:cNvSpPr>
          <p:nvPr>
            <p:ph type="sldNum" sz="quarter" idx="12"/>
          </p:nvPr>
        </p:nvSpPr>
        <p:spPr/>
        <p:txBody>
          <a:bodyPr/>
          <a:lstStyle/>
          <a:p>
            <a:fld id="{54AAE21D-1E9D-1047-BD42-883DA1A9BFEE}" type="slidenum">
              <a:rPr lang="en-US" smtClean="0"/>
              <a:t>60</a:t>
            </a:fld>
            <a:endParaRPr lang="en-US"/>
          </a:p>
        </p:txBody>
      </p:sp>
      <p:pic>
        <p:nvPicPr>
          <p:cNvPr id="4" name="Picture 3">
            <a:extLst>
              <a:ext uri="{FF2B5EF4-FFF2-40B4-BE49-F238E27FC236}">
                <a16:creationId xmlns:a16="http://schemas.microsoft.com/office/drawing/2014/main" id="{8BD90305-0D84-EBFB-8BAA-6E4F7DD85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7973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Statute of Limitations Extended </a:t>
            </a:r>
            <a:br>
              <a:rPr lang="en-US" sz="3200" dirty="0"/>
            </a:br>
            <a:r>
              <a:rPr lang="en-US" sz="3200" dirty="0"/>
              <a:t>To Prosecute </a:t>
            </a:r>
            <a:r>
              <a:rPr lang="en-US" sz="3200" dirty="0" err="1"/>
              <a:t>Covid</a:t>
            </a:r>
            <a:r>
              <a:rPr lang="en-US" sz="3200" dirty="0"/>
              <a:t> Relief Fund Fraud </a:t>
            </a:r>
          </a:p>
        </p:txBody>
      </p:sp>
      <p:pic>
        <p:nvPicPr>
          <p:cNvPr id="7" name="Content Placeholder 6" descr="HourGlass.jpg"/>
          <p:cNvPicPr>
            <a:picLocks noGrp="1" noChangeAspect="1"/>
          </p:cNvPicPr>
          <p:nvPr>
            <p:ph idx="1"/>
          </p:nvPr>
        </p:nvPicPr>
        <p:blipFill>
          <a:blip r:embed="rId2">
            <a:extLst>
              <a:ext uri="{28A0092B-C50C-407E-A947-70E740481C1C}">
                <a14:useLocalDpi xmlns:a14="http://schemas.microsoft.com/office/drawing/2010/main" val="0"/>
              </a:ext>
            </a:extLst>
          </a:blip>
          <a:srcRect t="11007" b="11007"/>
          <a:stretch>
            <a:fillRect/>
          </a:stretch>
        </p:blipFill>
        <p:spPr/>
      </p:pic>
      <p:sp>
        <p:nvSpPr>
          <p:cNvPr id="4" name="Slide Number Placeholder 3">
            <a:extLst>
              <a:ext uri="{FF2B5EF4-FFF2-40B4-BE49-F238E27FC236}">
                <a16:creationId xmlns:a16="http://schemas.microsoft.com/office/drawing/2014/main" id="{B62702A1-79F5-A740-BEF0-7724EF35606D}"/>
              </a:ext>
            </a:extLst>
          </p:cNvPr>
          <p:cNvSpPr>
            <a:spLocks noGrp="1"/>
          </p:cNvSpPr>
          <p:nvPr>
            <p:ph type="sldNum" sz="quarter" idx="12"/>
          </p:nvPr>
        </p:nvSpPr>
        <p:spPr/>
        <p:txBody>
          <a:bodyPr/>
          <a:lstStyle/>
          <a:p>
            <a:fld id="{54AAE21D-1E9D-1047-BD42-883DA1A9BFEE}" type="slidenum">
              <a:rPr lang="en-US" smtClean="0"/>
              <a:t>61</a:t>
            </a:fld>
            <a:endParaRPr lang="en-US"/>
          </a:p>
        </p:txBody>
      </p:sp>
      <p:pic>
        <p:nvPicPr>
          <p:cNvPr id="3" name="Picture 2">
            <a:extLst>
              <a:ext uri="{FF2B5EF4-FFF2-40B4-BE49-F238E27FC236}">
                <a16:creationId xmlns:a16="http://schemas.microsoft.com/office/drawing/2014/main" id="{7517B3D9-12D2-659D-A149-ECEE453B4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9238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Statute of Limitations Extended to 10 Years</a:t>
            </a:r>
            <a:br>
              <a:rPr lang="en-US" sz="3200" dirty="0"/>
            </a:br>
            <a:r>
              <a:rPr lang="en-US" sz="3200" dirty="0"/>
              <a:t>To Prosecute PPP and EIDL Fraud</a:t>
            </a:r>
          </a:p>
        </p:txBody>
      </p:sp>
      <p:sp>
        <p:nvSpPr>
          <p:cNvPr id="3" name="Content Placeholder 2"/>
          <p:cNvSpPr>
            <a:spLocks noGrp="1"/>
          </p:cNvSpPr>
          <p:nvPr>
            <p:ph idx="1"/>
          </p:nvPr>
        </p:nvSpPr>
        <p:spPr/>
        <p:txBody>
          <a:bodyPr>
            <a:normAutofit fontScale="92500" lnSpcReduction="10000"/>
          </a:bodyPr>
          <a:lstStyle/>
          <a:p>
            <a:pPr marL="457200" indent="-457200">
              <a:buAutoNum type="arabicPeriod"/>
            </a:pPr>
            <a:r>
              <a:rPr lang="en-US" sz="2400" dirty="0"/>
              <a:t>On 08/05/22, the President signed into law 2 Acts extending </a:t>
            </a:r>
            <a:r>
              <a:rPr lang="en-US" sz="2400" dirty="0">
                <a:solidFill>
                  <a:srgbClr val="FF0000"/>
                </a:solidFill>
              </a:rPr>
              <a:t>civil and criminal </a:t>
            </a:r>
            <a:r>
              <a:rPr lang="en-US" sz="2400" dirty="0"/>
              <a:t>statute of limitations for Covid-19 relief fund fraud</a:t>
            </a:r>
          </a:p>
          <a:p>
            <a:pPr marL="457200" indent="-457200">
              <a:buAutoNum type="alphaLcPeriod"/>
            </a:pPr>
            <a:r>
              <a:rPr lang="en-US" sz="2400" dirty="0"/>
              <a:t>H.R. 7352 - PPP &amp; Bank Fraud Enforcement Harmonization Act of 2022 </a:t>
            </a:r>
            <a:r>
              <a:rPr lang="en-US" sz="2000" dirty="0"/>
              <a:t>(P.L. 117-166) (re: First and Second Draw PPP Loans)</a:t>
            </a:r>
            <a:r>
              <a:rPr lang="en-US" sz="2400" dirty="0"/>
              <a:t> </a:t>
            </a:r>
            <a:r>
              <a:rPr lang="en-US" sz="1900" dirty="0">
                <a:hlinkClick r:id="rId3"/>
              </a:rPr>
              <a:t>https://www.congress.gov/bill/117th-congress/house-bill/7352/text</a:t>
            </a:r>
            <a:endParaRPr lang="en-US" sz="1900" dirty="0"/>
          </a:p>
          <a:p>
            <a:pPr marL="457200" indent="-457200">
              <a:buAutoNum type="alphaLcPeriod"/>
            </a:pPr>
            <a:r>
              <a:rPr lang="en-US" sz="2400" dirty="0"/>
              <a:t>H.R. 7334 - COVID-19 EIDL Fraud Statute of Limitations Act of 2022  </a:t>
            </a:r>
            <a:r>
              <a:rPr lang="en-US" sz="2000" dirty="0"/>
              <a:t>(P.L. 117-327)</a:t>
            </a:r>
            <a:r>
              <a:rPr lang="en-US" sz="2400" dirty="0"/>
              <a:t> </a:t>
            </a:r>
            <a:r>
              <a:rPr lang="en-US" sz="2200" dirty="0"/>
              <a:t>(re: EIDL loans, EIDL Advances and Targeted EIDL Advances) </a:t>
            </a:r>
            <a:r>
              <a:rPr lang="en-US" sz="1900" dirty="0">
                <a:hlinkClick r:id="rId4"/>
              </a:rPr>
              <a:t>https://www.congress.gov/bill/117th-congress/house-bill/7334/text</a:t>
            </a:r>
            <a:endParaRPr lang="en-US" sz="1900" dirty="0"/>
          </a:p>
          <a:p>
            <a:pPr marL="457200" indent="-457200">
              <a:buAutoNum type="alphaLcPeriod"/>
            </a:pPr>
            <a:r>
              <a:rPr lang="en-US" sz="2400" dirty="0"/>
              <a:t>Both extend time (from 5, 6 </a:t>
            </a:r>
            <a:r>
              <a:rPr lang="en-US" sz="2200" dirty="0"/>
              <a:t>(and 10) </a:t>
            </a:r>
            <a:r>
              <a:rPr lang="en-US" sz="2400" dirty="0"/>
              <a:t>years, depending on the underlying statute) to 10 years for criminal prosecution of fraud</a:t>
            </a:r>
          </a:p>
          <a:p>
            <a:pPr marL="457200" indent="-457200">
              <a:buAutoNum type="arabicPeriod" startAt="2"/>
            </a:pPr>
            <a:r>
              <a:rPr lang="en-US" sz="2200" dirty="0"/>
              <a:t>For an excellent explanatory article, see:  </a:t>
            </a:r>
            <a:r>
              <a:rPr lang="en-US" sz="2400" dirty="0"/>
              <a:t>				</a:t>
            </a:r>
            <a:r>
              <a:rPr lang="en-US" sz="2000" dirty="0">
                <a:hlinkClick r:id="rId5"/>
              </a:rPr>
              <a:t>https://www.arnoldporter.com/en/perspectives/blogs/enforcement-edge/2022/08/more-time-to-prosecute-ppp-related-fraud</a:t>
            </a:r>
            <a:r>
              <a:rPr lang="en-US" sz="2000" dirty="0"/>
              <a:t> </a:t>
            </a:r>
          </a:p>
        </p:txBody>
      </p:sp>
      <p:sp>
        <p:nvSpPr>
          <p:cNvPr id="4" name="Slide Number Placeholder 3">
            <a:extLst>
              <a:ext uri="{FF2B5EF4-FFF2-40B4-BE49-F238E27FC236}">
                <a16:creationId xmlns:a16="http://schemas.microsoft.com/office/drawing/2014/main" id="{F6EF952C-2216-A349-A9D3-23DDA3B33B1B}"/>
              </a:ext>
            </a:extLst>
          </p:cNvPr>
          <p:cNvSpPr>
            <a:spLocks noGrp="1"/>
          </p:cNvSpPr>
          <p:nvPr>
            <p:ph type="sldNum" sz="quarter" idx="12"/>
          </p:nvPr>
        </p:nvSpPr>
        <p:spPr/>
        <p:txBody>
          <a:bodyPr/>
          <a:lstStyle/>
          <a:p>
            <a:fld id="{54AAE21D-1E9D-1047-BD42-883DA1A9BFEE}" type="slidenum">
              <a:rPr lang="en-US" smtClean="0"/>
              <a:t>62</a:t>
            </a:fld>
            <a:endParaRPr lang="en-US"/>
          </a:p>
        </p:txBody>
      </p:sp>
      <p:pic>
        <p:nvPicPr>
          <p:cNvPr id="6" name="Picture 5">
            <a:extLst>
              <a:ext uri="{FF2B5EF4-FFF2-40B4-BE49-F238E27FC236}">
                <a16:creationId xmlns:a16="http://schemas.microsoft.com/office/drawing/2014/main" id="{FF939357-5111-CE5A-EE4D-D9D706E511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405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Statute of Limitations</a:t>
            </a:r>
            <a:br>
              <a:rPr lang="en-US" sz="3200" dirty="0"/>
            </a:br>
            <a:r>
              <a:rPr lang="en-US" sz="3200" dirty="0"/>
              <a:t>To Seek ERC Refund (or for IRS to Examine)</a:t>
            </a:r>
          </a:p>
        </p:txBody>
      </p:sp>
      <p:sp>
        <p:nvSpPr>
          <p:cNvPr id="3" name="Content Placeholder 2"/>
          <p:cNvSpPr>
            <a:spLocks noGrp="1"/>
          </p:cNvSpPr>
          <p:nvPr>
            <p:ph idx="1"/>
          </p:nvPr>
        </p:nvSpPr>
        <p:spPr/>
        <p:txBody>
          <a:bodyPr>
            <a:normAutofit fontScale="92500" lnSpcReduction="20000"/>
          </a:bodyPr>
          <a:lstStyle/>
          <a:p>
            <a:pPr marL="457200" indent="-457200">
              <a:buAutoNum type="arabicPeriod"/>
            </a:pPr>
            <a:r>
              <a:rPr lang="en-US" sz="2400" dirty="0"/>
              <a:t>On 08/05/22, Congress </a:t>
            </a:r>
            <a:r>
              <a:rPr lang="en-US" sz="2400" dirty="0">
                <a:solidFill>
                  <a:srgbClr val="0000FF"/>
                </a:solidFill>
              </a:rPr>
              <a:t>did not </a:t>
            </a:r>
            <a:r>
              <a:rPr lang="en-US" sz="2400" dirty="0"/>
              <a:t>extend the statute of limitations (S/L) to civilly or criminally prosecute ERC fraud</a:t>
            </a:r>
          </a:p>
          <a:p>
            <a:pPr marL="457200" indent="-457200">
              <a:buAutoNum type="arabicPeriod"/>
            </a:pPr>
            <a:r>
              <a:rPr lang="en-US" sz="2400" dirty="0"/>
              <a:t>S/L for IRS to prosecute criminal tax fraud generally = 6 years</a:t>
            </a:r>
          </a:p>
          <a:p>
            <a:pPr marL="457200" indent="-457200">
              <a:buAutoNum type="arabicPeriod"/>
            </a:pPr>
            <a:r>
              <a:rPr lang="en-US" sz="2400" dirty="0"/>
              <a:t>S/L for IRS </a:t>
            </a:r>
            <a:r>
              <a:rPr lang="en-US" sz="2000" dirty="0"/>
              <a:t>(for civil case) </a:t>
            </a:r>
            <a:r>
              <a:rPr lang="en-US" sz="2400" dirty="0"/>
              <a:t>to assess tax </a:t>
            </a:r>
            <a:r>
              <a:rPr lang="en-US" sz="2000" dirty="0"/>
              <a:t>(re: ERC) </a:t>
            </a:r>
            <a:r>
              <a:rPr lang="en-US" sz="2400" dirty="0"/>
              <a:t>= </a:t>
            </a:r>
          </a:p>
          <a:p>
            <a:pPr marL="457200" indent="-457200">
              <a:buFont typeface="Arial"/>
              <a:buAutoNum type="alphaLcPeriod"/>
            </a:pPr>
            <a:r>
              <a:rPr lang="en-US" sz="2000" dirty="0"/>
              <a:t>For 1Q 2020 through 4Q 2020, 3 years after April 15 following the calendar year in issue (04/15/24)  </a:t>
            </a:r>
            <a:r>
              <a:rPr lang="en-US" sz="1800" dirty="0"/>
              <a:t>(IRC §6511(</a:t>
            </a:r>
            <a:r>
              <a:rPr lang="en-US" sz="1800" dirty="0" err="1"/>
              <a:t>i</a:t>
            </a:r>
            <a:r>
              <a:rPr lang="en-US" sz="1800" dirty="0"/>
              <a:t>)(1), IRC §6513(c), Instructions Form 941-X (04/2022))</a:t>
            </a:r>
          </a:p>
          <a:p>
            <a:pPr marL="457200" indent="-457200">
              <a:buFont typeface="Arial"/>
              <a:buAutoNum type="alphaLcPeriod"/>
            </a:pPr>
            <a:r>
              <a:rPr lang="en-US" sz="2000" dirty="0"/>
              <a:t>For 1Q 2021 through 2Q 2021, 3 years after April 15 following the calendar year in issue (04/15/25)  </a:t>
            </a:r>
            <a:r>
              <a:rPr lang="en-US" sz="1800" dirty="0"/>
              <a:t>(IRC §6511(</a:t>
            </a:r>
            <a:r>
              <a:rPr lang="en-US" sz="1800" dirty="0" err="1"/>
              <a:t>i</a:t>
            </a:r>
            <a:r>
              <a:rPr lang="en-US" sz="1800" dirty="0"/>
              <a:t>)(1), IRC §6513(c), Instructions Form 941-X (04/2022))</a:t>
            </a:r>
          </a:p>
          <a:p>
            <a:pPr marL="457200" indent="-457200">
              <a:buFont typeface="Arial"/>
              <a:buAutoNum type="alphaLcPeriod"/>
            </a:pPr>
            <a:r>
              <a:rPr lang="en-US" sz="2000" dirty="0"/>
              <a:t>For 3Q through 4Q 2021, 5 years after April 15 following the calendar year in issue (04/15/27)  </a:t>
            </a:r>
            <a:r>
              <a:rPr lang="en-US" sz="1800" dirty="0"/>
              <a:t>(IRC §3134(l))</a:t>
            </a:r>
            <a:endParaRPr lang="en-US" sz="2000" dirty="0"/>
          </a:p>
          <a:p>
            <a:pPr marL="457200" indent="-457200">
              <a:buAutoNum type="alphaLcPeriod"/>
            </a:pPr>
            <a:r>
              <a:rPr lang="en-US" sz="2000" dirty="0"/>
              <a:t>However, if fraud, S/L never begins to run until fraud corrected</a:t>
            </a:r>
          </a:p>
          <a:p>
            <a:pPr marL="457200" indent="-457200">
              <a:buAutoNum type="alphaLcPeriod"/>
            </a:pPr>
            <a:r>
              <a:rPr lang="en-US" sz="2000" dirty="0"/>
              <a:t>Worse news: Tax fraud conspiracy charges are not time barred – S/L open forever  </a:t>
            </a:r>
            <a:r>
              <a:rPr lang="en-US" sz="1900" dirty="0"/>
              <a:t>(</a:t>
            </a:r>
            <a:r>
              <a:rPr lang="en-US" sz="1900" i="1" dirty="0"/>
              <a:t>U.S. v. David Wellington</a:t>
            </a:r>
            <a:r>
              <a:rPr lang="en-US" sz="1900" dirty="0"/>
              <a:t>, No. 1-21-cr-00853 (08/12/22)) </a:t>
            </a:r>
          </a:p>
        </p:txBody>
      </p:sp>
      <p:sp>
        <p:nvSpPr>
          <p:cNvPr id="4" name="Slide Number Placeholder 3">
            <a:extLst>
              <a:ext uri="{FF2B5EF4-FFF2-40B4-BE49-F238E27FC236}">
                <a16:creationId xmlns:a16="http://schemas.microsoft.com/office/drawing/2014/main" id="{9A49A48F-4123-FA43-A785-4FC1F86F0BBB}"/>
              </a:ext>
            </a:extLst>
          </p:cNvPr>
          <p:cNvSpPr>
            <a:spLocks noGrp="1"/>
          </p:cNvSpPr>
          <p:nvPr>
            <p:ph type="sldNum" sz="quarter" idx="12"/>
          </p:nvPr>
        </p:nvSpPr>
        <p:spPr/>
        <p:txBody>
          <a:bodyPr/>
          <a:lstStyle/>
          <a:p>
            <a:fld id="{54AAE21D-1E9D-1047-BD42-883DA1A9BFEE}" type="slidenum">
              <a:rPr lang="en-US" smtClean="0"/>
              <a:t>63</a:t>
            </a:fld>
            <a:endParaRPr lang="en-US"/>
          </a:p>
        </p:txBody>
      </p:sp>
      <p:pic>
        <p:nvPicPr>
          <p:cNvPr id="6" name="Picture 5">
            <a:extLst>
              <a:ext uri="{FF2B5EF4-FFF2-40B4-BE49-F238E27FC236}">
                <a16:creationId xmlns:a16="http://schemas.microsoft.com/office/drawing/2014/main" id="{4E40513B-7426-D6B1-617F-A768FFAA9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1122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Statute of Limitations</a:t>
            </a:r>
            <a:br>
              <a:rPr lang="en-US" sz="3200" dirty="0"/>
            </a:br>
            <a:r>
              <a:rPr lang="en-US" sz="3200" dirty="0"/>
              <a:t>To Obtain ERC Refund</a:t>
            </a:r>
          </a:p>
        </p:txBody>
      </p:sp>
      <p:sp>
        <p:nvSpPr>
          <p:cNvPr id="3" name="Content Placeholder 2"/>
          <p:cNvSpPr>
            <a:spLocks noGrp="1"/>
          </p:cNvSpPr>
          <p:nvPr>
            <p:ph idx="1"/>
          </p:nvPr>
        </p:nvSpPr>
        <p:spPr/>
        <p:txBody>
          <a:bodyPr>
            <a:normAutofit/>
          </a:bodyPr>
          <a:lstStyle/>
          <a:p>
            <a:pPr marL="457200" indent="-457200">
              <a:buAutoNum type="arabicPeriod" startAt="4"/>
            </a:pPr>
            <a:r>
              <a:rPr lang="en-US" sz="2400" dirty="0"/>
              <a:t>Compare: Deadline for taxpayer to file to obtain refund</a:t>
            </a:r>
          </a:p>
          <a:p>
            <a:pPr marL="457200" indent="-457200">
              <a:buAutoNum type="alphaLcPeriod"/>
            </a:pPr>
            <a:r>
              <a:rPr lang="en-US" sz="2200" dirty="0"/>
              <a:t>Deadline to file for refund is generally within 3 years following April 15 following relevant tax year </a:t>
            </a:r>
          </a:p>
          <a:p>
            <a:pPr marL="457200" indent="-457200">
              <a:buAutoNum type="arabicParenR"/>
            </a:pPr>
            <a:r>
              <a:rPr lang="en-US" sz="2000" dirty="0"/>
              <a:t>For 2020, to file for ERC after 04/15/24 is too late*</a:t>
            </a:r>
          </a:p>
          <a:p>
            <a:pPr marL="457200" indent="-457200">
              <a:buAutoNum type="arabicParenR"/>
            </a:pPr>
            <a:r>
              <a:rPr lang="en-US" sz="2000" dirty="0"/>
              <a:t>For 2021, to file for ERC after 04/15/25 is too late*</a:t>
            </a:r>
            <a:endParaRPr lang="en-US" sz="2200" dirty="0"/>
          </a:p>
          <a:p>
            <a:pPr marL="457200" indent="-457200">
              <a:buAutoNum type="alphaLcPeriod" startAt="2"/>
            </a:pPr>
            <a:r>
              <a:rPr lang="en-US" sz="2000" dirty="0"/>
              <a:t>Note: While the ARPA legislation gave IRS an extra 2 years (for 5 years total) to IRS to examine 3Q and 4Q 2021 ERC claims, the taxpayer only has 3 years to file a claim for refund for any 2021 ERC claim (04/15/25) </a:t>
            </a:r>
          </a:p>
          <a:p>
            <a:pPr marL="0" indent="0">
              <a:buNone/>
            </a:pPr>
            <a:endParaRPr lang="en-US" sz="800" dirty="0"/>
          </a:p>
          <a:p>
            <a:pPr marL="0" indent="0">
              <a:buNone/>
            </a:pPr>
            <a:r>
              <a:rPr lang="en-US" sz="1800" dirty="0"/>
              <a:t>* (IRC §6511(</a:t>
            </a:r>
            <a:r>
              <a:rPr lang="en-US" sz="1800" dirty="0" err="1"/>
              <a:t>i</a:t>
            </a:r>
            <a:r>
              <a:rPr lang="en-US" sz="1800" dirty="0"/>
              <a:t>)(1), IRC §6513(c), Instructions Form 941-X (04/2022))</a:t>
            </a:r>
          </a:p>
        </p:txBody>
      </p:sp>
      <p:sp>
        <p:nvSpPr>
          <p:cNvPr id="4" name="Slide Number Placeholder 3">
            <a:extLst>
              <a:ext uri="{FF2B5EF4-FFF2-40B4-BE49-F238E27FC236}">
                <a16:creationId xmlns:a16="http://schemas.microsoft.com/office/drawing/2014/main" id="{0CFDEE88-5493-A242-9A40-4C1BDA71F755}"/>
              </a:ext>
            </a:extLst>
          </p:cNvPr>
          <p:cNvSpPr>
            <a:spLocks noGrp="1"/>
          </p:cNvSpPr>
          <p:nvPr>
            <p:ph type="sldNum" sz="quarter" idx="12"/>
          </p:nvPr>
        </p:nvSpPr>
        <p:spPr/>
        <p:txBody>
          <a:bodyPr/>
          <a:lstStyle/>
          <a:p>
            <a:fld id="{54AAE21D-1E9D-1047-BD42-883DA1A9BFEE}" type="slidenum">
              <a:rPr lang="en-US" smtClean="0"/>
              <a:t>64</a:t>
            </a:fld>
            <a:endParaRPr lang="en-US"/>
          </a:p>
        </p:txBody>
      </p:sp>
      <p:pic>
        <p:nvPicPr>
          <p:cNvPr id="6" name="Picture 5">
            <a:extLst>
              <a:ext uri="{FF2B5EF4-FFF2-40B4-BE49-F238E27FC236}">
                <a16:creationId xmlns:a16="http://schemas.microsoft.com/office/drawing/2014/main" id="{CF97FF6D-6491-CF80-2171-7D520434E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658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Suggested </a:t>
            </a:r>
            <a:r>
              <a:rPr lang="en-US" sz="3200"/>
              <a:t>Reading List </a:t>
            </a:r>
            <a:endParaRPr lang="en-US" sz="3200" dirty="0"/>
          </a:p>
        </p:txBody>
      </p:sp>
      <p:pic>
        <p:nvPicPr>
          <p:cNvPr id="7" name="Content Placeholder 6" descr="Books.png"/>
          <p:cNvPicPr>
            <a:picLocks noGrp="1" noChangeAspect="1"/>
          </p:cNvPicPr>
          <p:nvPr>
            <p:ph idx="1"/>
          </p:nvPr>
        </p:nvPicPr>
        <p:blipFill>
          <a:blip r:embed="rId2">
            <a:extLst>
              <a:ext uri="{28A0092B-C50C-407E-A947-70E740481C1C}">
                <a14:useLocalDpi xmlns:a14="http://schemas.microsoft.com/office/drawing/2010/main" val="0"/>
              </a:ext>
            </a:extLst>
          </a:blip>
          <a:srcRect t="6367" b="6367"/>
          <a:stretch>
            <a:fillRect/>
          </a:stretch>
        </p:blipFill>
        <p:spPr/>
      </p:pic>
      <p:sp>
        <p:nvSpPr>
          <p:cNvPr id="4" name="Slide Number Placeholder 3">
            <a:extLst>
              <a:ext uri="{FF2B5EF4-FFF2-40B4-BE49-F238E27FC236}">
                <a16:creationId xmlns:a16="http://schemas.microsoft.com/office/drawing/2014/main" id="{FA11125E-06BE-F543-9F02-C405C0DB5463}"/>
              </a:ext>
            </a:extLst>
          </p:cNvPr>
          <p:cNvSpPr>
            <a:spLocks noGrp="1"/>
          </p:cNvSpPr>
          <p:nvPr>
            <p:ph type="sldNum" sz="quarter" idx="12"/>
          </p:nvPr>
        </p:nvSpPr>
        <p:spPr/>
        <p:txBody>
          <a:bodyPr/>
          <a:lstStyle/>
          <a:p>
            <a:fld id="{54AAE21D-1E9D-1047-BD42-883DA1A9BFEE}" type="slidenum">
              <a:rPr lang="en-US" smtClean="0"/>
              <a:t>65</a:t>
            </a:fld>
            <a:endParaRPr lang="en-US"/>
          </a:p>
        </p:txBody>
      </p:sp>
      <p:pic>
        <p:nvPicPr>
          <p:cNvPr id="3" name="Picture 2">
            <a:extLst>
              <a:ext uri="{FF2B5EF4-FFF2-40B4-BE49-F238E27FC236}">
                <a16:creationId xmlns:a16="http://schemas.microsoft.com/office/drawing/2014/main" id="{B58CDBA1-1B33-918E-FCDC-CD9B71ED1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5043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a:t>
            </a:r>
            <a:br>
              <a:rPr lang="en-US" sz="3200" dirty="0"/>
            </a:br>
            <a:r>
              <a:rPr lang="en-US" sz="3200" dirty="0"/>
              <a:t>Source Law</a:t>
            </a:r>
          </a:p>
        </p:txBody>
      </p:sp>
      <p:sp>
        <p:nvSpPr>
          <p:cNvPr id="3" name="Content Placeholder 2"/>
          <p:cNvSpPr>
            <a:spLocks noGrp="1"/>
          </p:cNvSpPr>
          <p:nvPr>
            <p:ph idx="1"/>
          </p:nvPr>
        </p:nvSpPr>
        <p:spPr>
          <a:xfrm>
            <a:off x="457199" y="1600200"/>
            <a:ext cx="8334437" cy="4525963"/>
          </a:xfrm>
        </p:spPr>
        <p:txBody>
          <a:bodyPr>
            <a:normAutofit fontScale="92500"/>
          </a:bodyPr>
          <a:lstStyle/>
          <a:p>
            <a:pPr marL="457200" indent="-457200">
              <a:buAutoNum type="arabicPeriod"/>
            </a:pPr>
            <a:r>
              <a:rPr lang="en-US" sz="2400" dirty="0"/>
              <a:t>ERC founding statute: CARES Act </a:t>
            </a:r>
            <a:r>
              <a:rPr lang="en-US" sz="2000" dirty="0">
                <a:hlinkClick r:id="rId2"/>
              </a:rPr>
              <a:t>https://www.congress.gov/116/plaws/publ136/PLAW-116publ136.pdf</a:t>
            </a:r>
            <a:r>
              <a:rPr lang="en-US" sz="2000" dirty="0"/>
              <a:t>  </a:t>
            </a:r>
          </a:p>
          <a:p>
            <a:pPr marL="457200" indent="-457200">
              <a:buAutoNum type="arabicPeriod"/>
            </a:pPr>
            <a:r>
              <a:rPr lang="en-US" sz="2400" dirty="0"/>
              <a:t>ERC modifying statute: Consolidated Appropriations, 2021  </a:t>
            </a:r>
            <a:r>
              <a:rPr lang="en-US" sz="2200" dirty="0">
                <a:hlinkClick r:id="rId3"/>
              </a:rPr>
              <a:t>https://www.congress.gov/bill/116th-congress/house-bill/133/text</a:t>
            </a:r>
            <a:endParaRPr lang="en-US" sz="2400" dirty="0"/>
          </a:p>
          <a:p>
            <a:pPr marL="457200" indent="-457200">
              <a:buAutoNum type="arabicPeriod"/>
            </a:pPr>
            <a:r>
              <a:rPr lang="en-US" sz="2400" dirty="0"/>
              <a:t>ERC modifying statute: American Rescue Plan Act of 2021:</a:t>
            </a:r>
            <a:r>
              <a:rPr lang="en-US" sz="2000" dirty="0">
                <a:hlinkClick r:id="rId4"/>
              </a:rPr>
              <a:t>https://www.congress.gov/bill/117th-congress/house-bill/1319</a:t>
            </a:r>
            <a:endParaRPr lang="en-US" sz="2000" dirty="0"/>
          </a:p>
          <a:p>
            <a:pPr marL="457200" indent="-457200">
              <a:buAutoNum type="arabicPeriod"/>
            </a:pPr>
            <a:r>
              <a:rPr lang="en-US" sz="2400" dirty="0"/>
              <a:t>ERC modifying statute: Infrastructure Act of 2021:  </a:t>
            </a:r>
            <a:r>
              <a:rPr lang="en-US" sz="2200" dirty="0">
                <a:hlinkClick r:id="rId5"/>
              </a:rPr>
              <a:t>https://www.congress.gov/bill/117th-congress/house-bill/3684</a:t>
            </a:r>
            <a:endParaRPr lang="en-US" sz="2200" dirty="0"/>
          </a:p>
          <a:p>
            <a:pPr marL="457200" indent="-457200">
              <a:buAutoNum type="arabicPeriod"/>
            </a:pPr>
            <a:r>
              <a:rPr lang="en-US" sz="2400" dirty="0"/>
              <a:t>IRS Notice 2021-20: </a:t>
            </a:r>
            <a:r>
              <a:rPr lang="en-US" sz="2200" dirty="0">
                <a:hlinkClick r:id="rId6"/>
              </a:rPr>
              <a:t>https://www.irs.gov/pub/irs-drop/n-21-20.pdf</a:t>
            </a:r>
            <a:endParaRPr lang="en-US" sz="2200" dirty="0"/>
          </a:p>
          <a:p>
            <a:pPr marL="457200" indent="-457200">
              <a:buFont typeface="Arial"/>
              <a:buAutoNum type="arabicPeriod"/>
            </a:pPr>
            <a:r>
              <a:rPr lang="en-US" sz="2400" dirty="0"/>
              <a:t>IRS Notice 2021-23: </a:t>
            </a:r>
            <a:r>
              <a:rPr lang="en-US" sz="2200" dirty="0">
                <a:hlinkClick r:id="rId7"/>
              </a:rPr>
              <a:t>https://www.irs.gov/pub/irs-drop/n-21-23.pdf</a:t>
            </a:r>
            <a:endParaRPr lang="en-US" sz="2200" dirty="0"/>
          </a:p>
          <a:p>
            <a:pPr marL="457200" indent="-457200">
              <a:buFont typeface="Arial"/>
              <a:buAutoNum type="arabicPeriod"/>
            </a:pPr>
            <a:r>
              <a:rPr lang="en-US" sz="2400" dirty="0"/>
              <a:t>IRS Notice 2021-49: </a:t>
            </a:r>
            <a:r>
              <a:rPr lang="en-US" sz="2200" dirty="0">
                <a:hlinkClick r:id="rId8"/>
              </a:rPr>
              <a:t>https://www.irs.gov/pub/irs-drop/n-21-49.pdf</a:t>
            </a:r>
            <a:r>
              <a:rPr lang="en-US" sz="2200" dirty="0"/>
              <a:t>  </a:t>
            </a:r>
          </a:p>
          <a:p>
            <a:pPr marL="0" indent="0">
              <a:buNone/>
            </a:pPr>
            <a:endParaRPr lang="en-US" sz="2400" dirty="0"/>
          </a:p>
        </p:txBody>
      </p:sp>
      <p:sp>
        <p:nvSpPr>
          <p:cNvPr id="4" name="Slide Number Placeholder 3">
            <a:extLst>
              <a:ext uri="{FF2B5EF4-FFF2-40B4-BE49-F238E27FC236}">
                <a16:creationId xmlns:a16="http://schemas.microsoft.com/office/drawing/2014/main" id="{0545E3B2-64E8-E64E-8EB1-D3C5DDB523C8}"/>
              </a:ext>
            </a:extLst>
          </p:cNvPr>
          <p:cNvSpPr>
            <a:spLocks noGrp="1"/>
          </p:cNvSpPr>
          <p:nvPr>
            <p:ph type="sldNum" sz="quarter" idx="12"/>
          </p:nvPr>
        </p:nvSpPr>
        <p:spPr/>
        <p:txBody>
          <a:bodyPr/>
          <a:lstStyle/>
          <a:p>
            <a:fld id="{54AAE21D-1E9D-1047-BD42-883DA1A9BFEE}" type="slidenum">
              <a:rPr lang="en-US" smtClean="0"/>
              <a:t>66</a:t>
            </a:fld>
            <a:endParaRPr lang="en-US"/>
          </a:p>
        </p:txBody>
      </p:sp>
      <p:pic>
        <p:nvPicPr>
          <p:cNvPr id="6" name="Picture 5">
            <a:extLst>
              <a:ext uri="{FF2B5EF4-FFF2-40B4-BE49-F238E27FC236}">
                <a16:creationId xmlns:a16="http://schemas.microsoft.com/office/drawing/2014/main" id="{6D601E65-EA8D-F7CA-6CED-4BCF925240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736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Roadmap</a:t>
            </a:r>
          </a:p>
        </p:txBody>
      </p:sp>
      <p:pic>
        <p:nvPicPr>
          <p:cNvPr id="7" name="Content Placeholder 6" descr="Screen Shot 2022-07-26 at 2.01.02 PM.png"/>
          <p:cNvPicPr>
            <a:picLocks noGrp="1" noChangeAspect="1"/>
          </p:cNvPicPr>
          <p:nvPr>
            <p:ph idx="1"/>
          </p:nvPr>
        </p:nvPicPr>
        <p:blipFill>
          <a:blip r:embed="rId2">
            <a:extLst>
              <a:ext uri="{28A0092B-C50C-407E-A947-70E740481C1C}">
                <a14:useLocalDpi xmlns:a14="http://schemas.microsoft.com/office/drawing/2010/main" val="0"/>
              </a:ext>
            </a:extLst>
          </a:blip>
          <a:srcRect l="-17691" r="-17691"/>
          <a:stretch>
            <a:fillRect/>
          </a:stretch>
        </p:blipFill>
        <p:spPr>
          <a:xfrm>
            <a:off x="-428416" y="1600200"/>
            <a:ext cx="10006570" cy="4525963"/>
          </a:xfrm>
        </p:spPr>
      </p:pic>
      <p:sp>
        <p:nvSpPr>
          <p:cNvPr id="3" name="Slide Number Placeholder 2">
            <a:extLst>
              <a:ext uri="{FF2B5EF4-FFF2-40B4-BE49-F238E27FC236}">
                <a16:creationId xmlns:a16="http://schemas.microsoft.com/office/drawing/2014/main" id="{793AFE33-2480-7D46-80DD-D2EA683418EC}"/>
              </a:ext>
            </a:extLst>
          </p:cNvPr>
          <p:cNvSpPr>
            <a:spLocks noGrp="1"/>
          </p:cNvSpPr>
          <p:nvPr>
            <p:ph type="sldNum" sz="quarter" idx="12"/>
          </p:nvPr>
        </p:nvSpPr>
        <p:spPr/>
        <p:txBody>
          <a:bodyPr/>
          <a:lstStyle/>
          <a:p>
            <a:fld id="{54AAE21D-1E9D-1047-BD42-883DA1A9BFEE}" type="slidenum">
              <a:rPr lang="en-US" smtClean="0"/>
              <a:t>67</a:t>
            </a:fld>
            <a:endParaRPr lang="en-US"/>
          </a:p>
        </p:txBody>
      </p:sp>
      <p:pic>
        <p:nvPicPr>
          <p:cNvPr id="4" name="Picture 3">
            <a:extLst>
              <a:ext uri="{FF2B5EF4-FFF2-40B4-BE49-F238E27FC236}">
                <a16:creationId xmlns:a16="http://schemas.microsoft.com/office/drawing/2014/main" id="{3B8BA1F5-4BF4-9C27-42FB-FE93D0D69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2205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Roadmap</a:t>
            </a:r>
          </a:p>
        </p:txBody>
      </p:sp>
      <p:sp>
        <p:nvSpPr>
          <p:cNvPr id="3" name="Content Placeholder 2"/>
          <p:cNvSpPr>
            <a:spLocks noGrp="1"/>
          </p:cNvSpPr>
          <p:nvPr>
            <p:ph idx="1"/>
          </p:nvPr>
        </p:nvSpPr>
        <p:spPr>
          <a:xfrm>
            <a:off x="457199" y="1600200"/>
            <a:ext cx="8355925" cy="4525963"/>
          </a:xfrm>
        </p:spPr>
        <p:txBody>
          <a:bodyPr>
            <a:normAutofit/>
          </a:bodyPr>
          <a:lstStyle/>
          <a:p>
            <a:pPr marL="457200" indent="-457200">
              <a:buAutoNum type="arabicPeriod"/>
            </a:pPr>
            <a:r>
              <a:rPr lang="en-US" sz="2400" dirty="0"/>
              <a:t>Did the operation pay W-2 wages or </a:t>
            </a:r>
            <a:r>
              <a:rPr lang="en-US" sz="2000" dirty="0"/>
              <a:t>(pay for) </a:t>
            </a:r>
            <a:r>
              <a:rPr lang="en-US" sz="2400" dirty="0"/>
              <a:t>health insurance in 2020 and/or 2021?</a:t>
            </a:r>
          </a:p>
          <a:p>
            <a:pPr marL="457200" indent="-457200">
              <a:buAutoNum type="arabicPeriod"/>
            </a:pPr>
            <a:r>
              <a:rPr lang="en-US" sz="2400" dirty="0"/>
              <a:t>If yes, was the operation an actual business (or charity)?</a:t>
            </a:r>
          </a:p>
          <a:p>
            <a:pPr marL="457200" indent="-457200">
              <a:buAutoNum type="arabicPeriod"/>
            </a:pPr>
            <a:r>
              <a:rPr lang="en-US" sz="2400" dirty="0"/>
              <a:t>If yes, does the business </a:t>
            </a:r>
            <a:r>
              <a:rPr lang="en-US" sz="2000" dirty="0"/>
              <a:t>(or charity) </a:t>
            </a:r>
            <a:r>
              <a:rPr lang="en-US" sz="2400" dirty="0"/>
              <a:t>qualify for ERC?</a:t>
            </a:r>
          </a:p>
          <a:p>
            <a:pPr marL="457200" indent="-457200">
              <a:buAutoNum type="arabicPeriod" startAt="4"/>
            </a:pPr>
            <a:r>
              <a:rPr lang="en-US" sz="2400" dirty="0"/>
              <a:t>Which wages </a:t>
            </a:r>
            <a:r>
              <a:rPr lang="en-US" sz="2000" dirty="0"/>
              <a:t>(including health benefits) </a:t>
            </a:r>
            <a:r>
              <a:rPr lang="en-US" sz="2400" dirty="0"/>
              <a:t>count for ERC, which not?</a:t>
            </a:r>
          </a:p>
          <a:p>
            <a:pPr marL="457200" indent="-457200">
              <a:buAutoNum type="arabicPeriod" startAt="4"/>
            </a:pPr>
            <a:r>
              <a:rPr lang="en-US" sz="2400" dirty="0"/>
              <a:t>How much ERC refund do I qualify for?</a:t>
            </a:r>
          </a:p>
          <a:p>
            <a:pPr marL="457200" indent="-457200">
              <a:buAutoNum type="arabicPeriod" startAt="4"/>
            </a:pPr>
            <a:r>
              <a:rPr lang="en-US" sz="2400" dirty="0"/>
              <a:t>How and when to apply </a:t>
            </a:r>
            <a:r>
              <a:rPr lang="en-US" sz="2000" dirty="0"/>
              <a:t>(file) </a:t>
            </a:r>
            <a:r>
              <a:rPr lang="en-US" sz="2400" dirty="0"/>
              <a:t>for ERC?</a:t>
            </a:r>
          </a:p>
          <a:p>
            <a:pPr marL="457200" indent="-457200">
              <a:buFont typeface="Arial"/>
              <a:buAutoNum type="arabicPeriod" startAt="4"/>
            </a:pPr>
            <a:r>
              <a:rPr lang="en-US" sz="2400" dirty="0"/>
              <a:t>What is the cost and risk of applying for ERC?  </a:t>
            </a:r>
          </a:p>
        </p:txBody>
      </p:sp>
      <p:sp>
        <p:nvSpPr>
          <p:cNvPr id="7" name="Slide Number Placeholder 6">
            <a:extLst>
              <a:ext uri="{FF2B5EF4-FFF2-40B4-BE49-F238E27FC236}">
                <a16:creationId xmlns:a16="http://schemas.microsoft.com/office/drawing/2014/main" id="{8B0BEB2B-9A91-8D40-8AFA-7E33B56B1340}"/>
              </a:ext>
            </a:extLst>
          </p:cNvPr>
          <p:cNvSpPr>
            <a:spLocks noGrp="1"/>
          </p:cNvSpPr>
          <p:nvPr>
            <p:ph type="sldNum" sz="quarter" idx="12"/>
          </p:nvPr>
        </p:nvSpPr>
        <p:spPr/>
        <p:txBody>
          <a:bodyPr/>
          <a:lstStyle/>
          <a:p>
            <a:fld id="{54AAE21D-1E9D-1047-BD42-883DA1A9BFEE}" type="slidenum">
              <a:rPr lang="en-US" smtClean="0"/>
              <a:t>68</a:t>
            </a:fld>
            <a:endParaRPr lang="en-US"/>
          </a:p>
        </p:txBody>
      </p:sp>
      <p:pic>
        <p:nvPicPr>
          <p:cNvPr id="4" name="Picture 3">
            <a:extLst>
              <a:ext uri="{FF2B5EF4-FFF2-40B4-BE49-F238E27FC236}">
                <a16:creationId xmlns:a16="http://schemas.microsoft.com/office/drawing/2014/main" id="{6BC3F40A-5114-2077-4305-C700650E8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533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The Journey Begins</a:t>
            </a:r>
          </a:p>
        </p:txBody>
      </p:sp>
      <p:pic>
        <p:nvPicPr>
          <p:cNvPr id="7" name="Content Placeholder 6" descr="RoadYellowStripes.jpg"/>
          <p:cNvPicPr>
            <a:picLocks noGrp="1" noChangeAspect="1"/>
          </p:cNvPicPr>
          <p:nvPr>
            <p:ph idx="1"/>
          </p:nvPr>
        </p:nvPicPr>
        <p:blipFill>
          <a:blip r:embed="rId2">
            <a:extLst>
              <a:ext uri="{28A0092B-C50C-407E-A947-70E740481C1C}">
                <a14:useLocalDpi xmlns:a14="http://schemas.microsoft.com/office/drawing/2010/main" val="0"/>
              </a:ext>
            </a:extLst>
          </a:blip>
          <a:srcRect t="15012" b="15012"/>
          <a:stretch>
            <a:fillRect/>
          </a:stretch>
        </p:blipFill>
        <p:spPr/>
      </p:pic>
      <p:sp>
        <p:nvSpPr>
          <p:cNvPr id="3" name="Slide Number Placeholder 2">
            <a:extLst>
              <a:ext uri="{FF2B5EF4-FFF2-40B4-BE49-F238E27FC236}">
                <a16:creationId xmlns:a16="http://schemas.microsoft.com/office/drawing/2014/main" id="{F22ACB1B-63DC-8045-9024-4DD18075131C}"/>
              </a:ext>
            </a:extLst>
          </p:cNvPr>
          <p:cNvSpPr>
            <a:spLocks noGrp="1"/>
          </p:cNvSpPr>
          <p:nvPr>
            <p:ph type="sldNum" sz="quarter" idx="12"/>
          </p:nvPr>
        </p:nvSpPr>
        <p:spPr/>
        <p:txBody>
          <a:bodyPr/>
          <a:lstStyle/>
          <a:p>
            <a:fld id="{54AAE21D-1E9D-1047-BD42-883DA1A9BFEE}" type="slidenum">
              <a:rPr lang="en-US" smtClean="0"/>
              <a:t>69</a:t>
            </a:fld>
            <a:endParaRPr lang="en-US"/>
          </a:p>
        </p:txBody>
      </p:sp>
      <p:pic>
        <p:nvPicPr>
          <p:cNvPr id="4" name="Picture 3">
            <a:extLst>
              <a:ext uri="{FF2B5EF4-FFF2-40B4-BE49-F238E27FC236}">
                <a16:creationId xmlns:a16="http://schemas.microsoft.com/office/drawing/2014/main" id="{C52035B2-EE93-F048-14A8-82F5E7AD3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829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Highlight Reel</a:t>
            </a:r>
          </a:p>
        </p:txBody>
      </p:sp>
      <p:pic>
        <p:nvPicPr>
          <p:cNvPr id="4" name="Content Placeholder 3" descr="movieprojector.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5" name="Slide Number Placeholder 4">
            <a:extLst>
              <a:ext uri="{FF2B5EF4-FFF2-40B4-BE49-F238E27FC236}">
                <a16:creationId xmlns:a16="http://schemas.microsoft.com/office/drawing/2014/main" id="{C6A64B24-C70B-6B4F-B79A-356A591E0B3D}"/>
              </a:ext>
            </a:extLst>
          </p:cNvPr>
          <p:cNvSpPr>
            <a:spLocks noGrp="1"/>
          </p:cNvSpPr>
          <p:nvPr>
            <p:ph type="sldNum" sz="quarter" idx="12"/>
          </p:nvPr>
        </p:nvSpPr>
        <p:spPr/>
        <p:txBody>
          <a:bodyPr/>
          <a:lstStyle/>
          <a:p>
            <a:fld id="{54AAE21D-1E9D-1047-BD42-883DA1A9BFEE}" type="slidenum">
              <a:rPr lang="en-US" smtClean="0"/>
              <a:t>7</a:t>
            </a:fld>
            <a:endParaRPr lang="en-US"/>
          </a:p>
        </p:txBody>
      </p:sp>
      <p:pic>
        <p:nvPicPr>
          <p:cNvPr id="3" name="Picture 2">
            <a:extLst>
              <a:ext uri="{FF2B5EF4-FFF2-40B4-BE49-F238E27FC236}">
                <a16:creationId xmlns:a16="http://schemas.microsoft.com/office/drawing/2014/main" id="{8EFB4315-CC9A-F194-EAC4-5E7E65336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9898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W-2 Wages </a:t>
            </a:r>
            <a:r>
              <a:rPr lang="en-US" sz="2800" dirty="0"/>
              <a:t>(or Health Ins)</a:t>
            </a:r>
            <a:r>
              <a:rPr lang="en-US" sz="3200" dirty="0"/>
              <a:t> Paid in 2020 or 2021?</a:t>
            </a:r>
          </a:p>
        </p:txBody>
      </p:sp>
      <p:sp>
        <p:nvSpPr>
          <p:cNvPr id="3" name="Content Placeholder 2"/>
          <p:cNvSpPr>
            <a:spLocks noGrp="1"/>
          </p:cNvSpPr>
          <p:nvPr>
            <p:ph idx="1"/>
          </p:nvPr>
        </p:nvSpPr>
        <p:spPr/>
        <p:txBody>
          <a:bodyPr>
            <a:normAutofit/>
          </a:bodyPr>
          <a:lstStyle/>
          <a:p>
            <a:r>
              <a:rPr lang="en-US" sz="2800" dirty="0"/>
              <a:t>Question 1: Did the operation pay W-2 wages or </a:t>
            </a:r>
            <a:r>
              <a:rPr lang="en-US" sz="2400" dirty="0"/>
              <a:t>(pay for) </a:t>
            </a:r>
            <a:r>
              <a:rPr lang="en-US" sz="2800" dirty="0"/>
              <a:t>health insurance in 2020 and/or 2021?</a:t>
            </a:r>
          </a:p>
          <a:p>
            <a:pPr marL="457200" indent="-457200">
              <a:buAutoNum type="arabicPeriod"/>
            </a:pPr>
            <a:r>
              <a:rPr lang="en-US" sz="2400" dirty="0"/>
              <a:t>Only employee W-2 wages </a:t>
            </a:r>
            <a:r>
              <a:rPr lang="en-US" sz="2000" dirty="0"/>
              <a:t>(and qualifying health insurance costs*) (also included in definition of wages) </a:t>
            </a:r>
            <a:r>
              <a:rPr lang="en-US" sz="2400" dirty="0"/>
              <a:t>qualify for ERC</a:t>
            </a:r>
          </a:p>
          <a:p>
            <a:pPr marL="457200" indent="-457200">
              <a:buAutoNum type="arabicPeriod"/>
            </a:pPr>
            <a:r>
              <a:rPr lang="en-US" sz="2400" dirty="0"/>
              <a:t>Only employee W-2 wages* actually paid from 03/13/20 through 12/31/21) may qualify for ERC </a:t>
            </a:r>
          </a:p>
          <a:p>
            <a:pPr marL="457200" indent="-457200">
              <a:buAutoNum type="alphaLcPeriod"/>
            </a:pPr>
            <a:r>
              <a:rPr lang="en-US" sz="2000" dirty="0"/>
              <a:t>Wages merely accrued do not count for ERC</a:t>
            </a:r>
          </a:p>
          <a:p>
            <a:pPr marL="457200" indent="-457200">
              <a:buFont typeface="Arial"/>
              <a:buAutoNum type="alphaLcPeriod"/>
            </a:pPr>
            <a:r>
              <a:rPr lang="en-US" sz="2000" dirty="0"/>
              <a:t>Wages paid in 2019 and prior don’t qualify for ERC</a:t>
            </a:r>
          </a:p>
          <a:p>
            <a:pPr marL="457200" indent="-457200">
              <a:buFont typeface="Arial"/>
              <a:buAutoNum type="alphaLcPeriod"/>
            </a:pPr>
            <a:r>
              <a:rPr lang="en-US" sz="2000" dirty="0"/>
              <a:t>Wages paid from 01/01/20 through 03/12/20 don’t qualify for ERC </a:t>
            </a:r>
          </a:p>
          <a:p>
            <a:pPr marL="457200" indent="-457200">
              <a:buFont typeface="Arial"/>
              <a:buAutoNum type="alphaLcPeriod"/>
            </a:pPr>
            <a:r>
              <a:rPr lang="en-US" sz="2000" dirty="0"/>
              <a:t>Wages paid after 12/31/21 don’t qualify for ERC     </a:t>
            </a:r>
          </a:p>
        </p:txBody>
      </p:sp>
      <p:sp>
        <p:nvSpPr>
          <p:cNvPr id="7" name="Slide Number Placeholder 6">
            <a:extLst>
              <a:ext uri="{FF2B5EF4-FFF2-40B4-BE49-F238E27FC236}">
                <a16:creationId xmlns:a16="http://schemas.microsoft.com/office/drawing/2014/main" id="{0881B280-21D8-DD4A-9600-9FE7D526B027}"/>
              </a:ext>
            </a:extLst>
          </p:cNvPr>
          <p:cNvSpPr>
            <a:spLocks noGrp="1"/>
          </p:cNvSpPr>
          <p:nvPr>
            <p:ph type="sldNum" sz="quarter" idx="12"/>
          </p:nvPr>
        </p:nvSpPr>
        <p:spPr/>
        <p:txBody>
          <a:bodyPr/>
          <a:lstStyle/>
          <a:p>
            <a:fld id="{54AAE21D-1E9D-1047-BD42-883DA1A9BFEE}" type="slidenum">
              <a:rPr lang="en-US" smtClean="0"/>
              <a:t>70</a:t>
            </a:fld>
            <a:endParaRPr lang="en-US"/>
          </a:p>
        </p:txBody>
      </p:sp>
      <p:pic>
        <p:nvPicPr>
          <p:cNvPr id="4" name="Picture 3">
            <a:extLst>
              <a:ext uri="{FF2B5EF4-FFF2-40B4-BE49-F238E27FC236}">
                <a16:creationId xmlns:a16="http://schemas.microsoft.com/office/drawing/2014/main" id="{82DF4FEA-912D-A63B-0C71-B54D0A94F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829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Sole Proprietors</a:t>
            </a:r>
          </a:p>
        </p:txBody>
      </p:sp>
      <p:pic>
        <p:nvPicPr>
          <p:cNvPr id="7" name="Content Placeholder 6" descr="SoloGirl.jpg"/>
          <p:cNvPicPr>
            <a:picLocks noGrp="1" noChangeAspect="1"/>
          </p:cNvPicPr>
          <p:nvPr>
            <p:ph idx="1"/>
          </p:nvPr>
        </p:nvPicPr>
        <p:blipFill>
          <a:blip r:embed="rId2">
            <a:extLst>
              <a:ext uri="{28A0092B-C50C-407E-A947-70E740481C1C}">
                <a14:useLocalDpi xmlns:a14="http://schemas.microsoft.com/office/drawing/2010/main" val="0"/>
              </a:ext>
            </a:extLst>
          </a:blip>
          <a:srcRect t="1069" b="1069"/>
          <a:stretch>
            <a:fillRect/>
          </a:stretch>
        </p:blipFill>
        <p:spPr/>
      </p:pic>
      <p:sp>
        <p:nvSpPr>
          <p:cNvPr id="3" name="Slide Number Placeholder 2">
            <a:extLst>
              <a:ext uri="{FF2B5EF4-FFF2-40B4-BE49-F238E27FC236}">
                <a16:creationId xmlns:a16="http://schemas.microsoft.com/office/drawing/2014/main" id="{C509D29D-CB73-7847-9BE1-7726CAB95D11}"/>
              </a:ext>
            </a:extLst>
          </p:cNvPr>
          <p:cNvSpPr>
            <a:spLocks noGrp="1"/>
          </p:cNvSpPr>
          <p:nvPr>
            <p:ph type="sldNum" sz="quarter" idx="12"/>
          </p:nvPr>
        </p:nvSpPr>
        <p:spPr/>
        <p:txBody>
          <a:bodyPr/>
          <a:lstStyle/>
          <a:p>
            <a:fld id="{54AAE21D-1E9D-1047-BD42-883DA1A9BFEE}" type="slidenum">
              <a:rPr lang="en-US" smtClean="0"/>
              <a:t>71</a:t>
            </a:fld>
            <a:endParaRPr lang="en-US"/>
          </a:p>
        </p:txBody>
      </p:sp>
      <p:pic>
        <p:nvPicPr>
          <p:cNvPr id="4" name="Picture 3">
            <a:extLst>
              <a:ext uri="{FF2B5EF4-FFF2-40B4-BE49-F238E27FC236}">
                <a16:creationId xmlns:a16="http://schemas.microsoft.com/office/drawing/2014/main" id="{1D7D298F-2D64-C098-7ED5-A7FFB3C88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135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Net Earnings of Sole Proprietor and Family</a:t>
            </a:r>
          </a:p>
        </p:txBody>
      </p:sp>
      <p:sp>
        <p:nvSpPr>
          <p:cNvPr id="3" name="Content Placeholder 2"/>
          <p:cNvSpPr>
            <a:spLocks noGrp="1"/>
          </p:cNvSpPr>
          <p:nvPr>
            <p:ph idx="1"/>
          </p:nvPr>
        </p:nvSpPr>
        <p:spPr/>
        <p:txBody>
          <a:bodyPr>
            <a:normAutofit/>
          </a:bodyPr>
          <a:lstStyle/>
          <a:p>
            <a:pPr marL="457200" indent="-457200">
              <a:buAutoNum type="arabicPeriod" startAt="3"/>
            </a:pPr>
            <a:r>
              <a:rPr lang="en-US" sz="2400" dirty="0"/>
              <a:t>Net earnings from self-employment of a </a:t>
            </a:r>
            <a:r>
              <a:rPr lang="en-US" sz="2400" dirty="0">
                <a:solidFill>
                  <a:srgbClr val="0000FF"/>
                </a:solidFill>
              </a:rPr>
              <a:t>sole proprietor </a:t>
            </a:r>
            <a:r>
              <a:rPr lang="en-US" sz="2000" dirty="0"/>
              <a:t>(100% solo owner of a business) (whether owned outright or through a single member disregarded LLC) </a:t>
            </a:r>
            <a:r>
              <a:rPr lang="en-US" sz="2400" dirty="0"/>
              <a:t>do </a:t>
            </a:r>
            <a:r>
              <a:rPr lang="en-US" sz="2400" dirty="0">
                <a:solidFill>
                  <a:srgbClr val="0000FF"/>
                </a:solidFill>
              </a:rPr>
              <a:t>not qualify </a:t>
            </a:r>
            <a:r>
              <a:rPr lang="en-US" sz="2400" dirty="0"/>
              <a:t>for ERC  </a:t>
            </a:r>
            <a:r>
              <a:rPr lang="en-US" sz="2000" dirty="0"/>
              <a:t>(no employer/employee relationship)</a:t>
            </a:r>
          </a:p>
          <a:p>
            <a:pPr marL="457200" indent="-457200">
              <a:buAutoNum type="alphaLcPeriod"/>
            </a:pPr>
            <a:r>
              <a:rPr lang="en-US" sz="2400" dirty="0"/>
              <a:t>W-2 wages of a </a:t>
            </a:r>
            <a:r>
              <a:rPr lang="en-US" sz="2400" dirty="0">
                <a:solidFill>
                  <a:srgbClr val="0000FF"/>
                </a:solidFill>
              </a:rPr>
              <a:t>family member of </a:t>
            </a:r>
            <a:r>
              <a:rPr lang="en-US" sz="2400" dirty="0"/>
              <a:t>a </a:t>
            </a:r>
            <a:r>
              <a:rPr lang="en-US" sz="2400" dirty="0">
                <a:solidFill>
                  <a:srgbClr val="0000FF"/>
                </a:solidFill>
              </a:rPr>
              <a:t>sole proprietor </a:t>
            </a:r>
            <a:r>
              <a:rPr lang="en-US" sz="2400" dirty="0"/>
              <a:t>do </a:t>
            </a:r>
            <a:r>
              <a:rPr lang="en-US" sz="2400" dirty="0">
                <a:solidFill>
                  <a:srgbClr val="0000FF"/>
                </a:solidFill>
              </a:rPr>
              <a:t>not qualify </a:t>
            </a:r>
            <a:r>
              <a:rPr lang="en-US" sz="2400" dirty="0"/>
              <a:t>for ERC  </a:t>
            </a:r>
            <a:r>
              <a:rPr lang="en-US" sz="2000" dirty="0"/>
              <a:t>(IRC §§51(</a:t>
            </a:r>
            <a:r>
              <a:rPr lang="en-US" sz="2000" dirty="0" err="1"/>
              <a:t>i</a:t>
            </a:r>
            <a:r>
              <a:rPr lang="en-US" sz="2000" dirty="0"/>
              <a:t>)(1), 267(c)) (Notice 2021-49)</a:t>
            </a:r>
          </a:p>
          <a:p>
            <a:pPr marL="457200" indent="-457200">
              <a:buAutoNum type="alphaLcPeriod"/>
            </a:pPr>
            <a:r>
              <a:rPr lang="en-US" sz="2400" dirty="0"/>
              <a:t>W-2 wages of </a:t>
            </a:r>
            <a:r>
              <a:rPr lang="en-US" sz="2400" dirty="0">
                <a:solidFill>
                  <a:srgbClr val="008000"/>
                </a:solidFill>
              </a:rPr>
              <a:t>employees of a sole proprietorship </a:t>
            </a:r>
            <a:r>
              <a:rPr lang="en-US" sz="2400" dirty="0"/>
              <a:t>that are unrelated to the sole proprietor </a:t>
            </a:r>
            <a:r>
              <a:rPr lang="en-US" sz="2400" dirty="0">
                <a:solidFill>
                  <a:srgbClr val="008000"/>
                </a:solidFill>
              </a:rPr>
              <a:t>do qualify </a:t>
            </a:r>
            <a:r>
              <a:rPr lang="en-US" sz="2400" dirty="0"/>
              <a:t>for ERC   </a:t>
            </a:r>
          </a:p>
        </p:txBody>
      </p:sp>
      <p:sp>
        <p:nvSpPr>
          <p:cNvPr id="7" name="Slide Number Placeholder 6">
            <a:extLst>
              <a:ext uri="{FF2B5EF4-FFF2-40B4-BE49-F238E27FC236}">
                <a16:creationId xmlns:a16="http://schemas.microsoft.com/office/drawing/2014/main" id="{4849A96B-C748-834E-8BDC-019F18C8FE75}"/>
              </a:ext>
            </a:extLst>
          </p:cNvPr>
          <p:cNvSpPr>
            <a:spLocks noGrp="1"/>
          </p:cNvSpPr>
          <p:nvPr>
            <p:ph type="sldNum" sz="quarter" idx="12"/>
          </p:nvPr>
        </p:nvSpPr>
        <p:spPr/>
        <p:txBody>
          <a:bodyPr/>
          <a:lstStyle/>
          <a:p>
            <a:fld id="{54AAE21D-1E9D-1047-BD42-883DA1A9BFEE}" type="slidenum">
              <a:rPr lang="en-US" smtClean="0"/>
              <a:t>72</a:t>
            </a:fld>
            <a:endParaRPr lang="en-US"/>
          </a:p>
        </p:txBody>
      </p:sp>
      <p:pic>
        <p:nvPicPr>
          <p:cNvPr id="4" name="Picture 3">
            <a:extLst>
              <a:ext uri="{FF2B5EF4-FFF2-40B4-BE49-F238E27FC236}">
                <a16:creationId xmlns:a16="http://schemas.microsoft.com/office/drawing/2014/main" id="{95BAE73E-D674-DCC3-C0C9-A7A52D540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538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Partners in Partnership</a:t>
            </a:r>
          </a:p>
        </p:txBody>
      </p:sp>
      <p:pic>
        <p:nvPicPr>
          <p:cNvPr id="7" name="Content Placeholder 6" descr="Partnership.jpg"/>
          <p:cNvPicPr>
            <a:picLocks noGrp="1" noChangeAspect="1"/>
          </p:cNvPicPr>
          <p:nvPr>
            <p:ph idx="1"/>
          </p:nvPr>
        </p:nvPicPr>
        <p:blipFill>
          <a:blip r:embed="rId2">
            <a:extLst>
              <a:ext uri="{28A0092B-C50C-407E-A947-70E740481C1C}">
                <a14:useLocalDpi xmlns:a14="http://schemas.microsoft.com/office/drawing/2010/main" val="0"/>
              </a:ext>
            </a:extLst>
          </a:blip>
          <a:srcRect t="13813" b="13813"/>
          <a:stretch>
            <a:fillRect/>
          </a:stretch>
        </p:blipFill>
        <p:spPr/>
      </p:pic>
      <p:sp>
        <p:nvSpPr>
          <p:cNvPr id="3" name="Slide Number Placeholder 2">
            <a:extLst>
              <a:ext uri="{FF2B5EF4-FFF2-40B4-BE49-F238E27FC236}">
                <a16:creationId xmlns:a16="http://schemas.microsoft.com/office/drawing/2014/main" id="{B279D28C-A747-B04B-BD1B-E567C03CE8F5}"/>
              </a:ext>
            </a:extLst>
          </p:cNvPr>
          <p:cNvSpPr>
            <a:spLocks noGrp="1"/>
          </p:cNvSpPr>
          <p:nvPr>
            <p:ph type="sldNum" sz="quarter" idx="12"/>
          </p:nvPr>
        </p:nvSpPr>
        <p:spPr/>
        <p:txBody>
          <a:bodyPr/>
          <a:lstStyle/>
          <a:p>
            <a:fld id="{54AAE21D-1E9D-1047-BD42-883DA1A9BFEE}" type="slidenum">
              <a:rPr lang="en-US" smtClean="0"/>
              <a:t>73</a:t>
            </a:fld>
            <a:endParaRPr lang="en-US"/>
          </a:p>
        </p:txBody>
      </p:sp>
      <p:pic>
        <p:nvPicPr>
          <p:cNvPr id="4" name="Picture 3">
            <a:extLst>
              <a:ext uri="{FF2B5EF4-FFF2-40B4-BE49-F238E27FC236}">
                <a16:creationId xmlns:a16="http://schemas.microsoft.com/office/drawing/2014/main" id="{C1D5D0EC-908C-9D8C-49AF-65884EEA2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5785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Net Earnings of Partner and Family</a:t>
            </a:r>
          </a:p>
        </p:txBody>
      </p:sp>
      <p:sp>
        <p:nvSpPr>
          <p:cNvPr id="3" name="Content Placeholder 2"/>
          <p:cNvSpPr>
            <a:spLocks noGrp="1"/>
          </p:cNvSpPr>
          <p:nvPr>
            <p:ph idx="1"/>
          </p:nvPr>
        </p:nvSpPr>
        <p:spPr/>
        <p:txBody>
          <a:bodyPr>
            <a:normAutofit/>
          </a:bodyPr>
          <a:lstStyle/>
          <a:p>
            <a:pPr marL="457200" indent="-457200">
              <a:buAutoNum type="arabicPeriod" startAt="4"/>
            </a:pPr>
            <a:r>
              <a:rPr lang="en-US" sz="2400" dirty="0"/>
              <a:t>Net earnings from self-employment of a </a:t>
            </a:r>
            <a:r>
              <a:rPr lang="en-US" sz="2400" dirty="0">
                <a:solidFill>
                  <a:srgbClr val="0000FF"/>
                </a:solidFill>
              </a:rPr>
              <a:t>partner </a:t>
            </a:r>
            <a:r>
              <a:rPr lang="en-US" sz="2400" dirty="0"/>
              <a:t>in a partnership </a:t>
            </a:r>
            <a:r>
              <a:rPr lang="en-US" sz="2000" dirty="0"/>
              <a:t>(whether a partnership or LLC taxed as a </a:t>
            </a:r>
            <a:r>
              <a:rPr lang="en-US" sz="2000" dirty="0" err="1"/>
              <a:t>pshp</a:t>
            </a:r>
            <a:r>
              <a:rPr lang="en-US" sz="2000" dirty="0"/>
              <a:t>)  </a:t>
            </a:r>
            <a:r>
              <a:rPr lang="en-US" sz="2400" dirty="0"/>
              <a:t>do </a:t>
            </a:r>
            <a:r>
              <a:rPr lang="en-US" sz="2400" dirty="0">
                <a:solidFill>
                  <a:srgbClr val="0000FF"/>
                </a:solidFill>
              </a:rPr>
              <a:t>not qualify </a:t>
            </a:r>
            <a:r>
              <a:rPr lang="en-US" sz="2400" dirty="0"/>
              <a:t>for ERC  </a:t>
            </a:r>
            <a:r>
              <a:rPr lang="en-US" sz="2000" dirty="0"/>
              <a:t>(no employer/employee relationship)</a:t>
            </a:r>
            <a:endParaRPr lang="en-US" sz="2400" dirty="0"/>
          </a:p>
          <a:p>
            <a:pPr marL="457200" indent="-457200">
              <a:buAutoNum type="alphaLcPeriod"/>
            </a:pPr>
            <a:r>
              <a:rPr lang="en-US" sz="2400" dirty="0"/>
              <a:t>W-2 wages of a </a:t>
            </a:r>
            <a:r>
              <a:rPr lang="en-US" sz="2400" dirty="0">
                <a:solidFill>
                  <a:srgbClr val="0000FF"/>
                </a:solidFill>
              </a:rPr>
              <a:t>family member of &gt; 50% owner of </a:t>
            </a:r>
            <a:r>
              <a:rPr lang="en-US" sz="2400" dirty="0"/>
              <a:t>a </a:t>
            </a:r>
            <a:r>
              <a:rPr lang="en-US" sz="2400" dirty="0">
                <a:solidFill>
                  <a:srgbClr val="0000FF"/>
                </a:solidFill>
              </a:rPr>
              <a:t>partnership</a:t>
            </a:r>
            <a:r>
              <a:rPr lang="en-US" sz="2400" dirty="0"/>
              <a:t> do </a:t>
            </a:r>
            <a:r>
              <a:rPr lang="en-US" sz="2400" dirty="0">
                <a:solidFill>
                  <a:srgbClr val="0000FF"/>
                </a:solidFill>
              </a:rPr>
              <a:t>not qualify </a:t>
            </a:r>
            <a:r>
              <a:rPr lang="en-US" sz="2400" dirty="0"/>
              <a:t>for ERC  </a:t>
            </a:r>
            <a:r>
              <a:rPr lang="en-US" sz="2000" dirty="0"/>
              <a:t>(IRC §§51(</a:t>
            </a:r>
            <a:r>
              <a:rPr lang="en-US" sz="2000" dirty="0" err="1"/>
              <a:t>i</a:t>
            </a:r>
            <a:r>
              <a:rPr lang="en-US" sz="2000" dirty="0"/>
              <a:t>)(1), 267(c)) (Notice 2021-49)</a:t>
            </a:r>
          </a:p>
          <a:p>
            <a:pPr marL="457200" indent="-457200">
              <a:buFont typeface="Arial"/>
              <a:buAutoNum type="alphaLcPeriod"/>
            </a:pPr>
            <a:r>
              <a:rPr lang="en-US" sz="2000" dirty="0"/>
              <a:t>W-2 wages of a </a:t>
            </a:r>
            <a:r>
              <a:rPr lang="en-US" sz="2000" dirty="0">
                <a:solidFill>
                  <a:srgbClr val="008000"/>
                </a:solidFill>
              </a:rPr>
              <a:t>family member of 50% or less owner of a partnership do qualify </a:t>
            </a:r>
            <a:r>
              <a:rPr lang="en-US" sz="2000" dirty="0"/>
              <a:t>for ERC  </a:t>
            </a:r>
            <a:r>
              <a:rPr lang="en-US" sz="1800" dirty="0"/>
              <a:t>(IRC §§51(</a:t>
            </a:r>
            <a:r>
              <a:rPr lang="en-US" sz="1800" dirty="0" err="1"/>
              <a:t>i</a:t>
            </a:r>
            <a:r>
              <a:rPr lang="en-US" sz="1800" dirty="0"/>
              <a:t>)(1), 267(c)) (Notice 2021-49)</a:t>
            </a:r>
            <a:endParaRPr lang="en-US" sz="2000" dirty="0"/>
          </a:p>
          <a:p>
            <a:pPr marL="457200" indent="-457200">
              <a:buAutoNum type="alphaLcPeriod"/>
            </a:pPr>
            <a:r>
              <a:rPr lang="en-US" sz="2400" dirty="0"/>
              <a:t>W-2 wages of </a:t>
            </a:r>
            <a:r>
              <a:rPr lang="en-US" sz="2400" dirty="0">
                <a:solidFill>
                  <a:srgbClr val="008000"/>
                </a:solidFill>
              </a:rPr>
              <a:t>employees of </a:t>
            </a:r>
            <a:r>
              <a:rPr lang="en-US" sz="2400" dirty="0"/>
              <a:t>a</a:t>
            </a:r>
            <a:r>
              <a:rPr lang="en-US" sz="2400" dirty="0">
                <a:solidFill>
                  <a:srgbClr val="008000"/>
                </a:solidFill>
              </a:rPr>
              <a:t> partnership </a:t>
            </a:r>
            <a:r>
              <a:rPr lang="en-US" sz="2400" dirty="0"/>
              <a:t>that are unrelated to a partner </a:t>
            </a:r>
            <a:r>
              <a:rPr lang="en-US" sz="2400" dirty="0">
                <a:solidFill>
                  <a:srgbClr val="008000"/>
                </a:solidFill>
              </a:rPr>
              <a:t>do qualify </a:t>
            </a:r>
            <a:r>
              <a:rPr lang="en-US" sz="2400" dirty="0"/>
              <a:t>for ERC   </a:t>
            </a:r>
          </a:p>
          <a:p>
            <a:pPr marL="457200" indent="-457200">
              <a:buAutoNum type="arabicPeriod" startAt="5"/>
            </a:pPr>
            <a:endParaRPr lang="en-US" sz="2400" dirty="0"/>
          </a:p>
        </p:txBody>
      </p:sp>
      <p:sp>
        <p:nvSpPr>
          <p:cNvPr id="7" name="Slide Number Placeholder 6">
            <a:extLst>
              <a:ext uri="{FF2B5EF4-FFF2-40B4-BE49-F238E27FC236}">
                <a16:creationId xmlns:a16="http://schemas.microsoft.com/office/drawing/2014/main" id="{C88581C0-6A51-3A49-8D03-CA4FA5DC353A}"/>
              </a:ext>
            </a:extLst>
          </p:cNvPr>
          <p:cNvSpPr>
            <a:spLocks noGrp="1"/>
          </p:cNvSpPr>
          <p:nvPr>
            <p:ph type="sldNum" sz="quarter" idx="12"/>
          </p:nvPr>
        </p:nvSpPr>
        <p:spPr/>
        <p:txBody>
          <a:bodyPr/>
          <a:lstStyle/>
          <a:p>
            <a:fld id="{54AAE21D-1E9D-1047-BD42-883DA1A9BFEE}" type="slidenum">
              <a:rPr lang="en-US" smtClean="0"/>
              <a:t>74</a:t>
            </a:fld>
            <a:endParaRPr lang="en-US"/>
          </a:p>
        </p:txBody>
      </p:sp>
      <p:pic>
        <p:nvPicPr>
          <p:cNvPr id="4" name="Picture 3">
            <a:extLst>
              <a:ext uri="{FF2B5EF4-FFF2-40B4-BE49-F238E27FC236}">
                <a16:creationId xmlns:a16="http://schemas.microsoft.com/office/drawing/2014/main" id="{DBE4016D-16EF-C2F4-6FBA-18A4DF0A0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517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Wages of C or S Corp Shareholder and Family</a:t>
            </a:r>
          </a:p>
        </p:txBody>
      </p:sp>
      <p:pic>
        <p:nvPicPr>
          <p:cNvPr id="9" name="Content Placeholder 8" descr="Screen Shot 2021-03-25 at 10.35.39 PM.png"/>
          <p:cNvPicPr>
            <a:picLocks noGrp="1" noChangeAspect="1"/>
          </p:cNvPicPr>
          <p:nvPr>
            <p:ph idx="1"/>
          </p:nvPr>
        </p:nvPicPr>
        <p:blipFill>
          <a:blip r:embed="rId2">
            <a:extLst>
              <a:ext uri="{28A0092B-C50C-407E-A947-70E740481C1C}">
                <a14:useLocalDpi xmlns:a14="http://schemas.microsoft.com/office/drawing/2010/main" val="0"/>
              </a:ext>
            </a:extLst>
          </a:blip>
          <a:srcRect l="-35006" r="-35006"/>
          <a:stretch>
            <a:fillRect/>
          </a:stretch>
        </p:blipFill>
        <p:spPr/>
      </p:pic>
      <p:sp>
        <p:nvSpPr>
          <p:cNvPr id="6" name="Slide Number Placeholder 5">
            <a:extLst>
              <a:ext uri="{FF2B5EF4-FFF2-40B4-BE49-F238E27FC236}">
                <a16:creationId xmlns:a16="http://schemas.microsoft.com/office/drawing/2014/main" id="{616FE0C0-289B-FF47-8059-B838315AD038}"/>
              </a:ext>
            </a:extLst>
          </p:cNvPr>
          <p:cNvSpPr>
            <a:spLocks noGrp="1"/>
          </p:cNvSpPr>
          <p:nvPr>
            <p:ph type="sldNum" sz="quarter" idx="12"/>
          </p:nvPr>
        </p:nvSpPr>
        <p:spPr/>
        <p:txBody>
          <a:bodyPr/>
          <a:lstStyle/>
          <a:p>
            <a:fld id="{54AAE21D-1E9D-1047-BD42-883DA1A9BFEE}" type="slidenum">
              <a:rPr lang="en-US" smtClean="0"/>
              <a:t>75</a:t>
            </a:fld>
            <a:endParaRPr lang="en-US"/>
          </a:p>
        </p:txBody>
      </p:sp>
      <p:pic>
        <p:nvPicPr>
          <p:cNvPr id="3" name="Picture 2">
            <a:extLst>
              <a:ext uri="{FF2B5EF4-FFF2-40B4-BE49-F238E27FC236}">
                <a16:creationId xmlns:a16="http://schemas.microsoft.com/office/drawing/2014/main" id="{4D63BAA7-4379-1587-8941-5C4A8A5BA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8723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Wages of C or S Corp Shareholder and Family</a:t>
            </a:r>
          </a:p>
        </p:txBody>
      </p:sp>
      <p:sp>
        <p:nvSpPr>
          <p:cNvPr id="3" name="Content Placeholder 2"/>
          <p:cNvSpPr>
            <a:spLocks noGrp="1"/>
          </p:cNvSpPr>
          <p:nvPr>
            <p:ph idx="1"/>
          </p:nvPr>
        </p:nvSpPr>
        <p:spPr/>
        <p:txBody>
          <a:bodyPr>
            <a:normAutofit fontScale="92500"/>
          </a:bodyPr>
          <a:lstStyle/>
          <a:p>
            <a:pPr marL="457200" indent="-457200">
              <a:buAutoNum type="arabicPeriod" startAt="5"/>
            </a:pPr>
            <a:r>
              <a:rPr lang="en-US" sz="2400" dirty="0"/>
              <a:t>W-2 wages of </a:t>
            </a:r>
            <a:r>
              <a:rPr lang="en-US" sz="2400" dirty="0">
                <a:solidFill>
                  <a:srgbClr val="0000FF"/>
                </a:solidFill>
              </a:rPr>
              <a:t>&gt; 50% owner </a:t>
            </a:r>
            <a:r>
              <a:rPr lang="en-US" sz="2000" dirty="0"/>
              <a:t>(including spouse)</a:t>
            </a:r>
            <a:r>
              <a:rPr lang="en-US" sz="2400" dirty="0"/>
              <a:t> </a:t>
            </a:r>
            <a:r>
              <a:rPr lang="en-US" sz="2400" dirty="0">
                <a:solidFill>
                  <a:srgbClr val="0000FF"/>
                </a:solidFill>
              </a:rPr>
              <a:t>of </a:t>
            </a:r>
            <a:r>
              <a:rPr lang="en-US" sz="2400" dirty="0"/>
              <a:t>a </a:t>
            </a:r>
            <a:r>
              <a:rPr lang="en-US" sz="2400" dirty="0">
                <a:solidFill>
                  <a:srgbClr val="0000FF"/>
                </a:solidFill>
              </a:rPr>
              <a:t>C or S Corp</a:t>
            </a:r>
            <a:r>
              <a:rPr lang="en-US" sz="2000" dirty="0"/>
              <a:t>  (IRC §§51(</a:t>
            </a:r>
            <a:r>
              <a:rPr lang="en-US" sz="2000" dirty="0" err="1"/>
              <a:t>i</a:t>
            </a:r>
            <a:r>
              <a:rPr lang="en-US" sz="2000" dirty="0"/>
              <a:t>)(1), 267(c)) </a:t>
            </a:r>
          </a:p>
          <a:p>
            <a:pPr marL="457200" indent="-457200">
              <a:buAutoNum type="alphaLcPeriod"/>
            </a:pPr>
            <a:r>
              <a:rPr lang="en-US" sz="2000" dirty="0"/>
              <a:t>According to </a:t>
            </a:r>
            <a:r>
              <a:rPr lang="en-US" sz="2000" dirty="0">
                <a:solidFill>
                  <a:srgbClr val="008000"/>
                </a:solidFill>
              </a:rPr>
              <a:t>IRS, do not qualify </a:t>
            </a:r>
            <a:r>
              <a:rPr lang="en-US" sz="2000" dirty="0"/>
              <a:t>for ERC  (Notice 2021-49) </a:t>
            </a:r>
            <a:r>
              <a:rPr lang="en-US" sz="2000" dirty="0">
                <a:solidFill>
                  <a:srgbClr val="008000"/>
                </a:solidFill>
              </a:rPr>
              <a:t>if </a:t>
            </a:r>
            <a:r>
              <a:rPr lang="en-US" sz="2000" dirty="0"/>
              <a:t>such majority owner has a </a:t>
            </a:r>
            <a:r>
              <a:rPr lang="en-US" sz="2000" dirty="0">
                <a:solidFill>
                  <a:srgbClr val="008000"/>
                </a:solidFill>
              </a:rPr>
              <a:t>living relative </a:t>
            </a:r>
            <a:r>
              <a:rPr lang="en-US" sz="2000" dirty="0">
                <a:solidFill>
                  <a:srgbClr val="0000FF"/>
                </a:solidFill>
              </a:rPr>
              <a:t>(</a:t>
            </a:r>
            <a:r>
              <a:rPr lang="en-US" sz="2000" dirty="0"/>
              <a:t>brother or sister (whether by whole or half-blood), ancestor, or lineal descendant</a:t>
            </a:r>
            <a:r>
              <a:rPr lang="en-US" sz="2000" dirty="0">
                <a:solidFill>
                  <a:srgbClr val="0000FF"/>
                </a:solidFill>
              </a:rPr>
              <a:t>) </a:t>
            </a:r>
            <a:r>
              <a:rPr lang="en-US" sz="2000" dirty="0"/>
              <a:t>(whether works in business or not)</a:t>
            </a:r>
          </a:p>
          <a:p>
            <a:pPr marL="457200" indent="-457200">
              <a:buAutoNum type="alphaLcPeriod"/>
            </a:pPr>
            <a:r>
              <a:rPr lang="en-US" sz="2000" dirty="0"/>
              <a:t>According to </a:t>
            </a:r>
            <a:r>
              <a:rPr lang="en-US" sz="2000" dirty="0">
                <a:solidFill>
                  <a:srgbClr val="0000FF"/>
                </a:solidFill>
              </a:rPr>
              <a:t>pro-taxpayer position </a:t>
            </a:r>
            <a:r>
              <a:rPr lang="en-US" sz="2000" dirty="0"/>
              <a:t>(and original IRS position before IRS changed its mind), </a:t>
            </a:r>
            <a:r>
              <a:rPr lang="en-US" sz="2000" dirty="0">
                <a:solidFill>
                  <a:srgbClr val="0000FF"/>
                </a:solidFill>
              </a:rPr>
              <a:t>DO qualify </a:t>
            </a:r>
            <a:r>
              <a:rPr lang="en-US" sz="2000" dirty="0"/>
              <a:t>for ERC </a:t>
            </a:r>
          </a:p>
          <a:p>
            <a:pPr marL="457200" indent="-457200">
              <a:buAutoNum type="alphaLcPeriod" startAt="3"/>
            </a:pPr>
            <a:r>
              <a:rPr lang="en-US" sz="2400" dirty="0"/>
              <a:t>W-2 wages of a </a:t>
            </a:r>
            <a:r>
              <a:rPr lang="en-US" sz="2400" dirty="0">
                <a:solidFill>
                  <a:srgbClr val="008000"/>
                </a:solidFill>
              </a:rPr>
              <a:t>family member of majority (&gt; 50%) owner of a C or S Corp do not qualify</a:t>
            </a:r>
          </a:p>
          <a:p>
            <a:pPr marL="457200" indent="-457200">
              <a:buFont typeface="Arial"/>
              <a:buAutoNum type="alphaLcPeriod" startAt="3"/>
            </a:pPr>
            <a:r>
              <a:rPr lang="en-US" sz="2400" dirty="0"/>
              <a:t>W-2 wages of a </a:t>
            </a:r>
            <a:r>
              <a:rPr lang="en-US" sz="2400" dirty="0">
                <a:solidFill>
                  <a:srgbClr val="0000FF"/>
                </a:solidFill>
              </a:rPr>
              <a:t>family member of non-majority (50% or less) owner of </a:t>
            </a:r>
            <a:r>
              <a:rPr lang="en-US" sz="2400" dirty="0"/>
              <a:t>a </a:t>
            </a:r>
            <a:r>
              <a:rPr lang="en-US" sz="2400" dirty="0">
                <a:solidFill>
                  <a:srgbClr val="0000FF"/>
                </a:solidFill>
              </a:rPr>
              <a:t>C or S Corp do qualify</a:t>
            </a:r>
          </a:p>
          <a:p>
            <a:pPr marL="457200" indent="-457200">
              <a:buAutoNum type="alphaLcPeriod" startAt="3"/>
            </a:pPr>
            <a:r>
              <a:rPr lang="en-US" sz="2400" dirty="0"/>
              <a:t>W-2 wages of</a:t>
            </a:r>
            <a:r>
              <a:rPr lang="en-US" sz="2400" dirty="0">
                <a:solidFill>
                  <a:srgbClr val="0000FF"/>
                </a:solidFill>
              </a:rPr>
              <a:t> employees of</a:t>
            </a:r>
            <a:r>
              <a:rPr lang="en-US" sz="2400" dirty="0">
                <a:solidFill>
                  <a:srgbClr val="008000"/>
                </a:solidFill>
              </a:rPr>
              <a:t> </a:t>
            </a:r>
            <a:r>
              <a:rPr lang="en-US" sz="2400" dirty="0"/>
              <a:t>C or S Corp</a:t>
            </a:r>
            <a:r>
              <a:rPr lang="en-US" sz="2400" dirty="0">
                <a:solidFill>
                  <a:srgbClr val="008000"/>
                </a:solidFill>
              </a:rPr>
              <a:t> </a:t>
            </a:r>
            <a:r>
              <a:rPr lang="en-US" sz="2400" dirty="0"/>
              <a:t>that are unrelated to a shareholder </a:t>
            </a:r>
            <a:r>
              <a:rPr lang="en-US" sz="2400" dirty="0">
                <a:solidFill>
                  <a:srgbClr val="0000FF"/>
                </a:solidFill>
              </a:rPr>
              <a:t>do qualify </a:t>
            </a:r>
            <a:r>
              <a:rPr lang="en-US" sz="2400" dirty="0"/>
              <a:t>for ERC   </a:t>
            </a:r>
          </a:p>
          <a:p>
            <a:pPr marL="457200" indent="-457200">
              <a:buAutoNum type="arabicPeriod" startAt="5"/>
            </a:pPr>
            <a:endParaRPr lang="en-US" sz="2400" dirty="0"/>
          </a:p>
        </p:txBody>
      </p:sp>
      <p:sp>
        <p:nvSpPr>
          <p:cNvPr id="7" name="Slide Number Placeholder 6">
            <a:extLst>
              <a:ext uri="{FF2B5EF4-FFF2-40B4-BE49-F238E27FC236}">
                <a16:creationId xmlns:a16="http://schemas.microsoft.com/office/drawing/2014/main" id="{6C8E1A70-2338-D34D-B93A-6E9E83655FA2}"/>
              </a:ext>
            </a:extLst>
          </p:cNvPr>
          <p:cNvSpPr>
            <a:spLocks noGrp="1"/>
          </p:cNvSpPr>
          <p:nvPr>
            <p:ph type="sldNum" sz="quarter" idx="12"/>
          </p:nvPr>
        </p:nvSpPr>
        <p:spPr/>
        <p:txBody>
          <a:bodyPr/>
          <a:lstStyle/>
          <a:p>
            <a:fld id="{54AAE21D-1E9D-1047-BD42-883DA1A9BFEE}" type="slidenum">
              <a:rPr lang="en-US" smtClean="0"/>
              <a:t>76</a:t>
            </a:fld>
            <a:endParaRPr lang="en-US"/>
          </a:p>
        </p:txBody>
      </p:sp>
      <p:pic>
        <p:nvPicPr>
          <p:cNvPr id="4" name="Picture 3">
            <a:extLst>
              <a:ext uri="{FF2B5EF4-FFF2-40B4-BE49-F238E27FC236}">
                <a16:creationId xmlns:a16="http://schemas.microsoft.com/office/drawing/2014/main" id="{1EC95D30-EE33-351B-49FA-402665BD6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88321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on Wages to Owner of Corp and Spouse</a:t>
            </a:r>
            <a:br>
              <a:rPr lang="en-US" sz="3200" dirty="0"/>
            </a:br>
            <a:r>
              <a:rPr lang="en-US" sz="3200" dirty="0"/>
              <a:t>  Pro-Taxpayer Position </a:t>
            </a:r>
          </a:p>
        </p:txBody>
      </p:sp>
      <p:sp>
        <p:nvSpPr>
          <p:cNvPr id="3" name="Content Placeholder 2"/>
          <p:cNvSpPr>
            <a:spLocks noGrp="1"/>
          </p:cNvSpPr>
          <p:nvPr>
            <p:ph idx="1"/>
          </p:nvPr>
        </p:nvSpPr>
        <p:spPr/>
        <p:txBody>
          <a:bodyPr>
            <a:normAutofit lnSpcReduction="10000"/>
          </a:bodyPr>
          <a:lstStyle/>
          <a:p>
            <a:pPr marL="457200" indent="-457200">
              <a:buAutoNum type="arabicPeriod"/>
            </a:pPr>
            <a:r>
              <a:rPr lang="en-US" sz="2400" dirty="0">
                <a:solidFill>
                  <a:srgbClr val="0000FF"/>
                </a:solidFill>
              </a:rPr>
              <a:t>Owners of C or S Corps </a:t>
            </a:r>
            <a:r>
              <a:rPr lang="en-US" sz="2000" dirty="0">
                <a:solidFill>
                  <a:srgbClr val="0000FF"/>
                </a:solidFill>
              </a:rPr>
              <a:t>(regardless of ownership %) </a:t>
            </a:r>
            <a:r>
              <a:rPr lang="en-US" sz="2400" dirty="0">
                <a:solidFill>
                  <a:srgbClr val="0000FF"/>
                </a:solidFill>
              </a:rPr>
              <a:t>wages </a:t>
            </a:r>
            <a:r>
              <a:rPr lang="en-US" sz="2400" dirty="0"/>
              <a:t>do</a:t>
            </a:r>
            <a:r>
              <a:rPr lang="en-US" sz="2400" dirty="0">
                <a:solidFill>
                  <a:srgbClr val="0000FF"/>
                </a:solidFill>
              </a:rPr>
              <a:t> qualify for ERC</a:t>
            </a:r>
          </a:p>
          <a:p>
            <a:pPr marL="457200" indent="-457200">
              <a:buAutoNum type="arabicPeriod"/>
            </a:pPr>
            <a:r>
              <a:rPr lang="en-US" sz="2400" dirty="0">
                <a:solidFill>
                  <a:srgbClr val="0000FF"/>
                </a:solidFill>
              </a:rPr>
              <a:t>Spouses </a:t>
            </a:r>
            <a:r>
              <a:rPr lang="en-US" sz="2400" dirty="0"/>
              <a:t>of owners of C or S Corps </a:t>
            </a:r>
            <a:r>
              <a:rPr lang="en-US" sz="2000" dirty="0"/>
              <a:t>(regardless of the owner’s ownership percentage) </a:t>
            </a:r>
            <a:r>
              <a:rPr lang="en-US" sz="2400" dirty="0">
                <a:solidFill>
                  <a:srgbClr val="0000FF"/>
                </a:solidFill>
              </a:rPr>
              <a:t>wages do qualify for ERC</a:t>
            </a:r>
            <a:endParaRPr lang="en-US" sz="2000" dirty="0">
              <a:solidFill>
                <a:srgbClr val="0000FF"/>
              </a:solidFill>
            </a:endParaRPr>
          </a:p>
          <a:p>
            <a:pPr marL="514350" indent="-514350">
              <a:buAutoNum type="arabicPeriod" startAt="3"/>
            </a:pPr>
            <a:r>
              <a:rPr lang="en-US" sz="2400" dirty="0">
                <a:solidFill>
                  <a:srgbClr val="008000"/>
                </a:solidFill>
              </a:rPr>
              <a:t>Non-spouse relatives of majority (i.e., &gt; 50%) owners, do NOT qualify for ERC </a:t>
            </a:r>
          </a:p>
          <a:p>
            <a:pPr marL="514350" indent="-514350">
              <a:buAutoNum type="arabicPeriod" startAt="3"/>
            </a:pPr>
            <a:r>
              <a:rPr lang="en-US" sz="2400" dirty="0">
                <a:solidFill>
                  <a:srgbClr val="0000FF"/>
                </a:solidFill>
              </a:rPr>
              <a:t>Non-spouse relatives of non-majority (i.e., 50% or less) owners wages do qualify for ERC</a:t>
            </a:r>
            <a:endParaRPr lang="en-US" sz="2400" dirty="0">
              <a:solidFill>
                <a:srgbClr val="008000"/>
              </a:solidFill>
            </a:endParaRPr>
          </a:p>
          <a:p>
            <a:pPr>
              <a:buFontTx/>
              <a:buChar char="-"/>
            </a:pPr>
            <a:r>
              <a:rPr lang="en-US" sz="2000" dirty="0"/>
              <a:t>(CARES Act §2301), (Con App (Division EE—Taxpayer Certainty and Disaster Tax Relief Act of 2020, §§ 206-207, 303))</a:t>
            </a:r>
          </a:p>
          <a:p>
            <a:pPr>
              <a:buFontTx/>
              <a:buChar char="-"/>
            </a:pPr>
            <a:r>
              <a:rPr lang="en-US" sz="2000" dirty="0"/>
              <a:t>The above is consistent w/ original legislative history to §51</a:t>
            </a:r>
          </a:p>
          <a:p>
            <a:pPr>
              <a:buFontTx/>
              <a:buChar char="-"/>
            </a:pPr>
            <a:r>
              <a:rPr lang="en-US" sz="2000" dirty="0"/>
              <a:t>Other readings not consistent w/ original legislative history     </a:t>
            </a:r>
          </a:p>
        </p:txBody>
      </p:sp>
      <p:sp>
        <p:nvSpPr>
          <p:cNvPr id="6" name="Slide Number Placeholder 5">
            <a:extLst>
              <a:ext uri="{FF2B5EF4-FFF2-40B4-BE49-F238E27FC236}">
                <a16:creationId xmlns:a16="http://schemas.microsoft.com/office/drawing/2014/main" id="{4DC2704B-8819-1A40-885A-2813E48074FB}"/>
              </a:ext>
            </a:extLst>
          </p:cNvPr>
          <p:cNvSpPr>
            <a:spLocks noGrp="1"/>
          </p:cNvSpPr>
          <p:nvPr>
            <p:ph type="sldNum" sz="quarter" idx="12"/>
          </p:nvPr>
        </p:nvSpPr>
        <p:spPr/>
        <p:txBody>
          <a:bodyPr/>
          <a:lstStyle/>
          <a:p>
            <a:fld id="{54AAE21D-1E9D-1047-BD42-883DA1A9BFEE}" type="slidenum">
              <a:rPr lang="en-US" smtClean="0"/>
              <a:t>77</a:t>
            </a:fld>
            <a:endParaRPr lang="en-US"/>
          </a:p>
        </p:txBody>
      </p:sp>
      <p:pic>
        <p:nvPicPr>
          <p:cNvPr id="4" name="Picture 3">
            <a:extLst>
              <a:ext uri="{FF2B5EF4-FFF2-40B4-BE49-F238E27FC236}">
                <a16:creationId xmlns:a16="http://schemas.microsoft.com/office/drawing/2014/main" id="{A780496E-E156-C9B4-6FB8-AD0A7B2C0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3354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404"/>
            <a:ext cx="8229600" cy="1143000"/>
          </a:xfrm>
        </p:spPr>
        <p:txBody>
          <a:bodyPr>
            <a:normAutofit/>
          </a:bodyPr>
          <a:lstStyle/>
          <a:p>
            <a:r>
              <a:rPr lang="en-US" sz="3200" dirty="0"/>
              <a:t>Both Sides of ERC</a:t>
            </a:r>
            <a:br>
              <a:rPr lang="en-US" sz="3200" dirty="0"/>
            </a:br>
            <a:r>
              <a:rPr lang="en-US" sz="3200" dirty="0"/>
              <a:t>(&gt;50%) Owner (w/ Living Relative) Wage Dispute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602813332"/>
              </p:ext>
            </p:extLst>
          </p:nvPr>
        </p:nvGraphicFramePr>
        <p:xfrm>
          <a:off x="457200" y="1486007"/>
          <a:ext cx="8229600" cy="4028440"/>
        </p:xfrm>
        <a:graphic>
          <a:graphicData uri="http://schemas.openxmlformats.org/drawingml/2006/table">
            <a:tbl>
              <a:tblPr firstRow="1" bandRow="1">
                <a:tableStyleId>{5C22544A-7EE6-4342-B048-85BDC9FD1C3A}</a:tableStyleId>
              </a:tblPr>
              <a:tblGrid>
                <a:gridCol w="2489594">
                  <a:extLst>
                    <a:ext uri="{9D8B030D-6E8A-4147-A177-3AD203B41FA5}">
                      <a16:colId xmlns:a16="http://schemas.microsoft.com/office/drawing/2014/main" val="20000"/>
                    </a:ext>
                  </a:extLst>
                </a:gridCol>
                <a:gridCol w="4101706">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tblGrid>
              <a:tr h="370840">
                <a:tc>
                  <a:txBody>
                    <a:bodyPr/>
                    <a:lstStyle/>
                    <a:p>
                      <a:pPr algn="ctr"/>
                      <a:r>
                        <a:rPr lang="en-US" sz="1800" dirty="0"/>
                        <a:t>ERC</a:t>
                      </a:r>
                      <a:r>
                        <a:rPr lang="en-US" sz="1800" baseline="0" dirty="0"/>
                        <a:t> Wage Qualification</a:t>
                      </a:r>
                      <a:endParaRPr lang="en-US" sz="1800" dirty="0"/>
                    </a:p>
                  </a:txBody>
                  <a:tcPr/>
                </a:tc>
                <a:tc>
                  <a:txBody>
                    <a:bodyPr/>
                    <a:lstStyle/>
                    <a:p>
                      <a:pPr algn="ctr"/>
                      <a:r>
                        <a:rPr lang="en-US" sz="1800" baseline="0" dirty="0"/>
                        <a:t>IRS Notice 2021-49 </a:t>
                      </a:r>
                    </a:p>
                    <a:p>
                      <a:pPr algn="ctr"/>
                      <a:r>
                        <a:rPr lang="en-US" sz="1800" baseline="0" dirty="0"/>
                        <a:t>(IRS changes position)</a:t>
                      </a:r>
                      <a:endParaRPr lang="en-US" sz="1800" dirty="0"/>
                    </a:p>
                  </a:txBody>
                  <a:tcPr/>
                </a:tc>
                <a:tc>
                  <a:txBody>
                    <a:bodyPr/>
                    <a:lstStyle/>
                    <a:p>
                      <a:pPr algn="ctr"/>
                      <a:r>
                        <a:rPr lang="en-US" sz="1800" dirty="0"/>
                        <a:t>Pro-Taxpayer</a:t>
                      </a:r>
                      <a:r>
                        <a:rPr lang="en-US" sz="1800" baseline="0" dirty="0"/>
                        <a:t> Reading of §51</a:t>
                      </a:r>
                      <a:endParaRPr lang="en-US" sz="1800" dirty="0"/>
                    </a:p>
                  </a:txBody>
                  <a:tcPr/>
                </a:tc>
                <a:extLst>
                  <a:ext uri="{0D108BD9-81ED-4DB2-BD59-A6C34878D82A}">
                    <a16:rowId xmlns:a16="http://schemas.microsoft.com/office/drawing/2014/main" val="10000"/>
                  </a:ext>
                </a:extLst>
              </a:tr>
              <a:tr h="370840">
                <a:tc>
                  <a:txBody>
                    <a:bodyPr/>
                    <a:lstStyle/>
                    <a:p>
                      <a:pPr algn="ctr"/>
                      <a:r>
                        <a:rPr lang="en-US" sz="1600" dirty="0"/>
                        <a:t>C</a:t>
                      </a:r>
                      <a:r>
                        <a:rPr lang="en-US" sz="1600" baseline="0" dirty="0"/>
                        <a:t> or S Corp shareholder (</a:t>
                      </a:r>
                      <a:r>
                        <a:rPr lang="en-US" sz="1600" baseline="0" dirty="0" err="1"/>
                        <a:t>shh</a:t>
                      </a:r>
                      <a:r>
                        <a:rPr lang="en-US" sz="1600" baseline="0" dirty="0"/>
                        <a:t>) </a:t>
                      </a:r>
                    </a:p>
                    <a:p>
                      <a:pPr algn="ctr"/>
                      <a:r>
                        <a:rPr lang="en-US" sz="1600" baseline="0" dirty="0"/>
                        <a:t>(regardless of ownership %)</a:t>
                      </a:r>
                      <a:endParaRPr lang="en-US" dirty="0"/>
                    </a:p>
                  </a:txBody>
                  <a:tcPr/>
                </a:tc>
                <a:tc>
                  <a:txBody>
                    <a:bodyPr/>
                    <a:lstStyle/>
                    <a:p>
                      <a:pPr algn="ctr"/>
                      <a:r>
                        <a:rPr lang="en-US" dirty="0"/>
                        <a:t>Wages</a:t>
                      </a:r>
                      <a:r>
                        <a:rPr lang="en-US" baseline="0" dirty="0"/>
                        <a:t> of 50% or &lt; </a:t>
                      </a:r>
                      <a:r>
                        <a:rPr lang="en-US" baseline="0" dirty="0" err="1"/>
                        <a:t>shh</a:t>
                      </a:r>
                      <a:r>
                        <a:rPr lang="en-US" baseline="0" dirty="0"/>
                        <a:t> eligible.</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0000"/>
                          </a:solidFill>
                        </a:rPr>
                        <a:t>Wages</a:t>
                      </a:r>
                      <a:r>
                        <a:rPr lang="en-US" baseline="0" dirty="0">
                          <a:solidFill>
                            <a:srgbClr val="FF0000"/>
                          </a:solidFill>
                        </a:rPr>
                        <a:t> of &gt; 50% </a:t>
                      </a:r>
                      <a:r>
                        <a:rPr lang="en-US" baseline="0" dirty="0" err="1">
                          <a:solidFill>
                            <a:srgbClr val="FF0000"/>
                          </a:solidFill>
                        </a:rPr>
                        <a:t>shh</a:t>
                      </a:r>
                      <a:r>
                        <a:rPr lang="en-US" baseline="0" dirty="0">
                          <a:solidFill>
                            <a:srgbClr val="FF0000"/>
                          </a:solidFill>
                        </a:rPr>
                        <a:t> NOT eligible if listed relative (brother, step-brother, sister, step-sister, ancestor or lineal descendent) alive, regardless of whether such relative works in the business.</a:t>
                      </a:r>
                      <a:endParaRPr lang="en-US" dirty="0">
                        <a:solidFill>
                          <a:srgbClr val="FF0000"/>
                        </a:solidFill>
                      </a:endParaRPr>
                    </a:p>
                  </a:txBody>
                  <a:tcPr/>
                </a:tc>
                <a:tc>
                  <a:txBody>
                    <a:bodyPr/>
                    <a:lstStyle/>
                    <a:p>
                      <a:pPr algn="ctr"/>
                      <a:r>
                        <a:rPr lang="en-US" dirty="0"/>
                        <a:t>Yes</a:t>
                      </a:r>
                    </a:p>
                  </a:txBody>
                  <a:tcPr/>
                </a:tc>
                <a:extLst>
                  <a:ext uri="{0D108BD9-81ED-4DB2-BD59-A6C34878D82A}">
                    <a16:rowId xmlns:a16="http://schemas.microsoft.com/office/drawing/2014/main" val="10001"/>
                  </a:ext>
                </a:extLst>
              </a:tr>
              <a:tr h="370840">
                <a:tc>
                  <a:txBody>
                    <a:bodyPr/>
                    <a:lstStyle/>
                    <a:p>
                      <a:pPr algn="ctr"/>
                      <a:r>
                        <a:rPr lang="en-US" dirty="0" err="1"/>
                        <a:t>Shh’s</a:t>
                      </a:r>
                      <a:r>
                        <a:rPr lang="en-US" dirty="0"/>
                        <a:t> spouse</a:t>
                      </a:r>
                    </a:p>
                  </a:txBody>
                  <a:tcPr/>
                </a:tc>
                <a:tc>
                  <a:txBody>
                    <a:bodyPr/>
                    <a:lstStyle/>
                    <a:p>
                      <a:pPr algn="ctr"/>
                      <a:r>
                        <a:rPr lang="en-US" dirty="0"/>
                        <a:t>Same</a:t>
                      </a:r>
                      <a:r>
                        <a:rPr lang="en-US" baseline="0" dirty="0"/>
                        <a:t> as above if owner has living relative</a:t>
                      </a:r>
                      <a:endParaRPr lang="en-US" dirty="0"/>
                    </a:p>
                  </a:txBody>
                  <a:tcPr/>
                </a:tc>
                <a:tc>
                  <a:txBody>
                    <a:bodyPr/>
                    <a:lstStyle/>
                    <a:p>
                      <a:pPr algn="ctr"/>
                      <a:r>
                        <a:rPr lang="en-US" dirty="0"/>
                        <a:t>Yes</a:t>
                      </a:r>
                    </a:p>
                  </a:txBody>
                  <a:tcPr/>
                </a:tc>
                <a:extLst>
                  <a:ext uri="{0D108BD9-81ED-4DB2-BD59-A6C34878D82A}">
                    <a16:rowId xmlns:a16="http://schemas.microsoft.com/office/drawing/2014/main" val="10002"/>
                  </a:ext>
                </a:extLst>
              </a:tr>
              <a:tr h="370840">
                <a:tc>
                  <a:txBody>
                    <a:bodyPr/>
                    <a:lstStyle/>
                    <a:p>
                      <a:pPr algn="ctr"/>
                      <a:r>
                        <a:rPr lang="en-US" baseline="0" dirty="0">
                          <a:solidFill>
                            <a:srgbClr val="008000"/>
                          </a:solidFill>
                        </a:rPr>
                        <a:t>Non-spouse relative </a:t>
                      </a:r>
                    </a:p>
                    <a:p>
                      <a:pPr algn="ctr"/>
                      <a:r>
                        <a:rPr lang="en-US" baseline="0" dirty="0">
                          <a:solidFill>
                            <a:srgbClr val="008000"/>
                          </a:solidFill>
                        </a:rPr>
                        <a:t>of &gt; 50% shareholder** </a:t>
                      </a:r>
                      <a:endParaRPr lang="en-US" dirty="0">
                        <a:solidFill>
                          <a:srgbClr val="008000"/>
                        </a:solidFill>
                      </a:endParaRPr>
                    </a:p>
                  </a:txBody>
                  <a:tcPr/>
                </a:tc>
                <a:tc>
                  <a:txBody>
                    <a:bodyPr/>
                    <a:lstStyle/>
                    <a:p>
                      <a:pPr algn="ctr"/>
                      <a:r>
                        <a:rPr lang="en-US" dirty="0">
                          <a:solidFill>
                            <a:srgbClr val="008000"/>
                          </a:solidFill>
                        </a:rPr>
                        <a:t>No</a:t>
                      </a:r>
                    </a:p>
                  </a:txBody>
                  <a:tcPr/>
                </a:tc>
                <a:tc>
                  <a:txBody>
                    <a:bodyPr/>
                    <a:lstStyle/>
                    <a:p>
                      <a:pPr algn="ctr"/>
                      <a:r>
                        <a:rPr lang="en-US" dirty="0">
                          <a:solidFill>
                            <a:srgbClr val="008000"/>
                          </a:solidFill>
                        </a:rPr>
                        <a:t>No</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008000"/>
                          </a:solidFill>
                        </a:rPr>
                        <a:t>Non-spouse relative </a:t>
                      </a:r>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solidFill>
                            <a:srgbClr val="008000"/>
                          </a:solidFill>
                        </a:rPr>
                        <a:t>of 50% (or &lt;) </a:t>
                      </a:r>
                      <a:r>
                        <a:rPr lang="en-US" baseline="0" dirty="0" err="1">
                          <a:solidFill>
                            <a:srgbClr val="008000"/>
                          </a:solidFill>
                        </a:rPr>
                        <a:t>shh</a:t>
                      </a:r>
                      <a:r>
                        <a:rPr lang="en-US" baseline="0" dirty="0">
                          <a:solidFill>
                            <a:srgbClr val="008000"/>
                          </a:solidFill>
                        </a:rPr>
                        <a:t> </a:t>
                      </a:r>
                      <a:endParaRPr lang="en-US" dirty="0">
                        <a:solidFill>
                          <a:srgbClr val="008000"/>
                        </a:solidFill>
                      </a:endParaRPr>
                    </a:p>
                  </a:txBody>
                  <a:tcPr/>
                </a:tc>
                <a:tc>
                  <a:txBody>
                    <a:bodyPr/>
                    <a:lstStyle/>
                    <a:p>
                      <a:pPr algn="ctr"/>
                      <a:r>
                        <a:rPr lang="en-US" dirty="0">
                          <a:solidFill>
                            <a:srgbClr val="008000"/>
                          </a:solidFill>
                        </a:rPr>
                        <a:t>Yes</a:t>
                      </a:r>
                    </a:p>
                  </a:txBody>
                  <a:tcPr/>
                </a:tc>
                <a:tc>
                  <a:txBody>
                    <a:bodyPr/>
                    <a:lstStyle/>
                    <a:p>
                      <a:pPr algn="ctr"/>
                      <a:r>
                        <a:rPr lang="en-US" dirty="0">
                          <a:solidFill>
                            <a:srgbClr val="008000"/>
                          </a:solidFill>
                        </a:rPr>
                        <a:t>Yes</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solidFill>
                          <a:srgbClr val="008000"/>
                        </a:solidFill>
                      </a:endParaRP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609600" y="5651500"/>
            <a:ext cx="7974358" cy="369332"/>
          </a:xfrm>
          <a:prstGeom prst="rect">
            <a:avLst/>
          </a:prstGeom>
          <a:noFill/>
        </p:spPr>
        <p:txBody>
          <a:bodyPr wrap="none" rtlCol="0">
            <a:spAutoFit/>
          </a:bodyPr>
          <a:lstStyle/>
          <a:p>
            <a:r>
              <a:rPr lang="en-US" dirty="0"/>
              <a:t>*   Originally, in FAQ #59, IRS ignores issue and did not take Notice 2021-49 position</a:t>
            </a:r>
          </a:p>
        </p:txBody>
      </p:sp>
      <p:sp>
        <p:nvSpPr>
          <p:cNvPr id="3" name="Slide Number Placeholder 2">
            <a:extLst>
              <a:ext uri="{FF2B5EF4-FFF2-40B4-BE49-F238E27FC236}">
                <a16:creationId xmlns:a16="http://schemas.microsoft.com/office/drawing/2014/main" id="{75E71D9D-7DAD-1E45-AC26-B310094D5E13}"/>
              </a:ext>
            </a:extLst>
          </p:cNvPr>
          <p:cNvSpPr>
            <a:spLocks noGrp="1"/>
          </p:cNvSpPr>
          <p:nvPr>
            <p:ph type="sldNum" sz="quarter" idx="12"/>
          </p:nvPr>
        </p:nvSpPr>
        <p:spPr/>
        <p:txBody>
          <a:bodyPr/>
          <a:lstStyle/>
          <a:p>
            <a:fld id="{54AAE21D-1E9D-1047-BD42-883DA1A9BFEE}" type="slidenum">
              <a:rPr lang="en-US" smtClean="0"/>
              <a:t>78</a:t>
            </a:fld>
            <a:endParaRPr lang="en-US"/>
          </a:p>
        </p:txBody>
      </p:sp>
      <p:pic>
        <p:nvPicPr>
          <p:cNvPr id="4" name="Picture 3">
            <a:extLst>
              <a:ext uri="{FF2B5EF4-FFF2-40B4-BE49-F238E27FC236}">
                <a16:creationId xmlns:a16="http://schemas.microsoft.com/office/drawing/2014/main" id="{BB314950-CA25-7992-F225-12F194003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246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2021-49</a:t>
            </a:r>
            <a:br>
              <a:rPr lang="en-US" sz="3200" dirty="0"/>
            </a:br>
            <a:r>
              <a:rPr lang="en-US" sz="3200" dirty="0"/>
              <a:t>Reaction by Congressman Bergman</a:t>
            </a:r>
          </a:p>
        </p:txBody>
      </p:sp>
      <p:pic>
        <p:nvPicPr>
          <p:cNvPr id="4" name="Content Placeholder 3" descr="Screen Shot 2021-08-15 at 7.57.14 PM.png"/>
          <p:cNvPicPr>
            <a:picLocks noGrp="1" noChangeAspect="1"/>
          </p:cNvPicPr>
          <p:nvPr>
            <p:ph idx="1"/>
          </p:nvPr>
        </p:nvPicPr>
        <p:blipFill>
          <a:blip r:embed="rId2">
            <a:extLst>
              <a:ext uri="{28A0092B-C50C-407E-A947-70E740481C1C}">
                <a14:useLocalDpi xmlns:a14="http://schemas.microsoft.com/office/drawing/2010/main" val="0"/>
              </a:ext>
            </a:extLst>
          </a:blip>
          <a:srcRect l="-18487" r="-18487"/>
          <a:stretch>
            <a:fillRect/>
          </a:stretch>
        </p:blipFill>
        <p:spPr/>
      </p:pic>
      <p:sp>
        <p:nvSpPr>
          <p:cNvPr id="7" name="Slide Number Placeholder 6">
            <a:extLst>
              <a:ext uri="{FF2B5EF4-FFF2-40B4-BE49-F238E27FC236}">
                <a16:creationId xmlns:a16="http://schemas.microsoft.com/office/drawing/2014/main" id="{2E4697A1-995C-204F-8E18-E44E494846A6}"/>
              </a:ext>
            </a:extLst>
          </p:cNvPr>
          <p:cNvSpPr>
            <a:spLocks noGrp="1"/>
          </p:cNvSpPr>
          <p:nvPr>
            <p:ph type="sldNum" sz="quarter" idx="12"/>
          </p:nvPr>
        </p:nvSpPr>
        <p:spPr/>
        <p:txBody>
          <a:bodyPr/>
          <a:lstStyle/>
          <a:p>
            <a:fld id="{54AAE21D-1E9D-1047-BD42-883DA1A9BFEE}" type="slidenum">
              <a:rPr lang="en-US" smtClean="0"/>
              <a:t>79</a:t>
            </a:fld>
            <a:endParaRPr lang="en-US"/>
          </a:p>
        </p:txBody>
      </p:sp>
      <p:pic>
        <p:nvPicPr>
          <p:cNvPr id="3" name="Picture 2">
            <a:extLst>
              <a:ext uri="{FF2B5EF4-FFF2-40B4-BE49-F238E27FC236}">
                <a16:creationId xmlns:a16="http://schemas.microsoft.com/office/drawing/2014/main" id="{A4FC6447-C078-DCFB-F2EB-F3E19B915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4332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Highlight Reel</a:t>
            </a:r>
          </a:p>
        </p:txBody>
      </p:sp>
      <p:sp>
        <p:nvSpPr>
          <p:cNvPr id="5" name="Content Placeholder 4"/>
          <p:cNvSpPr>
            <a:spLocks noGrp="1"/>
          </p:cNvSpPr>
          <p:nvPr>
            <p:ph idx="1"/>
          </p:nvPr>
        </p:nvSpPr>
        <p:spPr/>
        <p:txBody>
          <a:bodyPr>
            <a:noAutofit/>
          </a:bodyPr>
          <a:lstStyle/>
          <a:p>
            <a:pPr marL="457200" indent="-457200">
              <a:buAutoNum type="arabicPeriod"/>
            </a:pPr>
            <a:r>
              <a:rPr lang="en-US" sz="2400" dirty="0"/>
              <a:t>Once Upon a Time – </a:t>
            </a:r>
            <a:r>
              <a:rPr lang="en-US" sz="2400" dirty="0" err="1"/>
              <a:t>Covid</a:t>
            </a:r>
            <a:r>
              <a:rPr lang="en-US" sz="2400" dirty="0"/>
              <a:t> Employee Retention Credit (ERC)</a:t>
            </a:r>
          </a:p>
          <a:p>
            <a:pPr marL="457200" indent="-457200">
              <a:buAutoNum type="arabicPeriod"/>
            </a:pPr>
            <a:r>
              <a:rPr lang="en-US" sz="2400" dirty="0"/>
              <a:t>Players in the Game (in 2023)</a:t>
            </a:r>
          </a:p>
          <a:p>
            <a:pPr marL="457200" indent="-457200">
              <a:buAutoNum type="arabicPeriod"/>
            </a:pPr>
            <a:r>
              <a:rPr lang="en-US" sz="2400" dirty="0"/>
              <a:t>ERC Legal Authority – Landscape Muddled, Widely Undefined – Today, We Tell You the Truth</a:t>
            </a:r>
          </a:p>
          <a:p>
            <a:pPr marL="457200" indent="-457200">
              <a:buAutoNum type="arabicPeriod"/>
            </a:pPr>
            <a:r>
              <a:rPr lang="en-US" sz="2400" dirty="0"/>
              <a:t>Courage is Somewhere Between Cowardice and Recklessness </a:t>
            </a:r>
            <a:r>
              <a:rPr lang="en-US" sz="1600" dirty="0"/>
              <a:t>(Ryan Holiday) </a:t>
            </a:r>
            <a:endParaRPr lang="en-US" sz="2400" dirty="0"/>
          </a:p>
          <a:p>
            <a:pPr marL="457200" indent="-457200">
              <a:buFont typeface="Arial"/>
              <a:buAutoNum type="arabicPeriod"/>
            </a:pPr>
            <a:r>
              <a:rPr lang="en-US" sz="2400" dirty="0"/>
              <a:t>Outside ERC Solicitors – The Skinny </a:t>
            </a:r>
          </a:p>
          <a:p>
            <a:pPr marL="457200" indent="-457200">
              <a:buAutoNum type="arabicPeriod"/>
            </a:pPr>
            <a:r>
              <a:rPr lang="en-US" sz="2400" dirty="0"/>
              <a:t>Waiting for Refunds</a:t>
            </a:r>
          </a:p>
          <a:p>
            <a:pPr marL="457200" indent="-457200">
              <a:buAutoNum type="arabicPeriod"/>
            </a:pPr>
            <a:r>
              <a:rPr lang="en-US" sz="2400" dirty="0"/>
              <a:t>Fraud / Criminal Sanctions </a:t>
            </a:r>
          </a:p>
        </p:txBody>
      </p:sp>
      <p:sp>
        <p:nvSpPr>
          <p:cNvPr id="4" name="Slide Number Placeholder 3">
            <a:extLst>
              <a:ext uri="{FF2B5EF4-FFF2-40B4-BE49-F238E27FC236}">
                <a16:creationId xmlns:a16="http://schemas.microsoft.com/office/drawing/2014/main" id="{ABBDF67B-F9B6-AC44-AE6C-BAB2AACB659D}"/>
              </a:ext>
            </a:extLst>
          </p:cNvPr>
          <p:cNvSpPr>
            <a:spLocks noGrp="1"/>
          </p:cNvSpPr>
          <p:nvPr>
            <p:ph type="sldNum" sz="quarter" idx="12"/>
          </p:nvPr>
        </p:nvSpPr>
        <p:spPr/>
        <p:txBody>
          <a:bodyPr/>
          <a:lstStyle/>
          <a:p>
            <a:fld id="{54AAE21D-1E9D-1047-BD42-883DA1A9BFEE}" type="slidenum">
              <a:rPr lang="en-US" smtClean="0"/>
              <a:t>8</a:t>
            </a:fld>
            <a:endParaRPr lang="en-US"/>
          </a:p>
        </p:txBody>
      </p:sp>
      <p:pic>
        <p:nvPicPr>
          <p:cNvPr id="3" name="Picture 2">
            <a:extLst>
              <a:ext uri="{FF2B5EF4-FFF2-40B4-BE49-F238E27FC236}">
                <a16:creationId xmlns:a16="http://schemas.microsoft.com/office/drawing/2014/main" id="{1940ED41-7A73-B0CB-71ED-55A54E360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7640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2021-49</a:t>
            </a:r>
            <a:br>
              <a:rPr lang="en-US" sz="3200" dirty="0"/>
            </a:br>
            <a:r>
              <a:rPr lang="en-US" sz="3200" dirty="0"/>
              <a:t>Reaction by Congressman Bergman</a:t>
            </a:r>
          </a:p>
        </p:txBody>
      </p:sp>
      <p:sp>
        <p:nvSpPr>
          <p:cNvPr id="3" name="Content Placeholder 2"/>
          <p:cNvSpPr>
            <a:spLocks noGrp="1"/>
          </p:cNvSpPr>
          <p:nvPr>
            <p:ph idx="1"/>
          </p:nvPr>
        </p:nvSpPr>
        <p:spPr/>
        <p:txBody>
          <a:bodyPr>
            <a:normAutofit/>
          </a:bodyPr>
          <a:lstStyle/>
          <a:p>
            <a:r>
              <a:rPr lang="en-US" sz="2400" dirty="0"/>
              <a:t>Congressman Jack Bergman, R (MI) in </a:t>
            </a:r>
            <a:r>
              <a:rPr lang="en-US" sz="2000" dirty="0"/>
              <a:t>(08/09/21) </a:t>
            </a:r>
            <a:r>
              <a:rPr lang="en-US" sz="2400" dirty="0"/>
              <a:t>letter to IRS:</a:t>
            </a:r>
          </a:p>
          <a:p>
            <a:pPr marL="457200" indent="-457200">
              <a:buAutoNum type="arabicPeriod"/>
            </a:pPr>
            <a:r>
              <a:rPr lang="en-US" sz="2000" dirty="0"/>
              <a:t>I write w/ my concerns … about Notice 2021-49</a:t>
            </a:r>
          </a:p>
          <a:p>
            <a:pPr marL="457200" indent="-457200">
              <a:buAutoNum type="arabicPeriod"/>
            </a:pPr>
            <a:r>
              <a:rPr lang="en-US" sz="2000" dirty="0"/>
              <a:t>I object to language that prevents wages paid to a majority owner of a Corp from qualifying for ERC solely if owner has a direct family member</a:t>
            </a:r>
            <a:r>
              <a:rPr lang="en-US" sz="2000" dirty="0">
                <a:effectLst/>
              </a:rPr>
              <a:t> </a:t>
            </a:r>
          </a:p>
          <a:p>
            <a:pPr marL="457200" indent="-457200">
              <a:buAutoNum type="arabicPeriod"/>
            </a:pPr>
            <a:r>
              <a:rPr lang="en-US" sz="2000" dirty="0"/>
              <a:t>Notice 2021-49 excludes wages to majority owners or spouses only if “the majority owner has a brother or sister (whether by whole or half-blood), ancestor, or lineal descendant”</a:t>
            </a:r>
          </a:p>
          <a:p>
            <a:pPr marL="457200" indent="-457200">
              <a:buAutoNum type="arabicPeriod"/>
            </a:pPr>
            <a:r>
              <a:rPr lang="en-US" sz="2000" dirty="0"/>
              <a:t>As a result, the only </a:t>
            </a:r>
            <a:r>
              <a:rPr lang="en-US" sz="2000" dirty="0">
                <a:solidFill>
                  <a:srgbClr val="0000FF"/>
                </a:solidFill>
              </a:rPr>
              <a:t>business owners </a:t>
            </a:r>
            <a:r>
              <a:rPr lang="en-US" sz="2000" dirty="0"/>
              <a:t>that can take advantage of this credit are those who are </a:t>
            </a:r>
            <a:r>
              <a:rPr lang="en-US" sz="2000" dirty="0">
                <a:solidFill>
                  <a:srgbClr val="0000FF"/>
                </a:solidFill>
              </a:rPr>
              <a:t>orphaned and have no children or siblings</a:t>
            </a:r>
          </a:p>
          <a:p>
            <a:pPr marL="457200" indent="-457200">
              <a:buAutoNum type="arabicPeriod"/>
            </a:pPr>
            <a:r>
              <a:rPr lang="en-US" sz="2000" dirty="0"/>
              <a:t>Meanwhile, </a:t>
            </a:r>
            <a:r>
              <a:rPr lang="en-US" sz="2000" dirty="0">
                <a:solidFill>
                  <a:srgbClr val="008000"/>
                </a:solidFill>
              </a:rPr>
              <a:t>those with families </a:t>
            </a:r>
            <a:r>
              <a:rPr lang="en-US" sz="2000" dirty="0"/>
              <a:t>are </a:t>
            </a:r>
            <a:r>
              <a:rPr lang="en-US" sz="2000" dirty="0">
                <a:solidFill>
                  <a:srgbClr val="008000"/>
                </a:solidFill>
              </a:rPr>
              <a:t>cut off </a:t>
            </a:r>
            <a:r>
              <a:rPr lang="en-US" sz="2000" dirty="0"/>
              <a:t>from this support, </a:t>
            </a:r>
            <a:r>
              <a:rPr lang="en-US" sz="2000" dirty="0">
                <a:solidFill>
                  <a:srgbClr val="008000"/>
                </a:solidFill>
              </a:rPr>
              <a:t>despite having an equal or greater need </a:t>
            </a:r>
            <a:r>
              <a:rPr lang="en-US" sz="2000" dirty="0"/>
              <a:t>for financial relief</a:t>
            </a:r>
            <a:r>
              <a:rPr lang="en-US" sz="2000" dirty="0">
                <a:effectLst/>
              </a:rPr>
              <a:t>  </a:t>
            </a:r>
            <a:r>
              <a:rPr lang="en-US" sz="2000" dirty="0"/>
              <a:t>  </a:t>
            </a:r>
          </a:p>
        </p:txBody>
      </p:sp>
      <p:sp>
        <p:nvSpPr>
          <p:cNvPr id="6" name="Slide Number Placeholder 5">
            <a:extLst>
              <a:ext uri="{FF2B5EF4-FFF2-40B4-BE49-F238E27FC236}">
                <a16:creationId xmlns:a16="http://schemas.microsoft.com/office/drawing/2014/main" id="{D24C04AD-F805-EF4C-8E29-77D143FFFFB3}"/>
              </a:ext>
            </a:extLst>
          </p:cNvPr>
          <p:cNvSpPr>
            <a:spLocks noGrp="1"/>
          </p:cNvSpPr>
          <p:nvPr>
            <p:ph type="sldNum" sz="quarter" idx="12"/>
          </p:nvPr>
        </p:nvSpPr>
        <p:spPr/>
        <p:txBody>
          <a:bodyPr/>
          <a:lstStyle/>
          <a:p>
            <a:fld id="{54AAE21D-1E9D-1047-BD42-883DA1A9BFEE}" type="slidenum">
              <a:rPr lang="en-US" smtClean="0"/>
              <a:t>80</a:t>
            </a:fld>
            <a:endParaRPr lang="en-US"/>
          </a:p>
        </p:txBody>
      </p:sp>
      <p:pic>
        <p:nvPicPr>
          <p:cNvPr id="4" name="Picture 3">
            <a:extLst>
              <a:ext uri="{FF2B5EF4-FFF2-40B4-BE49-F238E27FC236}">
                <a16:creationId xmlns:a16="http://schemas.microsoft.com/office/drawing/2014/main" id="{4D3C15D4-2A09-92DD-CD0D-363EFE47B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32884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Notice 2021-49</a:t>
            </a:r>
            <a:br>
              <a:rPr lang="en-US" sz="3200" dirty="0"/>
            </a:br>
            <a:r>
              <a:rPr lang="en-US" sz="3200" dirty="0"/>
              <a:t>Reaction by Congressman Bergman</a:t>
            </a:r>
          </a:p>
        </p:txBody>
      </p:sp>
      <p:sp>
        <p:nvSpPr>
          <p:cNvPr id="3" name="Content Placeholder 2"/>
          <p:cNvSpPr>
            <a:spLocks noGrp="1"/>
          </p:cNvSpPr>
          <p:nvPr>
            <p:ph idx="1"/>
          </p:nvPr>
        </p:nvSpPr>
        <p:spPr/>
        <p:txBody>
          <a:bodyPr>
            <a:normAutofit/>
          </a:bodyPr>
          <a:lstStyle/>
          <a:p>
            <a:r>
              <a:rPr lang="en-US" sz="2400" dirty="0"/>
              <a:t>Congressman Jack Bergman, R (MI) in </a:t>
            </a:r>
            <a:r>
              <a:rPr lang="en-US" sz="2000" dirty="0"/>
              <a:t>(08/09/21) </a:t>
            </a:r>
            <a:r>
              <a:rPr lang="en-US" sz="2400" dirty="0"/>
              <a:t>letter to IRS:</a:t>
            </a:r>
          </a:p>
          <a:p>
            <a:pPr marL="457200" indent="-457200">
              <a:buAutoNum type="arabicPeriod" startAt="6"/>
            </a:pPr>
            <a:r>
              <a:rPr lang="en-US" sz="2000" dirty="0"/>
              <a:t>The distinction made in your guidance is </a:t>
            </a:r>
            <a:r>
              <a:rPr lang="en-US" sz="2000" dirty="0">
                <a:solidFill>
                  <a:srgbClr val="FF0000"/>
                </a:solidFill>
              </a:rPr>
              <a:t>entirely illogical</a:t>
            </a:r>
            <a:r>
              <a:rPr lang="en-US" sz="2000" dirty="0"/>
              <a:t>, </a:t>
            </a:r>
            <a:r>
              <a:rPr lang="en-US" sz="2000" dirty="0">
                <a:solidFill>
                  <a:srgbClr val="FF0000"/>
                </a:solidFill>
              </a:rPr>
              <a:t>goes against the intent of Congress </a:t>
            </a:r>
            <a:r>
              <a:rPr lang="en-US" sz="2000" dirty="0"/>
              <a:t>and </a:t>
            </a:r>
            <a:r>
              <a:rPr lang="en-US" sz="2000" dirty="0">
                <a:solidFill>
                  <a:srgbClr val="FF0000"/>
                </a:solidFill>
              </a:rPr>
              <a:t>arbitrarily punishes </a:t>
            </a:r>
            <a:r>
              <a:rPr lang="en-US" sz="2000" dirty="0"/>
              <a:t>Americans with families </a:t>
            </a:r>
          </a:p>
          <a:p>
            <a:pPr marL="457200" indent="-457200">
              <a:buAutoNum type="arabicPeriod" startAt="6"/>
            </a:pPr>
            <a:r>
              <a:rPr lang="en-US" sz="2000" dirty="0"/>
              <a:t>I therefore request </a:t>
            </a:r>
            <a:r>
              <a:rPr lang="en-US" sz="2000" dirty="0">
                <a:solidFill>
                  <a:srgbClr val="0000FF"/>
                </a:solidFill>
              </a:rPr>
              <a:t>further explanation </a:t>
            </a:r>
            <a:r>
              <a:rPr lang="en-US" sz="2000" dirty="0"/>
              <a:t>as to the </a:t>
            </a:r>
            <a:r>
              <a:rPr lang="en-US" sz="2000" dirty="0">
                <a:solidFill>
                  <a:srgbClr val="0000FF"/>
                </a:solidFill>
              </a:rPr>
              <a:t>statutory rationale </a:t>
            </a:r>
            <a:r>
              <a:rPr lang="en-US" sz="2000" dirty="0"/>
              <a:t>for this decision </a:t>
            </a:r>
          </a:p>
          <a:p>
            <a:pPr marL="457200" indent="-457200">
              <a:buAutoNum type="arabicPeriod" startAt="6"/>
            </a:pPr>
            <a:r>
              <a:rPr lang="en-US" sz="2000" dirty="0"/>
              <a:t>I urge you to </a:t>
            </a:r>
            <a:r>
              <a:rPr lang="en-US" sz="2000" dirty="0">
                <a:solidFill>
                  <a:srgbClr val="FF0000"/>
                </a:solidFill>
              </a:rPr>
              <a:t>take action to correct this absurd bureaucratic move</a:t>
            </a:r>
          </a:p>
          <a:p>
            <a:pPr marL="457200" indent="-457200">
              <a:buAutoNum type="arabicPeriod" startAt="6"/>
            </a:pPr>
            <a:r>
              <a:rPr lang="en-US" sz="2000" dirty="0"/>
              <a:t>Thank you for your prompt attention to this </a:t>
            </a:r>
            <a:r>
              <a:rPr lang="en-US" sz="2000" dirty="0">
                <a:solidFill>
                  <a:srgbClr val="008000"/>
                </a:solidFill>
              </a:rPr>
              <a:t>critical request</a:t>
            </a:r>
            <a:r>
              <a:rPr lang="en-US" sz="2000" dirty="0">
                <a:solidFill>
                  <a:srgbClr val="008000"/>
                </a:solidFill>
                <a:effectLst/>
              </a:rPr>
              <a:t> </a:t>
            </a:r>
            <a:endParaRPr lang="en-US" sz="2000" dirty="0">
              <a:solidFill>
                <a:srgbClr val="008000"/>
              </a:solidFill>
            </a:endParaRPr>
          </a:p>
        </p:txBody>
      </p:sp>
      <p:sp>
        <p:nvSpPr>
          <p:cNvPr id="6" name="Slide Number Placeholder 5">
            <a:extLst>
              <a:ext uri="{FF2B5EF4-FFF2-40B4-BE49-F238E27FC236}">
                <a16:creationId xmlns:a16="http://schemas.microsoft.com/office/drawing/2014/main" id="{7034D546-CF9D-5845-B279-3B1C2F77EA40}"/>
              </a:ext>
            </a:extLst>
          </p:cNvPr>
          <p:cNvSpPr>
            <a:spLocks noGrp="1"/>
          </p:cNvSpPr>
          <p:nvPr>
            <p:ph type="sldNum" sz="quarter" idx="12"/>
          </p:nvPr>
        </p:nvSpPr>
        <p:spPr/>
        <p:txBody>
          <a:bodyPr/>
          <a:lstStyle/>
          <a:p>
            <a:fld id="{54AAE21D-1E9D-1047-BD42-883DA1A9BFEE}" type="slidenum">
              <a:rPr lang="en-US" smtClean="0"/>
              <a:t>81</a:t>
            </a:fld>
            <a:endParaRPr lang="en-US"/>
          </a:p>
        </p:txBody>
      </p:sp>
      <p:pic>
        <p:nvPicPr>
          <p:cNvPr id="4" name="Picture 3">
            <a:extLst>
              <a:ext uri="{FF2B5EF4-FFF2-40B4-BE49-F238E27FC236}">
                <a16:creationId xmlns:a16="http://schemas.microsoft.com/office/drawing/2014/main" id="{EDF5DF29-F78E-2C07-FE5D-299F4C6BA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139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ERC on Wages to Owner of Corp and Spouse</a:t>
            </a:r>
            <a:br>
              <a:rPr lang="en-US" sz="3200" dirty="0"/>
            </a:br>
            <a:r>
              <a:rPr lang="en-US" sz="3200" dirty="0"/>
              <a:t>Pro-Taxpayer Position</a:t>
            </a:r>
          </a:p>
        </p:txBody>
      </p:sp>
      <p:sp>
        <p:nvSpPr>
          <p:cNvPr id="3" name="Content Placeholder 2"/>
          <p:cNvSpPr>
            <a:spLocks noGrp="1"/>
          </p:cNvSpPr>
          <p:nvPr>
            <p:ph idx="1"/>
          </p:nvPr>
        </p:nvSpPr>
        <p:spPr/>
        <p:txBody>
          <a:bodyPr>
            <a:normAutofit lnSpcReduction="10000"/>
          </a:bodyPr>
          <a:lstStyle/>
          <a:p>
            <a:pPr marL="457200" indent="-457200">
              <a:buAutoNum type="arabicPeriod"/>
            </a:pPr>
            <a:r>
              <a:rPr lang="en-US" sz="2400" dirty="0">
                <a:solidFill>
                  <a:srgbClr val="0000FF"/>
                </a:solidFill>
              </a:rPr>
              <a:t>Owners of C or S Corps </a:t>
            </a:r>
            <a:r>
              <a:rPr lang="en-US" sz="2000" dirty="0">
                <a:solidFill>
                  <a:srgbClr val="0000FF"/>
                </a:solidFill>
              </a:rPr>
              <a:t>(regardless of ownership %) </a:t>
            </a:r>
            <a:r>
              <a:rPr lang="en-US" sz="2400" dirty="0">
                <a:solidFill>
                  <a:srgbClr val="0000FF"/>
                </a:solidFill>
              </a:rPr>
              <a:t>wages </a:t>
            </a:r>
            <a:r>
              <a:rPr lang="en-US" sz="2400" dirty="0"/>
              <a:t>do</a:t>
            </a:r>
            <a:r>
              <a:rPr lang="en-US" sz="2400" dirty="0">
                <a:solidFill>
                  <a:srgbClr val="0000FF"/>
                </a:solidFill>
              </a:rPr>
              <a:t> qualify for ERC</a:t>
            </a:r>
          </a:p>
          <a:p>
            <a:pPr marL="457200" indent="-457200">
              <a:buAutoNum type="arabicPeriod"/>
            </a:pPr>
            <a:r>
              <a:rPr lang="en-US" sz="2400" dirty="0">
                <a:solidFill>
                  <a:srgbClr val="0000FF"/>
                </a:solidFill>
              </a:rPr>
              <a:t>Spouses </a:t>
            </a:r>
            <a:r>
              <a:rPr lang="en-US" sz="2400" dirty="0"/>
              <a:t>of owners of C or S Corps </a:t>
            </a:r>
            <a:r>
              <a:rPr lang="en-US" sz="2000" dirty="0"/>
              <a:t>(regardless of the owner’s ownership percentage) </a:t>
            </a:r>
            <a:r>
              <a:rPr lang="en-US" sz="2400" dirty="0">
                <a:solidFill>
                  <a:srgbClr val="0000FF"/>
                </a:solidFill>
              </a:rPr>
              <a:t>wages do qualify for ERC</a:t>
            </a:r>
            <a:endParaRPr lang="en-US" sz="2000" dirty="0">
              <a:solidFill>
                <a:srgbClr val="0000FF"/>
              </a:solidFill>
            </a:endParaRPr>
          </a:p>
          <a:p>
            <a:pPr marL="514350" indent="-514350">
              <a:buAutoNum type="arabicPeriod" startAt="3"/>
            </a:pPr>
            <a:r>
              <a:rPr lang="en-US" sz="2400" dirty="0">
                <a:solidFill>
                  <a:srgbClr val="008000"/>
                </a:solidFill>
              </a:rPr>
              <a:t>Non-spouse relatives of &gt; 50% owners, do NOT qualify for ERC </a:t>
            </a:r>
          </a:p>
          <a:p>
            <a:pPr marL="514350" indent="-514350">
              <a:buAutoNum type="arabicPeriod" startAt="3"/>
            </a:pPr>
            <a:r>
              <a:rPr lang="en-US" sz="2400" dirty="0">
                <a:solidFill>
                  <a:srgbClr val="0000FF"/>
                </a:solidFill>
              </a:rPr>
              <a:t>Non-spouse relatives of 50% (or less) owners wages do qualify for ERC</a:t>
            </a:r>
            <a:endParaRPr lang="en-US" sz="2400" dirty="0">
              <a:solidFill>
                <a:srgbClr val="008000"/>
              </a:solidFill>
            </a:endParaRPr>
          </a:p>
          <a:p>
            <a:pPr>
              <a:buFontTx/>
              <a:buChar char="-"/>
            </a:pPr>
            <a:r>
              <a:rPr lang="en-US" sz="2000" dirty="0"/>
              <a:t>(CARES Act §2301), (Con App (Division EE—Taxpayer Certainty and Disaster Tax Relief Act of 2020, §§ 206-207, 303))</a:t>
            </a:r>
          </a:p>
          <a:p>
            <a:pPr>
              <a:buFontTx/>
              <a:buChar char="-"/>
            </a:pPr>
            <a:r>
              <a:rPr lang="en-US" sz="2000" dirty="0"/>
              <a:t>The above is consistent w/ original legislative history to §51</a:t>
            </a:r>
          </a:p>
          <a:p>
            <a:pPr>
              <a:buFontTx/>
              <a:buChar char="-"/>
            </a:pPr>
            <a:r>
              <a:rPr lang="en-US" sz="2000" dirty="0"/>
              <a:t>Other readings not consistent w/ original legislative history     </a:t>
            </a:r>
          </a:p>
        </p:txBody>
      </p:sp>
      <p:sp>
        <p:nvSpPr>
          <p:cNvPr id="6" name="Slide Number Placeholder 5">
            <a:extLst>
              <a:ext uri="{FF2B5EF4-FFF2-40B4-BE49-F238E27FC236}">
                <a16:creationId xmlns:a16="http://schemas.microsoft.com/office/drawing/2014/main" id="{02884B0E-0791-8C44-A6B5-AD869F04BE5F}"/>
              </a:ext>
            </a:extLst>
          </p:cNvPr>
          <p:cNvSpPr>
            <a:spLocks noGrp="1"/>
          </p:cNvSpPr>
          <p:nvPr>
            <p:ph type="sldNum" sz="quarter" idx="12"/>
          </p:nvPr>
        </p:nvSpPr>
        <p:spPr/>
        <p:txBody>
          <a:bodyPr/>
          <a:lstStyle/>
          <a:p>
            <a:fld id="{54AAE21D-1E9D-1047-BD42-883DA1A9BFEE}" type="slidenum">
              <a:rPr lang="en-US" smtClean="0"/>
              <a:t>82</a:t>
            </a:fld>
            <a:endParaRPr lang="en-US"/>
          </a:p>
        </p:txBody>
      </p:sp>
      <p:pic>
        <p:nvPicPr>
          <p:cNvPr id="4" name="Picture 3">
            <a:extLst>
              <a:ext uri="{FF2B5EF4-FFF2-40B4-BE49-F238E27FC236}">
                <a16:creationId xmlns:a16="http://schemas.microsoft.com/office/drawing/2014/main" id="{44E6B910-C8ED-9A97-1C7B-3B2B6D284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58598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The Back of this SUV Has on It</a:t>
            </a:r>
            <a:br>
              <a:rPr lang="en-US" sz="3200" dirty="0"/>
            </a:br>
            <a:r>
              <a:rPr lang="en-US" sz="3200" dirty="0"/>
              <a:t>Backsplash</a:t>
            </a:r>
          </a:p>
        </p:txBody>
      </p:sp>
      <p:pic>
        <p:nvPicPr>
          <p:cNvPr id="7" name="Content Placeholder 6" descr="BackSplashOffRoadSUV.jpg"/>
          <p:cNvPicPr>
            <a:picLocks noGrp="1" noChangeAspect="1"/>
          </p:cNvPicPr>
          <p:nvPr>
            <p:ph idx="1"/>
          </p:nvPr>
        </p:nvPicPr>
        <p:blipFill>
          <a:blip r:embed="rId2">
            <a:extLst>
              <a:ext uri="{28A0092B-C50C-407E-A947-70E740481C1C}">
                <a14:useLocalDpi xmlns:a14="http://schemas.microsoft.com/office/drawing/2010/main" val="0"/>
              </a:ext>
            </a:extLst>
          </a:blip>
          <a:srcRect t="3195" b="3195"/>
          <a:stretch>
            <a:fillRect/>
          </a:stretch>
        </p:blipFill>
        <p:spPr/>
      </p:pic>
      <p:sp>
        <p:nvSpPr>
          <p:cNvPr id="6" name="Slide Number Placeholder 5">
            <a:extLst>
              <a:ext uri="{FF2B5EF4-FFF2-40B4-BE49-F238E27FC236}">
                <a16:creationId xmlns:a16="http://schemas.microsoft.com/office/drawing/2014/main" id="{D31FF01B-0A20-3C45-A4D7-631DC9FE4E4D}"/>
              </a:ext>
            </a:extLst>
          </p:cNvPr>
          <p:cNvSpPr>
            <a:spLocks noGrp="1"/>
          </p:cNvSpPr>
          <p:nvPr>
            <p:ph type="sldNum" sz="quarter" idx="12"/>
          </p:nvPr>
        </p:nvSpPr>
        <p:spPr/>
        <p:txBody>
          <a:bodyPr/>
          <a:lstStyle/>
          <a:p>
            <a:fld id="{54AAE21D-1E9D-1047-BD42-883DA1A9BFEE}" type="slidenum">
              <a:rPr lang="en-US" smtClean="0"/>
              <a:t>83</a:t>
            </a:fld>
            <a:endParaRPr lang="en-US"/>
          </a:p>
        </p:txBody>
      </p:sp>
      <p:pic>
        <p:nvPicPr>
          <p:cNvPr id="3" name="Picture 2">
            <a:extLst>
              <a:ext uri="{FF2B5EF4-FFF2-40B4-BE49-F238E27FC236}">
                <a16:creationId xmlns:a16="http://schemas.microsoft.com/office/drawing/2014/main" id="{64C151D7-E0B2-0BF8-5D2C-02DACCF26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8891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Claiming ERC in 2023 </a:t>
            </a:r>
            <a:br>
              <a:rPr lang="en-US" sz="3200" dirty="0"/>
            </a:br>
            <a:r>
              <a:rPr lang="en-US" sz="3200" dirty="0"/>
              <a:t>Net Earnings of C or S Corp Shareholder and Family</a:t>
            </a:r>
          </a:p>
        </p:txBody>
      </p:sp>
      <p:sp>
        <p:nvSpPr>
          <p:cNvPr id="3" name="Content Placeholder 2"/>
          <p:cNvSpPr>
            <a:spLocks noGrp="1"/>
          </p:cNvSpPr>
          <p:nvPr>
            <p:ph idx="1"/>
          </p:nvPr>
        </p:nvSpPr>
        <p:spPr/>
        <p:txBody>
          <a:bodyPr>
            <a:normAutofit fontScale="92500"/>
          </a:bodyPr>
          <a:lstStyle/>
          <a:p>
            <a:pPr marL="457200" indent="-457200">
              <a:buAutoNum type="arabicPeriod"/>
            </a:pPr>
            <a:r>
              <a:rPr lang="en-US" sz="2400" dirty="0">
                <a:solidFill>
                  <a:srgbClr val="0000FF"/>
                </a:solidFill>
              </a:rPr>
              <a:t>IRS opines (and some tax practitioners agree) </a:t>
            </a:r>
            <a:r>
              <a:rPr lang="en-US" sz="2400" dirty="0"/>
              <a:t>that a corporate shareholder (</a:t>
            </a:r>
            <a:r>
              <a:rPr lang="en-US" sz="2400" dirty="0" err="1"/>
              <a:t>shh</a:t>
            </a:r>
            <a:r>
              <a:rPr lang="en-US" sz="2400" dirty="0"/>
              <a:t>) loses eligibility for ERC wages </a:t>
            </a:r>
            <a:r>
              <a:rPr lang="en-US" sz="2400" dirty="0">
                <a:solidFill>
                  <a:srgbClr val="008000"/>
                </a:solidFill>
              </a:rPr>
              <a:t>by reason of backwards (or </a:t>
            </a:r>
            <a:r>
              <a:rPr lang="en-US" sz="2400" dirty="0">
                <a:solidFill>
                  <a:srgbClr val="FF0000"/>
                </a:solidFill>
              </a:rPr>
              <a:t>backsplash</a:t>
            </a:r>
            <a:r>
              <a:rPr lang="en-US" sz="2400" dirty="0">
                <a:solidFill>
                  <a:srgbClr val="008000"/>
                </a:solidFill>
              </a:rPr>
              <a:t>) attribution </a:t>
            </a:r>
            <a:r>
              <a:rPr lang="en-US" sz="2400" dirty="0"/>
              <a:t>(from non-spouse relatives who are either employees or not employees)</a:t>
            </a:r>
          </a:p>
          <a:p>
            <a:pPr marL="457200" indent="-457200">
              <a:buAutoNum type="arabicPeriod"/>
            </a:pPr>
            <a:r>
              <a:rPr lang="en-US" sz="2400" dirty="0"/>
              <a:t>The statute, regulation (and accompanying legislative history) </a:t>
            </a:r>
          </a:p>
          <a:p>
            <a:pPr marL="457200" indent="-457200">
              <a:buAutoNum type="alphaLcPeriod"/>
            </a:pPr>
            <a:r>
              <a:rPr lang="en-US" sz="2000" dirty="0"/>
              <a:t>Only ace out (from ERC) some relatives (of </a:t>
            </a:r>
            <a:r>
              <a:rPr lang="en-US" sz="2000" dirty="0" err="1"/>
              <a:t>shh</a:t>
            </a:r>
            <a:r>
              <a:rPr lang="en-US" sz="2000" dirty="0"/>
              <a:t>), not shareholder</a:t>
            </a:r>
          </a:p>
          <a:p>
            <a:pPr marL="457200" indent="-457200">
              <a:buAutoNum type="alphaLcPeriod"/>
            </a:pPr>
            <a:r>
              <a:rPr lang="en-US" sz="2000" dirty="0"/>
              <a:t>Do not provide for backwards attribution</a:t>
            </a:r>
          </a:p>
          <a:p>
            <a:pPr marL="0" indent="0">
              <a:buNone/>
            </a:pPr>
            <a:endParaRPr lang="en-US" sz="2000" dirty="0"/>
          </a:p>
          <a:p>
            <a:pPr marL="0" indent="0">
              <a:buNone/>
            </a:pPr>
            <a:endParaRPr lang="en-US" sz="2000" dirty="0"/>
          </a:p>
          <a:p>
            <a:pPr marL="0" indent="0" algn="ctr">
              <a:buNone/>
            </a:pPr>
            <a:r>
              <a:rPr lang="en-US" sz="2400" dirty="0"/>
              <a:t>"Reasonable minds may differ on when uncertainties creep in.”</a:t>
            </a:r>
          </a:p>
          <a:p>
            <a:pPr marL="0" indent="0" algn="ctr">
              <a:buNone/>
            </a:pPr>
            <a:r>
              <a:rPr lang="en-US" sz="2400" dirty="0"/>
              <a:t> </a:t>
            </a:r>
            <a:r>
              <a:rPr lang="en-US" sz="2000" dirty="0"/>
              <a:t> U.S. Supreme Court Justice Benjamin Cardozo  (</a:t>
            </a:r>
            <a:r>
              <a:rPr lang="en-US" sz="2000" i="1" dirty="0"/>
              <a:t>Jurisprudence: Address before New York State Bar Assoc. Meeting, Hotel Astor, January 22, 1932)</a:t>
            </a:r>
            <a:endParaRPr lang="en-US" sz="2000" dirty="0"/>
          </a:p>
        </p:txBody>
      </p:sp>
      <p:sp>
        <p:nvSpPr>
          <p:cNvPr id="6" name="Slide Number Placeholder 5">
            <a:extLst>
              <a:ext uri="{FF2B5EF4-FFF2-40B4-BE49-F238E27FC236}">
                <a16:creationId xmlns:a16="http://schemas.microsoft.com/office/drawing/2014/main" id="{4E42E341-B535-2842-8F8F-1BFD4D366958}"/>
              </a:ext>
            </a:extLst>
          </p:cNvPr>
          <p:cNvSpPr>
            <a:spLocks noGrp="1"/>
          </p:cNvSpPr>
          <p:nvPr>
            <p:ph type="sldNum" sz="quarter" idx="12"/>
          </p:nvPr>
        </p:nvSpPr>
        <p:spPr/>
        <p:txBody>
          <a:bodyPr/>
          <a:lstStyle/>
          <a:p>
            <a:fld id="{54AAE21D-1E9D-1047-BD42-883DA1A9BFEE}" type="slidenum">
              <a:rPr lang="en-US" smtClean="0"/>
              <a:t>84</a:t>
            </a:fld>
            <a:endParaRPr lang="en-US"/>
          </a:p>
        </p:txBody>
      </p:sp>
      <p:pic>
        <p:nvPicPr>
          <p:cNvPr id="4" name="Picture 3">
            <a:extLst>
              <a:ext uri="{FF2B5EF4-FFF2-40B4-BE49-F238E27FC236}">
                <a16:creationId xmlns:a16="http://schemas.microsoft.com/office/drawing/2014/main" id="{3898465A-CE1A-10AD-C4DA-4544B41D9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444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Dad’s Brother Crazy Uncle Billy</a:t>
            </a:r>
            <a:br>
              <a:rPr lang="en-US" sz="3200" dirty="0"/>
            </a:br>
            <a:r>
              <a:rPr lang="en-US" sz="3200" dirty="0"/>
              <a:t>Ice Fishing in Outer Siberia</a:t>
            </a:r>
          </a:p>
        </p:txBody>
      </p:sp>
      <p:pic>
        <p:nvPicPr>
          <p:cNvPr id="4" name="Content Placeholder 3" descr="IcefishingAlone.jpg"/>
          <p:cNvPicPr>
            <a:picLocks noGrp="1" noChangeAspect="1"/>
          </p:cNvPicPr>
          <p:nvPr>
            <p:ph idx="1"/>
          </p:nvPr>
        </p:nvPicPr>
        <p:blipFill>
          <a:blip r:embed="rId2">
            <a:extLst>
              <a:ext uri="{28A0092B-C50C-407E-A947-70E740481C1C}">
                <a14:useLocalDpi xmlns:a14="http://schemas.microsoft.com/office/drawing/2010/main" val="0"/>
              </a:ext>
            </a:extLst>
          </a:blip>
          <a:srcRect t="22502" b="22502"/>
          <a:stretch>
            <a:fillRect/>
          </a:stretch>
        </p:blipFill>
        <p:spPr/>
      </p:pic>
      <p:sp>
        <p:nvSpPr>
          <p:cNvPr id="7" name="Slide Number Placeholder 6">
            <a:extLst>
              <a:ext uri="{FF2B5EF4-FFF2-40B4-BE49-F238E27FC236}">
                <a16:creationId xmlns:a16="http://schemas.microsoft.com/office/drawing/2014/main" id="{22BBC1BA-7AC3-8A48-A974-466C6AD44720}"/>
              </a:ext>
            </a:extLst>
          </p:cNvPr>
          <p:cNvSpPr>
            <a:spLocks noGrp="1"/>
          </p:cNvSpPr>
          <p:nvPr>
            <p:ph type="sldNum" sz="quarter" idx="12"/>
          </p:nvPr>
        </p:nvSpPr>
        <p:spPr/>
        <p:txBody>
          <a:bodyPr/>
          <a:lstStyle/>
          <a:p>
            <a:fld id="{54AAE21D-1E9D-1047-BD42-883DA1A9BFEE}" type="slidenum">
              <a:rPr lang="en-US" smtClean="0"/>
              <a:t>85</a:t>
            </a:fld>
            <a:endParaRPr lang="en-US"/>
          </a:p>
        </p:txBody>
      </p:sp>
      <p:pic>
        <p:nvPicPr>
          <p:cNvPr id="3" name="Picture 2">
            <a:extLst>
              <a:ext uri="{FF2B5EF4-FFF2-40B4-BE49-F238E27FC236}">
                <a16:creationId xmlns:a16="http://schemas.microsoft.com/office/drawing/2014/main" id="{49FA8D97-95E1-3DF3-DDCF-1E1BC6901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04273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Crazy Uncle Billy</a:t>
            </a:r>
            <a:br>
              <a:rPr lang="en-US" sz="3200" dirty="0"/>
            </a:br>
            <a:r>
              <a:rPr lang="en-US" sz="3200" dirty="0"/>
              <a:t>He’s Alive</a:t>
            </a:r>
          </a:p>
        </p:txBody>
      </p:sp>
      <p:pic>
        <p:nvPicPr>
          <p:cNvPr id="4" name="Content Placeholder 3" descr="IceFishingCrazyUncleBilly.jpg"/>
          <p:cNvPicPr>
            <a:picLocks noGrp="1" noChangeAspect="1"/>
          </p:cNvPicPr>
          <p:nvPr>
            <p:ph idx="1"/>
          </p:nvPr>
        </p:nvPicPr>
        <p:blipFill>
          <a:blip r:embed="rId2">
            <a:extLst>
              <a:ext uri="{28A0092B-C50C-407E-A947-70E740481C1C}">
                <a14:useLocalDpi xmlns:a14="http://schemas.microsoft.com/office/drawing/2010/main" val="0"/>
              </a:ext>
            </a:extLst>
          </a:blip>
          <a:srcRect l="-10563" r="-10563"/>
          <a:stretch>
            <a:fillRect/>
          </a:stretch>
        </p:blipFill>
        <p:spPr/>
      </p:pic>
      <p:sp>
        <p:nvSpPr>
          <p:cNvPr id="7" name="Slide Number Placeholder 6">
            <a:extLst>
              <a:ext uri="{FF2B5EF4-FFF2-40B4-BE49-F238E27FC236}">
                <a16:creationId xmlns:a16="http://schemas.microsoft.com/office/drawing/2014/main" id="{40C33F8F-4807-CF4C-9E8F-CA9946BCA849}"/>
              </a:ext>
            </a:extLst>
          </p:cNvPr>
          <p:cNvSpPr>
            <a:spLocks noGrp="1"/>
          </p:cNvSpPr>
          <p:nvPr>
            <p:ph type="sldNum" sz="quarter" idx="12"/>
          </p:nvPr>
        </p:nvSpPr>
        <p:spPr/>
        <p:txBody>
          <a:bodyPr/>
          <a:lstStyle/>
          <a:p>
            <a:fld id="{54AAE21D-1E9D-1047-BD42-883DA1A9BFEE}" type="slidenum">
              <a:rPr lang="en-US" smtClean="0"/>
              <a:t>86</a:t>
            </a:fld>
            <a:endParaRPr lang="en-US"/>
          </a:p>
        </p:txBody>
      </p:sp>
      <p:pic>
        <p:nvPicPr>
          <p:cNvPr id="3" name="Picture 2">
            <a:extLst>
              <a:ext uri="{FF2B5EF4-FFF2-40B4-BE49-F238E27FC236}">
                <a16:creationId xmlns:a16="http://schemas.microsoft.com/office/drawing/2014/main" id="{D4F2034A-B835-E041-8B31-93C49A6E0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77116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IRS Position – Notice 2021-49</a:t>
            </a:r>
            <a:br>
              <a:rPr lang="en-US" sz="3200" dirty="0"/>
            </a:br>
            <a:r>
              <a:rPr lang="en-US" sz="3200" dirty="0"/>
              <a:t>Which Owners Qualify / Which Not? </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Related Individuals – Effect of §51(</a:t>
            </a:r>
            <a:r>
              <a:rPr lang="en-US" sz="2400" dirty="0" err="1"/>
              <a:t>i</a:t>
            </a:r>
            <a:r>
              <a:rPr lang="en-US" sz="2400" dirty="0"/>
              <a:t>) and §267(a) attribution </a:t>
            </a:r>
            <a:r>
              <a:rPr lang="en-US" sz="2000" dirty="0"/>
              <a:t>(Notice 2021-49, §IV.D., Ex. 3) </a:t>
            </a:r>
          </a:p>
          <a:p>
            <a:pPr marL="457200" indent="-457200">
              <a:buFont typeface="Arial"/>
              <a:buAutoNum type="alphaLcPeriod"/>
            </a:pPr>
            <a:r>
              <a:rPr lang="en-US" sz="2000" i="1" dirty="0"/>
              <a:t>Wrong kind of relative aces &gt; 50% owner out</a:t>
            </a:r>
            <a:r>
              <a:rPr lang="en-US" sz="2000" dirty="0"/>
              <a:t>.  A majority owner of a Corp is a related individual, whose wages are not ERC qualified wages, if owner has </a:t>
            </a:r>
            <a:r>
              <a:rPr lang="en-US" sz="2000" dirty="0">
                <a:solidFill>
                  <a:srgbClr val="FF0000"/>
                </a:solidFill>
              </a:rPr>
              <a:t>brother or sister (whether by whole or half-blood), ancestor or lineal descendant  </a:t>
            </a:r>
          </a:p>
          <a:p>
            <a:pPr marL="457200" indent="-457200">
              <a:buAutoNum type="alphaLcPeriod"/>
            </a:pPr>
            <a:r>
              <a:rPr lang="en-US" sz="2000" i="1" dirty="0"/>
              <a:t>If no wrong kind of relative, &gt; 50% owner not aced out</a:t>
            </a:r>
            <a:r>
              <a:rPr lang="en-US" sz="2000" dirty="0"/>
              <a:t>.</a:t>
            </a:r>
            <a:r>
              <a:rPr lang="en-US" sz="2000" i="1" dirty="0"/>
              <a:t>  </a:t>
            </a:r>
            <a:r>
              <a:rPr lang="en-US" sz="2000" dirty="0"/>
              <a:t>If majority owner of a corporation has no brother or sister (whether by whole or half-blood), ancestor, or lineal descendant as defined in §267(c)(4), then neither majority owner nor his (her) spouse is a related individual under §51(</a:t>
            </a:r>
            <a:r>
              <a:rPr lang="en-US" sz="2000" dirty="0" err="1"/>
              <a:t>i</a:t>
            </a:r>
            <a:r>
              <a:rPr lang="en-US" sz="2000" dirty="0"/>
              <a:t>)(1) and the wages paid to the majority owner and/or the spouse are qualified ERC wages, assuming other requirements met  </a:t>
            </a:r>
          </a:p>
        </p:txBody>
      </p:sp>
      <p:sp>
        <p:nvSpPr>
          <p:cNvPr id="6" name="Slide Number Placeholder 5">
            <a:extLst>
              <a:ext uri="{FF2B5EF4-FFF2-40B4-BE49-F238E27FC236}">
                <a16:creationId xmlns:a16="http://schemas.microsoft.com/office/drawing/2014/main" id="{193F7DFE-728C-324A-8AA6-D9DC4FC31A07}"/>
              </a:ext>
            </a:extLst>
          </p:cNvPr>
          <p:cNvSpPr>
            <a:spLocks noGrp="1"/>
          </p:cNvSpPr>
          <p:nvPr>
            <p:ph type="sldNum" sz="quarter" idx="12"/>
          </p:nvPr>
        </p:nvSpPr>
        <p:spPr/>
        <p:txBody>
          <a:bodyPr/>
          <a:lstStyle/>
          <a:p>
            <a:fld id="{54AAE21D-1E9D-1047-BD42-883DA1A9BFEE}" type="slidenum">
              <a:rPr lang="en-US" smtClean="0"/>
              <a:t>87</a:t>
            </a:fld>
            <a:endParaRPr lang="en-US"/>
          </a:p>
        </p:txBody>
      </p:sp>
      <p:pic>
        <p:nvPicPr>
          <p:cNvPr id="4" name="Picture 3">
            <a:extLst>
              <a:ext uri="{FF2B5EF4-FFF2-40B4-BE49-F238E27FC236}">
                <a16:creationId xmlns:a16="http://schemas.microsoft.com/office/drawing/2014/main" id="{61D2B0B8-83FA-90C0-A166-2C8900B32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13182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If No Living Siblings, Parents or Children</a:t>
            </a:r>
            <a:br>
              <a:rPr lang="en-US" sz="3200" dirty="0"/>
            </a:br>
            <a:r>
              <a:rPr lang="en-US" sz="3200" dirty="0"/>
              <a:t>a/k/a  Crazy Uncle Billy Was Never Heard From Again</a:t>
            </a:r>
            <a:br>
              <a:rPr lang="en-US" sz="3200" dirty="0"/>
            </a:br>
            <a:r>
              <a:rPr lang="en-US" sz="3200" dirty="0"/>
              <a:t>Then Majority Shareholder Wages Count for ERC</a:t>
            </a:r>
          </a:p>
        </p:txBody>
      </p:sp>
      <p:pic>
        <p:nvPicPr>
          <p:cNvPr id="4" name="Content Placeholder 3" descr="IceFishingHole.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7" name="Slide Number Placeholder 6">
            <a:extLst>
              <a:ext uri="{FF2B5EF4-FFF2-40B4-BE49-F238E27FC236}">
                <a16:creationId xmlns:a16="http://schemas.microsoft.com/office/drawing/2014/main" id="{B35587F8-6F18-4147-B20F-CAF42ABB57EC}"/>
              </a:ext>
            </a:extLst>
          </p:cNvPr>
          <p:cNvSpPr>
            <a:spLocks noGrp="1"/>
          </p:cNvSpPr>
          <p:nvPr>
            <p:ph type="sldNum" sz="quarter" idx="12"/>
          </p:nvPr>
        </p:nvSpPr>
        <p:spPr/>
        <p:txBody>
          <a:bodyPr/>
          <a:lstStyle/>
          <a:p>
            <a:fld id="{54AAE21D-1E9D-1047-BD42-883DA1A9BFEE}" type="slidenum">
              <a:rPr lang="en-US" smtClean="0"/>
              <a:t>88</a:t>
            </a:fld>
            <a:endParaRPr lang="en-US"/>
          </a:p>
        </p:txBody>
      </p:sp>
      <p:pic>
        <p:nvPicPr>
          <p:cNvPr id="3" name="Picture 2">
            <a:extLst>
              <a:ext uri="{FF2B5EF4-FFF2-40B4-BE49-F238E27FC236}">
                <a16:creationId xmlns:a16="http://schemas.microsoft.com/office/drawing/2014/main" id="{D2F1C5ED-CC0C-1DB8-085C-A164D6067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5567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89</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2994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Highlight Reel</a:t>
            </a:r>
          </a:p>
        </p:txBody>
      </p:sp>
      <p:sp>
        <p:nvSpPr>
          <p:cNvPr id="5" name="Content Placeholder 4"/>
          <p:cNvSpPr>
            <a:spLocks noGrp="1"/>
          </p:cNvSpPr>
          <p:nvPr>
            <p:ph idx="1"/>
          </p:nvPr>
        </p:nvSpPr>
        <p:spPr/>
        <p:txBody>
          <a:bodyPr>
            <a:normAutofit/>
          </a:bodyPr>
          <a:lstStyle/>
          <a:p>
            <a:pPr marL="457200" indent="-457200">
              <a:buAutoNum type="arabicPeriod" startAt="8"/>
            </a:pPr>
            <a:r>
              <a:rPr lang="en-US" sz="2400" dirty="0"/>
              <a:t>Claiming ERC in 2023 Roadmap </a:t>
            </a:r>
          </a:p>
          <a:p>
            <a:pPr marL="457200" indent="-457200">
              <a:buAutoNum type="alphaLcPeriod"/>
            </a:pPr>
            <a:r>
              <a:rPr lang="en-US" sz="2000" dirty="0"/>
              <a:t>Claiming ERC in 2023: Wages Paid in 2020 and/or 2021?</a:t>
            </a:r>
          </a:p>
          <a:p>
            <a:pPr marL="457200" indent="-457200">
              <a:buAutoNum type="alphaLcPeriod"/>
            </a:pPr>
            <a:r>
              <a:rPr lang="en-US" sz="2000" dirty="0"/>
              <a:t>Claiming ERC in 2023: Actual Business </a:t>
            </a:r>
            <a:r>
              <a:rPr lang="en-US" sz="1800" dirty="0"/>
              <a:t>(or Charity)</a:t>
            </a:r>
            <a:r>
              <a:rPr lang="en-US" sz="2000" dirty="0"/>
              <a:t>?</a:t>
            </a:r>
          </a:p>
          <a:p>
            <a:pPr marL="457200" indent="-457200">
              <a:buAutoNum type="alphaLcPeriod"/>
            </a:pPr>
            <a:r>
              <a:rPr lang="en-US" sz="2000" dirty="0"/>
              <a:t>Claiming ERC in 2023: Business </a:t>
            </a:r>
            <a:r>
              <a:rPr lang="en-US" sz="1800" dirty="0"/>
              <a:t>(or Charity) </a:t>
            </a:r>
            <a:r>
              <a:rPr lang="en-US" sz="2000" dirty="0"/>
              <a:t>Qualify for ERC?</a:t>
            </a:r>
          </a:p>
          <a:p>
            <a:pPr marL="457200" indent="-457200">
              <a:buAutoNum type="alphaLcPeriod" startAt="4"/>
            </a:pPr>
            <a:r>
              <a:rPr lang="en-US" sz="2000" dirty="0"/>
              <a:t>Claiming ERC in 2023: Which Wages Count </a:t>
            </a:r>
            <a:r>
              <a:rPr lang="en-US" sz="1800" dirty="0"/>
              <a:t>(or Not) </a:t>
            </a:r>
            <a:r>
              <a:rPr lang="en-US" sz="2000" dirty="0"/>
              <a:t>for ERC? </a:t>
            </a:r>
          </a:p>
          <a:p>
            <a:pPr marL="457200" indent="-457200">
              <a:buAutoNum type="alphaLcPeriod" startAt="5"/>
            </a:pPr>
            <a:r>
              <a:rPr lang="en-US" sz="2000" dirty="0"/>
              <a:t>Claiming ERC in 2023: How Much ERC Refund Do I Qualify For?</a:t>
            </a:r>
          </a:p>
          <a:p>
            <a:pPr marL="457200" indent="-457200">
              <a:buAutoNum type="alphaLcPeriod" startAt="5"/>
            </a:pPr>
            <a:r>
              <a:rPr lang="en-US" sz="2000" dirty="0"/>
              <a:t>Claiming ERC in 2023: How and When to Apply (File) for ERC?</a:t>
            </a:r>
          </a:p>
          <a:p>
            <a:pPr marL="457200" indent="-457200">
              <a:buAutoNum type="alphaLcPeriod" startAt="5"/>
            </a:pPr>
            <a:r>
              <a:rPr lang="en-US" sz="2000" dirty="0"/>
              <a:t>Claiming ERC in 2023: What is Cost and Risk of Applying?</a:t>
            </a:r>
          </a:p>
          <a:p>
            <a:pPr marL="0" indent="0">
              <a:buNone/>
            </a:pPr>
            <a:endParaRPr lang="en-US" sz="800" dirty="0"/>
          </a:p>
        </p:txBody>
      </p:sp>
      <p:sp>
        <p:nvSpPr>
          <p:cNvPr id="4" name="Slide Number Placeholder 3">
            <a:extLst>
              <a:ext uri="{FF2B5EF4-FFF2-40B4-BE49-F238E27FC236}">
                <a16:creationId xmlns:a16="http://schemas.microsoft.com/office/drawing/2014/main" id="{3549B03F-0396-494E-8113-4C0BA2E8B33E}"/>
              </a:ext>
            </a:extLst>
          </p:cNvPr>
          <p:cNvSpPr>
            <a:spLocks noGrp="1"/>
          </p:cNvSpPr>
          <p:nvPr>
            <p:ph type="sldNum" sz="quarter" idx="12"/>
          </p:nvPr>
        </p:nvSpPr>
        <p:spPr/>
        <p:txBody>
          <a:bodyPr/>
          <a:lstStyle/>
          <a:p>
            <a:fld id="{54AAE21D-1E9D-1047-BD42-883DA1A9BFEE}" type="slidenum">
              <a:rPr lang="en-US" smtClean="0"/>
              <a:t>9</a:t>
            </a:fld>
            <a:endParaRPr lang="en-US"/>
          </a:p>
        </p:txBody>
      </p:sp>
      <p:pic>
        <p:nvPicPr>
          <p:cNvPr id="3" name="Picture 2">
            <a:extLst>
              <a:ext uri="{FF2B5EF4-FFF2-40B4-BE49-F238E27FC236}">
                <a16:creationId xmlns:a16="http://schemas.microsoft.com/office/drawing/2014/main" id="{D582A556-D845-71C6-828D-6A10C8D5B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97707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IRS Form 8275</a:t>
            </a:r>
            <a:br>
              <a:rPr lang="en-US" sz="3200" dirty="0"/>
            </a:br>
            <a:r>
              <a:rPr lang="en-US" sz="3200" dirty="0"/>
              <a:t>Recommended if Challenge IRS </a:t>
            </a:r>
            <a:br>
              <a:rPr lang="en-US" sz="3200" dirty="0"/>
            </a:br>
            <a:r>
              <a:rPr lang="en-US" sz="3200" dirty="0"/>
              <a:t>Majority Owner Wage Position</a:t>
            </a:r>
          </a:p>
        </p:txBody>
      </p:sp>
      <p:pic>
        <p:nvPicPr>
          <p:cNvPr id="7" name="Content Placeholder 6" descr="Screen Shot 2021-08-17 at 9.45.13 AM.png"/>
          <p:cNvPicPr>
            <a:picLocks noGrp="1" noChangeAspect="1"/>
          </p:cNvPicPr>
          <p:nvPr>
            <p:ph idx="1"/>
          </p:nvPr>
        </p:nvPicPr>
        <p:blipFill>
          <a:blip r:embed="rId2">
            <a:extLst>
              <a:ext uri="{28A0092B-C50C-407E-A947-70E740481C1C}">
                <a14:useLocalDpi xmlns:a14="http://schemas.microsoft.com/office/drawing/2010/main" val="0"/>
              </a:ext>
            </a:extLst>
          </a:blip>
          <a:srcRect l="-5625" r="-5625"/>
          <a:stretch>
            <a:fillRect/>
          </a:stretch>
        </p:blipFill>
        <p:spPr/>
      </p:pic>
      <p:sp>
        <p:nvSpPr>
          <p:cNvPr id="6" name="Slide Number Placeholder 5">
            <a:extLst>
              <a:ext uri="{FF2B5EF4-FFF2-40B4-BE49-F238E27FC236}">
                <a16:creationId xmlns:a16="http://schemas.microsoft.com/office/drawing/2014/main" id="{29044D45-64B5-9042-8A54-772EE81E51FE}"/>
              </a:ext>
            </a:extLst>
          </p:cNvPr>
          <p:cNvSpPr>
            <a:spLocks noGrp="1"/>
          </p:cNvSpPr>
          <p:nvPr>
            <p:ph type="sldNum" sz="quarter" idx="12"/>
          </p:nvPr>
        </p:nvSpPr>
        <p:spPr/>
        <p:txBody>
          <a:bodyPr/>
          <a:lstStyle/>
          <a:p>
            <a:fld id="{54AAE21D-1E9D-1047-BD42-883DA1A9BFEE}" type="slidenum">
              <a:rPr lang="en-US" smtClean="0"/>
              <a:t>90</a:t>
            </a:fld>
            <a:endParaRPr lang="en-US"/>
          </a:p>
        </p:txBody>
      </p:sp>
      <p:pic>
        <p:nvPicPr>
          <p:cNvPr id="3" name="Picture 2">
            <a:extLst>
              <a:ext uri="{FF2B5EF4-FFF2-40B4-BE49-F238E27FC236}">
                <a16:creationId xmlns:a16="http://schemas.microsoft.com/office/drawing/2014/main" id="{0ECB2A79-35AD-F251-73D2-A4CF64E73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16925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175" y="274638"/>
            <a:ext cx="8780425" cy="1143000"/>
          </a:xfrm>
        </p:spPr>
        <p:txBody>
          <a:bodyPr>
            <a:normAutofit fontScale="90000"/>
          </a:bodyPr>
          <a:lstStyle/>
          <a:p>
            <a:r>
              <a:rPr lang="en-US" sz="3200" dirty="0"/>
              <a:t>C and S Corp Majority Owners w/ Listed Living Relatives</a:t>
            </a:r>
            <a:br>
              <a:rPr lang="en-US" sz="3200" dirty="0"/>
            </a:br>
            <a:r>
              <a:rPr lang="en-US" sz="3200" dirty="0"/>
              <a:t>If Claimed ERC Originally, Go Back and Amend? </a:t>
            </a:r>
          </a:p>
        </p:txBody>
      </p:sp>
      <p:sp>
        <p:nvSpPr>
          <p:cNvPr id="3" name="Content Placeholder 2"/>
          <p:cNvSpPr>
            <a:spLocks noGrp="1"/>
          </p:cNvSpPr>
          <p:nvPr>
            <p:ph idx="1"/>
          </p:nvPr>
        </p:nvSpPr>
        <p:spPr/>
        <p:txBody>
          <a:bodyPr>
            <a:normAutofit lnSpcReduction="10000"/>
          </a:bodyPr>
          <a:lstStyle/>
          <a:p>
            <a:pPr marL="457200" indent="-457200">
              <a:buAutoNum type="arabicPeriod" startAt="2"/>
            </a:pPr>
            <a:r>
              <a:rPr lang="en-US" sz="2400" dirty="0"/>
              <a:t>Amended return or not?</a:t>
            </a:r>
          </a:p>
          <a:p>
            <a:pPr marL="457200" indent="-457200">
              <a:buAutoNum type="alphaLcPeriod"/>
            </a:pPr>
            <a:r>
              <a:rPr lang="en-US" sz="2000" dirty="0"/>
              <a:t>My inclination is to say no amended return</a:t>
            </a:r>
          </a:p>
          <a:p>
            <a:pPr marL="457200" indent="-457200">
              <a:buAutoNum type="alphaLcPeriod"/>
            </a:pPr>
            <a:r>
              <a:rPr lang="en-US" sz="2000" dirty="0"/>
              <a:t>Odds of penalty for pre-08/05/21 owner wage ERC claim arguably low</a:t>
            </a:r>
          </a:p>
          <a:p>
            <a:pPr marL="457200" indent="-457200">
              <a:buAutoNum type="alphaLcPeriod"/>
            </a:pPr>
            <a:r>
              <a:rPr lang="en-US" sz="2000" dirty="0"/>
              <a:t>To be sure of no penalty, file amended return</a:t>
            </a:r>
          </a:p>
          <a:p>
            <a:pPr marL="457200" indent="-457200">
              <a:buAutoNum type="alphaLcPeriod"/>
            </a:pPr>
            <a:r>
              <a:rPr lang="en-US" sz="2000" dirty="0"/>
              <a:t>If don’t amend, set money aside until statute of limitations expires</a:t>
            </a:r>
          </a:p>
          <a:p>
            <a:pPr marL="457200" indent="-457200">
              <a:buAutoNum type="alphaLcPeriod"/>
            </a:pPr>
            <a:r>
              <a:rPr lang="en-US" sz="2000" dirty="0"/>
              <a:t>There is no legal obligation to file an amended return</a:t>
            </a:r>
          </a:p>
          <a:p>
            <a:pPr marL="457200" indent="-457200">
              <a:buFont typeface="Arial"/>
              <a:buAutoNum type="alphaLcPeriod"/>
            </a:pPr>
            <a:r>
              <a:rPr lang="en-US" sz="2000" i="1" dirty="0" err="1"/>
              <a:t>Badaracco</a:t>
            </a:r>
            <a:r>
              <a:rPr lang="en-US" sz="2000" i="1" dirty="0"/>
              <a:t> v. Comm. </a:t>
            </a:r>
            <a:r>
              <a:rPr lang="en-US" sz="1800" dirty="0"/>
              <a:t>(464 U.S. 386 (1984))  </a:t>
            </a:r>
            <a:r>
              <a:rPr lang="en-US" sz="2000" dirty="0"/>
              <a:t>“The Internal Revenue Code does not explicitly provide either for a taxpayer's filing, or for the Commissioner's acceptance, of an amended return; instead, an amended return is a creature of administrative origin and grace.” </a:t>
            </a:r>
          </a:p>
          <a:p>
            <a:pPr marL="457200" indent="-457200">
              <a:buFont typeface="Arial"/>
              <a:buAutoNum type="alphaLcPeriod"/>
            </a:pPr>
            <a:r>
              <a:rPr lang="en-US" sz="2000" dirty="0"/>
              <a:t>Reg. §1.451-1(a) “If a taxpayer ascertains an item should have been included in gross income in a prior tax year, he </a:t>
            </a:r>
            <a:r>
              <a:rPr lang="en-US" sz="2000" dirty="0">
                <a:solidFill>
                  <a:srgbClr val="FF0000"/>
                </a:solidFill>
              </a:rPr>
              <a:t>should</a:t>
            </a:r>
            <a:r>
              <a:rPr lang="en-US" sz="2000" dirty="0"/>
              <a:t>, if within period of limitation, file an amended return and pay any additional tax due”   </a:t>
            </a:r>
          </a:p>
          <a:p>
            <a:pPr marL="457200" indent="-457200">
              <a:buAutoNum type="alphaLcPeriod"/>
            </a:pPr>
            <a:endParaRPr lang="en-US" sz="2000" dirty="0"/>
          </a:p>
        </p:txBody>
      </p:sp>
      <p:sp>
        <p:nvSpPr>
          <p:cNvPr id="6" name="Slide Number Placeholder 5">
            <a:extLst>
              <a:ext uri="{FF2B5EF4-FFF2-40B4-BE49-F238E27FC236}">
                <a16:creationId xmlns:a16="http://schemas.microsoft.com/office/drawing/2014/main" id="{D6F1A1D1-3E2A-404C-B752-6CEBF9DAA388}"/>
              </a:ext>
            </a:extLst>
          </p:cNvPr>
          <p:cNvSpPr>
            <a:spLocks noGrp="1"/>
          </p:cNvSpPr>
          <p:nvPr>
            <p:ph type="sldNum" sz="quarter" idx="12"/>
          </p:nvPr>
        </p:nvSpPr>
        <p:spPr/>
        <p:txBody>
          <a:bodyPr/>
          <a:lstStyle/>
          <a:p>
            <a:fld id="{54AAE21D-1E9D-1047-BD42-883DA1A9BFEE}" type="slidenum">
              <a:rPr lang="en-US" smtClean="0"/>
              <a:t>91</a:t>
            </a:fld>
            <a:endParaRPr lang="en-US"/>
          </a:p>
        </p:txBody>
      </p:sp>
      <p:pic>
        <p:nvPicPr>
          <p:cNvPr id="4" name="Picture 3">
            <a:extLst>
              <a:ext uri="{FF2B5EF4-FFF2-40B4-BE49-F238E27FC236}">
                <a16:creationId xmlns:a16="http://schemas.microsoft.com/office/drawing/2014/main" id="{3EFF6A86-EE70-2EF7-EE65-0EEE65F7C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8425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Owners and ERC</a:t>
            </a:r>
            <a:br>
              <a:rPr lang="en-US" sz="3200" dirty="0"/>
            </a:br>
            <a:r>
              <a:rPr lang="en-US" sz="3200" dirty="0"/>
              <a:t>How to Advise Clients re: Amended Returns</a:t>
            </a:r>
          </a:p>
        </p:txBody>
      </p:sp>
      <p:sp>
        <p:nvSpPr>
          <p:cNvPr id="3" name="Content Placeholder 2"/>
          <p:cNvSpPr>
            <a:spLocks noGrp="1"/>
          </p:cNvSpPr>
          <p:nvPr>
            <p:ph idx="1"/>
          </p:nvPr>
        </p:nvSpPr>
        <p:spPr/>
        <p:txBody>
          <a:bodyPr>
            <a:normAutofit lnSpcReduction="10000"/>
          </a:bodyPr>
          <a:lstStyle/>
          <a:p>
            <a:r>
              <a:rPr lang="en-US" sz="2400" dirty="0"/>
              <a:t>IRS Circular 230  §10.21 Knowledge of Client's Omission</a:t>
            </a:r>
          </a:p>
          <a:p>
            <a:pPr marL="457200" indent="-457200">
              <a:buAutoNum type="arabicPeriod"/>
            </a:pPr>
            <a:r>
              <a:rPr lang="en-US" sz="2000" dirty="0"/>
              <a:t>A </a:t>
            </a:r>
            <a:r>
              <a:rPr lang="en-US" sz="2000" dirty="0">
                <a:solidFill>
                  <a:srgbClr val="0000FF"/>
                </a:solidFill>
              </a:rPr>
              <a:t>practitioner</a:t>
            </a:r>
            <a:r>
              <a:rPr lang="en-US" sz="2000" dirty="0"/>
              <a:t>, retained by a client re: a matter administered by IRS, </a:t>
            </a:r>
            <a:r>
              <a:rPr lang="en-US" sz="2000" dirty="0">
                <a:solidFill>
                  <a:srgbClr val="0000FF"/>
                </a:solidFill>
              </a:rPr>
              <a:t>who knows </a:t>
            </a:r>
            <a:r>
              <a:rPr lang="en-US" sz="2000" dirty="0"/>
              <a:t>that the </a:t>
            </a:r>
            <a:r>
              <a:rPr lang="en-US" sz="2000" dirty="0">
                <a:solidFill>
                  <a:srgbClr val="0000FF"/>
                </a:solidFill>
              </a:rPr>
              <a:t>client has not complied </a:t>
            </a:r>
            <a:r>
              <a:rPr lang="en-US" sz="2000" dirty="0"/>
              <a:t>with revenue laws of U.S. </a:t>
            </a:r>
            <a:r>
              <a:rPr lang="en-US" sz="2000" dirty="0">
                <a:solidFill>
                  <a:srgbClr val="0000FF"/>
                </a:solidFill>
              </a:rPr>
              <a:t>or </a:t>
            </a:r>
            <a:r>
              <a:rPr lang="en-US" sz="2000" dirty="0"/>
              <a:t>has made an </a:t>
            </a:r>
            <a:r>
              <a:rPr lang="en-US" sz="2000" dirty="0">
                <a:solidFill>
                  <a:srgbClr val="0000FF"/>
                </a:solidFill>
              </a:rPr>
              <a:t>error</a:t>
            </a:r>
            <a:r>
              <a:rPr lang="en-US" sz="2000" dirty="0"/>
              <a:t> in </a:t>
            </a:r>
            <a:r>
              <a:rPr lang="en-US" sz="2000" dirty="0">
                <a:solidFill>
                  <a:srgbClr val="0000FF"/>
                </a:solidFill>
              </a:rPr>
              <a:t>or omission </a:t>
            </a:r>
            <a:r>
              <a:rPr lang="en-US" sz="2000" dirty="0"/>
              <a:t>from any return . . . which the client submitted or executed, </a:t>
            </a:r>
            <a:r>
              <a:rPr lang="en-US" sz="2000" dirty="0">
                <a:solidFill>
                  <a:srgbClr val="0000FF"/>
                </a:solidFill>
              </a:rPr>
              <a:t>must advise </a:t>
            </a:r>
            <a:r>
              <a:rPr lang="en-US" sz="2000" dirty="0"/>
              <a:t>the </a:t>
            </a:r>
            <a:r>
              <a:rPr lang="en-US" sz="2000" dirty="0">
                <a:solidFill>
                  <a:srgbClr val="0000FF"/>
                </a:solidFill>
              </a:rPr>
              <a:t>client promptly </a:t>
            </a:r>
            <a:r>
              <a:rPr lang="en-US" sz="2000" dirty="0"/>
              <a:t>of the</a:t>
            </a:r>
            <a:r>
              <a:rPr lang="en-US" sz="2000" dirty="0">
                <a:solidFill>
                  <a:srgbClr val="0000FF"/>
                </a:solidFill>
              </a:rPr>
              <a:t> fact </a:t>
            </a:r>
            <a:r>
              <a:rPr lang="en-US" sz="2000" dirty="0"/>
              <a:t>of such noncompliance, error, or omission</a:t>
            </a:r>
          </a:p>
          <a:p>
            <a:pPr marL="457200" indent="-457200">
              <a:buAutoNum type="arabicPeriod"/>
            </a:pPr>
            <a:r>
              <a:rPr lang="en-US" sz="2000" dirty="0"/>
              <a:t>The practitioner </a:t>
            </a:r>
            <a:r>
              <a:rPr lang="en-US" sz="2000" dirty="0">
                <a:solidFill>
                  <a:srgbClr val="008000"/>
                </a:solidFill>
              </a:rPr>
              <a:t>must advise </a:t>
            </a:r>
            <a:r>
              <a:rPr lang="en-US" sz="2000" dirty="0"/>
              <a:t>the </a:t>
            </a:r>
            <a:r>
              <a:rPr lang="en-US" sz="2000" dirty="0">
                <a:solidFill>
                  <a:srgbClr val="008000"/>
                </a:solidFill>
              </a:rPr>
              <a:t>client of </a:t>
            </a:r>
            <a:r>
              <a:rPr lang="en-US" sz="2000" dirty="0"/>
              <a:t>the</a:t>
            </a:r>
            <a:r>
              <a:rPr lang="en-US" sz="2000" dirty="0">
                <a:solidFill>
                  <a:srgbClr val="008000"/>
                </a:solidFill>
              </a:rPr>
              <a:t> consequences </a:t>
            </a:r>
            <a:r>
              <a:rPr lang="en-US" sz="2000" dirty="0"/>
              <a:t>under IRC and regulations of such noncompliance, error, or omission</a:t>
            </a:r>
          </a:p>
          <a:p>
            <a:pPr marL="0" indent="0">
              <a:buNone/>
            </a:pPr>
            <a:endParaRPr lang="en-US" sz="800" dirty="0"/>
          </a:p>
          <a:p>
            <a:pPr marL="457200" indent="-457200">
              <a:buAutoNum type="arabicPeriod" startAt="3"/>
            </a:pPr>
            <a:r>
              <a:rPr lang="en-US" sz="2000" dirty="0"/>
              <a:t>Question: Is a Form 941 or 941-X claiming ERC for a &gt; 50% owner (with a forbidden relative) executed and submitted before 08/05/21 either noncompliance, an error or an omission?  I don</a:t>
            </a:r>
            <a:r>
              <a:rPr lang="fr-FR" sz="2000" dirty="0"/>
              <a:t>’</a:t>
            </a:r>
            <a:r>
              <a:rPr lang="en-US" sz="2000" dirty="0"/>
              <a:t>t think so</a:t>
            </a:r>
          </a:p>
          <a:p>
            <a:pPr marL="457200" indent="-457200">
              <a:buAutoNum type="arabicPeriod" startAt="3"/>
            </a:pPr>
            <a:r>
              <a:rPr lang="en-US" sz="2000" dirty="0"/>
              <a:t>However, out of an abundance of caution, to stay out of possible trouble, a preparer may choose to notify client in writing that subsequent IRS guidance ruled against position on return earlier taken </a:t>
            </a:r>
          </a:p>
          <a:p>
            <a:endParaRPr lang="en-US" sz="2400" dirty="0"/>
          </a:p>
        </p:txBody>
      </p:sp>
      <p:sp>
        <p:nvSpPr>
          <p:cNvPr id="6" name="Slide Number Placeholder 5">
            <a:extLst>
              <a:ext uri="{FF2B5EF4-FFF2-40B4-BE49-F238E27FC236}">
                <a16:creationId xmlns:a16="http://schemas.microsoft.com/office/drawing/2014/main" id="{294CD333-ED88-6A49-8C18-DA7315DD8BC1}"/>
              </a:ext>
            </a:extLst>
          </p:cNvPr>
          <p:cNvSpPr>
            <a:spLocks noGrp="1"/>
          </p:cNvSpPr>
          <p:nvPr>
            <p:ph type="sldNum" sz="quarter" idx="12"/>
          </p:nvPr>
        </p:nvSpPr>
        <p:spPr/>
        <p:txBody>
          <a:bodyPr/>
          <a:lstStyle/>
          <a:p>
            <a:fld id="{54AAE21D-1E9D-1047-BD42-883DA1A9BFEE}" type="slidenum">
              <a:rPr lang="en-US" smtClean="0"/>
              <a:t>92</a:t>
            </a:fld>
            <a:endParaRPr lang="en-US"/>
          </a:p>
        </p:txBody>
      </p:sp>
      <p:pic>
        <p:nvPicPr>
          <p:cNvPr id="4" name="Picture 3">
            <a:extLst>
              <a:ext uri="{FF2B5EF4-FFF2-40B4-BE49-F238E27FC236}">
                <a16:creationId xmlns:a16="http://schemas.microsoft.com/office/drawing/2014/main" id="{A2D64849-FF47-3483-495B-59534F1B5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81186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and S Corp Majority Owners and ERC</a:t>
            </a:r>
            <a:br>
              <a:rPr lang="en-US" sz="3200" dirty="0"/>
            </a:br>
            <a:r>
              <a:rPr lang="en-US" sz="3200" dirty="0"/>
              <a:t>Notice 2021-49 and Penalty Abatement</a:t>
            </a:r>
          </a:p>
        </p:txBody>
      </p:sp>
      <p:sp>
        <p:nvSpPr>
          <p:cNvPr id="3" name="Content Placeholder 2"/>
          <p:cNvSpPr>
            <a:spLocks noGrp="1"/>
          </p:cNvSpPr>
          <p:nvPr>
            <p:ph idx="1"/>
          </p:nvPr>
        </p:nvSpPr>
        <p:spPr/>
        <p:txBody>
          <a:bodyPr>
            <a:normAutofit/>
          </a:bodyPr>
          <a:lstStyle/>
          <a:p>
            <a:r>
              <a:rPr lang="en-US" sz="2400" dirty="0"/>
              <a:t>No penalties for implementing Notice 2021-49 if reasonable cause    </a:t>
            </a:r>
          </a:p>
          <a:p>
            <a:pPr marL="457200" indent="-457200">
              <a:buAutoNum type="arabicPeriod"/>
            </a:pPr>
            <a:r>
              <a:rPr lang="en-US" sz="2000" dirty="0"/>
              <a:t>Notice 2021-49 §IV addresses several ERC issues for both 2020 and 2021 </a:t>
            </a:r>
          </a:p>
          <a:p>
            <a:pPr marL="457200" indent="-457200">
              <a:buAutoNum type="arabicPeriod"/>
            </a:pPr>
            <a:r>
              <a:rPr lang="en-US" sz="2000" dirty="0"/>
              <a:t>If employer files amended return to reflect Notice 2021-49 and consequently owes additional tax, any penalties for failure to timely pay or deposit tax will not apply if can show reasonable cause and not willful neglect  </a:t>
            </a:r>
          </a:p>
        </p:txBody>
      </p:sp>
      <p:sp>
        <p:nvSpPr>
          <p:cNvPr id="6" name="Slide Number Placeholder 5">
            <a:extLst>
              <a:ext uri="{FF2B5EF4-FFF2-40B4-BE49-F238E27FC236}">
                <a16:creationId xmlns:a16="http://schemas.microsoft.com/office/drawing/2014/main" id="{44B79C17-607F-C94F-AC2D-6E374A5C483C}"/>
              </a:ext>
            </a:extLst>
          </p:cNvPr>
          <p:cNvSpPr>
            <a:spLocks noGrp="1"/>
          </p:cNvSpPr>
          <p:nvPr>
            <p:ph type="sldNum" sz="quarter" idx="12"/>
          </p:nvPr>
        </p:nvSpPr>
        <p:spPr/>
        <p:txBody>
          <a:bodyPr/>
          <a:lstStyle/>
          <a:p>
            <a:fld id="{54AAE21D-1E9D-1047-BD42-883DA1A9BFEE}" type="slidenum">
              <a:rPr lang="en-US" smtClean="0"/>
              <a:t>93</a:t>
            </a:fld>
            <a:endParaRPr lang="en-US"/>
          </a:p>
        </p:txBody>
      </p:sp>
      <p:pic>
        <p:nvPicPr>
          <p:cNvPr id="4" name="Picture 3">
            <a:extLst>
              <a:ext uri="{FF2B5EF4-FFF2-40B4-BE49-F238E27FC236}">
                <a16:creationId xmlns:a16="http://schemas.microsoft.com/office/drawing/2014/main" id="{78968807-443F-A357-FDF8-82381358F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15556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and S Corp Majority Owners and ERC</a:t>
            </a:r>
            <a:br>
              <a:rPr lang="en-US" sz="3200" dirty="0"/>
            </a:br>
            <a:r>
              <a:rPr lang="en-US" sz="3200" dirty="0"/>
              <a:t>Next Moves</a:t>
            </a:r>
          </a:p>
        </p:txBody>
      </p:sp>
      <p:sp>
        <p:nvSpPr>
          <p:cNvPr id="3" name="Content Placeholder 2"/>
          <p:cNvSpPr>
            <a:spLocks noGrp="1"/>
          </p:cNvSpPr>
          <p:nvPr>
            <p:ph idx="1"/>
          </p:nvPr>
        </p:nvSpPr>
        <p:spPr/>
        <p:txBody>
          <a:bodyPr>
            <a:normAutofit/>
          </a:bodyPr>
          <a:lstStyle/>
          <a:p>
            <a:pPr>
              <a:buFontTx/>
              <a:buChar char="•"/>
            </a:pPr>
            <a:r>
              <a:rPr lang="en-US" sz="2400" dirty="0"/>
              <a:t>Next moves</a:t>
            </a:r>
          </a:p>
          <a:p>
            <a:pPr marL="457200" indent="-457200">
              <a:buAutoNum type="arabicPeriod"/>
            </a:pPr>
            <a:r>
              <a:rPr lang="en-US" sz="2000" dirty="0">
                <a:solidFill>
                  <a:srgbClr val="FF0000"/>
                </a:solidFill>
              </a:rPr>
              <a:t>Be a whole lot more cautious </a:t>
            </a:r>
            <a:r>
              <a:rPr lang="en-US" sz="2000" dirty="0"/>
              <a:t>moving forward (after 08/05/21) (with late filed Form(s) 941 or Form(s) 941-X)</a:t>
            </a:r>
          </a:p>
          <a:p>
            <a:pPr marL="457200" indent="-457200">
              <a:buAutoNum type="arabicPeriod"/>
            </a:pPr>
            <a:r>
              <a:rPr lang="en-US" sz="2000" dirty="0"/>
              <a:t>Whether to claim in future w/ or w/o Form 8275 disclosure – Client’s call</a:t>
            </a:r>
          </a:p>
          <a:p>
            <a:pPr marL="457200" indent="-457200">
              <a:buAutoNum type="arabicPeriod" startAt="3"/>
            </a:pPr>
            <a:r>
              <a:rPr lang="en-US" sz="2000" dirty="0"/>
              <a:t>Whether to file an amended return</a:t>
            </a:r>
          </a:p>
          <a:p>
            <a:pPr marL="457200" indent="-457200">
              <a:buAutoNum type="alphaLcPeriod"/>
            </a:pPr>
            <a:r>
              <a:rPr lang="en-US" sz="2000" dirty="0"/>
              <a:t>Client’s call</a:t>
            </a:r>
          </a:p>
          <a:p>
            <a:pPr marL="457200" indent="-457200">
              <a:buAutoNum type="alphaLcPeriod"/>
            </a:pPr>
            <a:r>
              <a:rPr lang="en-US" sz="2000" dirty="0"/>
              <a:t>I’d let the sleeping dog lie (keeping in mind the original position you took was not a lie) (wait, see whether Congress or IRS reverse course)</a:t>
            </a:r>
          </a:p>
          <a:p>
            <a:pPr marL="457200" indent="-457200">
              <a:buAutoNum type="arabicPeriod" startAt="4"/>
            </a:pPr>
            <a:r>
              <a:rPr lang="en-US" sz="2000" dirty="0"/>
              <a:t>IRS seems to be going out on </a:t>
            </a:r>
            <a:r>
              <a:rPr lang="en-US" sz="2000" dirty="0">
                <a:solidFill>
                  <a:srgbClr val="0000FF"/>
                </a:solidFill>
              </a:rPr>
              <a:t>two thin limbs </a:t>
            </a:r>
          </a:p>
          <a:p>
            <a:pPr marL="457200" indent="-457200">
              <a:buAutoNum type="alphaLcPeriod"/>
            </a:pPr>
            <a:r>
              <a:rPr lang="en-US" sz="2000" dirty="0"/>
              <a:t>With </a:t>
            </a:r>
            <a:r>
              <a:rPr lang="en-US" sz="2000" dirty="0">
                <a:solidFill>
                  <a:srgbClr val="008000"/>
                </a:solidFill>
              </a:rPr>
              <a:t>double attribution against </a:t>
            </a:r>
            <a:r>
              <a:rPr lang="en-US" sz="2000" dirty="0"/>
              <a:t>the </a:t>
            </a:r>
            <a:r>
              <a:rPr lang="en-US" sz="2000" dirty="0">
                <a:solidFill>
                  <a:srgbClr val="008000"/>
                </a:solidFill>
              </a:rPr>
              <a:t>owner</a:t>
            </a:r>
            <a:r>
              <a:rPr lang="en-US" sz="2000" dirty="0"/>
              <a:t> (I’ve never seen that before)</a:t>
            </a:r>
          </a:p>
          <a:p>
            <a:pPr marL="457200" indent="-457200">
              <a:buAutoNum type="alphaLcPeriod"/>
            </a:pPr>
            <a:r>
              <a:rPr lang="en-US" sz="2000" dirty="0"/>
              <a:t>By ruling that a </a:t>
            </a:r>
            <a:r>
              <a:rPr lang="en-US" sz="2000" dirty="0">
                <a:solidFill>
                  <a:srgbClr val="008000"/>
                </a:solidFill>
              </a:rPr>
              <a:t>living relative </a:t>
            </a:r>
            <a:r>
              <a:rPr lang="en-US" sz="2000" dirty="0"/>
              <a:t>(that has </a:t>
            </a:r>
            <a:r>
              <a:rPr lang="en-US" sz="2000" dirty="0">
                <a:solidFill>
                  <a:srgbClr val="008000"/>
                </a:solidFill>
              </a:rPr>
              <a:t>nothing to do with the business</a:t>
            </a:r>
            <a:r>
              <a:rPr lang="en-US" sz="2000" dirty="0"/>
              <a:t>) </a:t>
            </a:r>
            <a:r>
              <a:rPr lang="en-US" sz="2000" dirty="0">
                <a:solidFill>
                  <a:srgbClr val="008000"/>
                </a:solidFill>
              </a:rPr>
              <a:t>aces out </a:t>
            </a:r>
            <a:r>
              <a:rPr lang="en-US" sz="2000" dirty="0"/>
              <a:t>an </a:t>
            </a:r>
            <a:r>
              <a:rPr lang="en-US" sz="2000" dirty="0">
                <a:solidFill>
                  <a:srgbClr val="008000"/>
                </a:solidFill>
              </a:rPr>
              <a:t>owner</a:t>
            </a:r>
            <a:r>
              <a:rPr lang="en-US" sz="2000" dirty="0"/>
              <a:t> (I’ve never seen that before)  </a:t>
            </a:r>
          </a:p>
        </p:txBody>
      </p:sp>
      <p:sp>
        <p:nvSpPr>
          <p:cNvPr id="6" name="Slide Number Placeholder 5">
            <a:extLst>
              <a:ext uri="{FF2B5EF4-FFF2-40B4-BE49-F238E27FC236}">
                <a16:creationId xmlns:a16="http://schemas.microsoft.com/office/drawing/2014/main" id="{59F77398-D081-9A4C-B737-44D314E8E69E}"/>
              </a:ext>
            </a:extLst>
          </p:cNvPr>
          <p:cNvSpPr>
            <a:spLocks noGrp="1"/>
          </p:cNvSpPr>
          <p:nvPr>
            <p:ph type="sldNum" sz="quarter" idx="12"/>
          </p:nvPr>
        </p:nvSpPr>
        <p:spPr/>
        <p:txBody>
          <a:bodyPr/>
          <a:lstStyle/>
          <a:p>
            <a:fld id="{54AAE21D-1E9D-1047-BD42-883DA1A9BFEE}" type="slidenum">
              <a:rPr lang="en-US" smtClean="0"/>
              <a:t>94</a:t>
            </a:fld>
            <a:endParaRPr lang="en-US"/>
          </a:p>
        </p:txBody>
      </p:sp>
      <p:pic>
        <p:nvPicPr>
          <p:cNvPr id="4" name="Picture 3">
            <a:extLst>
              <a:ext uri="{FF2B5EF4-FFF2-40B4-BE49-F238E27FC236}">
                <a16:creationId xmlns:a16="http://schemas.microsoft.com/office/drawing/2014/main" id="{9377A740-BB95-B1E1-617D-466368B3D2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4424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Put the Truth (BS) Meter on</a:t>
            </a:r>
            <a:br>
              <a:rPr lang="en-US" sz="3200" dirty="0"/>
            </a:br>
            <a:r>
              <a:rPr lang="en-US" sz="3200" dirty="0"/>
              <a:t>Outside ERC Solicitor Sales Pitches</a:t>
            </a:r>
          </a:p>
        </p:txBody>
      </p:sp>
      <p:pic>
        <p:nvPicPr>
          <p:cNvPr id="7" name="Content Placeholder 6" descr="BSMeter.png"/>
          <p:cNvPicPr>
            <a:picLocks noGrp="1" noChangeAspect="1"/>
          </p:cNvPicPr>
          <p:nvPr>
            <p:ph idx="1"/>
          </p:nvPr>
        </p:nvPicPr>
        <p:blipFill>
          <a:blip r:embed="rId2">
            <a:extLst>
              <a:ext uri="{28A0092B-C50C-407E-A947-70E740481C1C}">
                <a14:useLocalDpi xmlns:a14="http://schemas.microsoft.com/office/drawing/2010/main" val="0"/>
              </a:ext>
            </a:extLst>
          </a:blip>
          <a:srcRect t="21932" b="21932"/>
          <a:stretch>
            <a:fillRect/>
          </a:stretch>
        </p:blipFill>
        <p:spPr/>
      </p:pic>
      <p:sp>
        <p:nvSpPr>
          <p:cNvPr id="3" name="Slide Number Placeholder 2">
            <a:extLst>
              <a:ext uri="{FF2B5EF4-FFF2-40B4-BE49-F238E27FC236}">
                <a16:creationId xmlns:a16="http://schemas.microsoft.com/office/drawing/2014/main" id="{8C562037-D963-8D4F-BD7D-C519A76A49C1}"/>
              </a:ext>
            </a:extLst>
          </p:cNvPr>
          <p:cNvSpPr>
            <a:spLocks noGrp="1"/>
          </p:cNvSpPr>
          <p:nvPr>
            <p:ph type="sldNum" sz="quarter" idx="12"/>
          </p:nvPr>
        </p:nvSpPr>
        <p:spPr/>
        <p:txBody>
          <a:bodyPr/>
          <a:lstStyle/>
          <a:p>
            <a:fld id="{54AAE21D-1E9D-1047-BD42-883DA1A9BFEE}" type="slidenum">
              <a:rPr lang="en-US" smtClean="0"/>
              <a:t>95</a:t>
            </a:fld>
            <a:endParaRPr lang="en-US"/>
          </a:p>
        </p:txBody>
      </p:sp>
      <p:pic>
        <p:nvPicPr>
          <p:cNvPr id="4" name="Picture 3">
            <a:extLst>
              <a:ext uri="{FF2B5EF4-FFF2-40B4-BE49-F238E27FC236}">
                <a16:creationId xmlns:a16="http://schemas.microsoft.com/office/drawing/2014/main" id="{F5E218E9-0696-470C-8A8F-339DDEB46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5010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294"/>
            <a:ext cx="8229600" cy="1143000"/>
          </a:xfrm>
        </p:spPr>
        <p:txBody>
          <a:bodyPr>
            <a:normAutofit/>
          </a:bodyPr>
          <a:lstStyle/>
          <a:p>
            <a:r>
              <a:rPr lang="en-US" sz="3200" dirty="0"/>
              <a:t>Various Outside ERC Solicitor</a:t>
            </a:r>
            <a:br>
              <a:rPr lang="en-US" sz="3200" dirty="0"/>
            </a:br>
            <a:r>
              <a:rPr lang="en-US" sz="3200" dirty="0"/>
              <a:t>Sales Tactics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44874555"/>
              </p:ext>
            </p:extLst>
          </p:nvPr>
        </p:nvGraphicFramePr>
        <p:xfrm>
          <a:off x="457200" y="1227086"/>
          <a:ext cx="8229600" cy="4876800"/>
        </p:xfrm>
        <a:graphic>
          <a:graphicData uri="http://schemas.openxmlformats.org/drawingml/2006/table">
            <a:tbl>
              <a:tblPr firstRow="1" bandRow="1">
                <a:tableStyleId>{5C22544A-7EE6-4342-B048-85BDC9FD1C3A}</a:tableStyleId>
              </a:tblPr>
              <a:tblGrid>
                <a:gridCol w="1623677">
                  <a:extLst>
                    <a:ext uri="{9D8B030D-6E8A-4147-A177-3AD203B41FA5}">
                      <a16:colId xmlns:a16="http://schemas.microsoft.com/office/drawing/2014/main" val="20000"/>
                    </a:ext>
                  </a:extLst>
                </a:gridCol>
                <a:gridCol w="2491123">
                  <a:extLst>
                    <a:ext uri="{9D8B030D-6E8A-4147-A177-3AD203B41FA5}">
                      <a16:colId xmlns:a16="http://schemas.microsoft.com/office/drawing/2014/main" val="20001"/>
                    </a:ext>
                  </a:extLst>
                </a:gridCol>
                <a:gridCol w="1058608">
                  <a:extLst>
                    <a:ext uri="{9D8B030D-6E8A-4147-A177-3AD203B41FA5}">
                      <a16:colId xmlns:a16="http://schemas.microsoft.com/office/drawing/2014/main" val="20002"/>
                    </a:ext>
                  </a:extLst>
                </a:gridCol>
                <a:gridCol w="3056192">
                  <a:extLst>
                    <a:ext uri="{9D8B030D-6E8A-4147-A177-3AD203B41FA5}">
                      <a16:colId xmlns:a16="http://schemas.microsoft.com/office/drawing/2014/main" val="20003"/>
                    </a:ext>
                  </a:extLst>
                </a:gridCol>
              </a:tblGrid>
              <a:tr h="370840">
                <a:tc>
                  <a:txBody>
                    <a:bodyPr/>
                    <a:lstStyle/>
                    <a:p>
                      <a:pPr algn="ctr"/>
                      <a:r>
                        <a:rPr lang="en-US" dirty="0"/>
                        <a:t>Topic</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Advertising Claim</a:t>
                      </a:r>
                    </a:p>
                  </a:txBody>
                  <a:tcPr/>
                </a:tc>
                <a:tc>
                  <a:txBody>
                    <a:bodyPr/>
                    <a:lstStyle/>
                    <a:p>
                      <a:pPr algn="ctr"/>
                      <a:r>
                        <a:rPr lang="en-US" sz="1600" dirty="0"/>
                        <a:t>Pass</a:t>
                      </a:r>
                      <a:r>
                        <a:rPr lang="en-US" sz="1600" baseline="0" dirty="0"/>
                        <a:t> / Fail</a:t>
                      </a:r>
                    </a:p>
                    <a:p>
                      <a:pPr algn="ctr"/>
                      <a:r>
                        <a:rPr lang="en-US" sz="1600" baseline="0" dirty="0"/>
                        <a:t>/ Maybe</a:t>
                      </a:r>
                      <a:endParaRPr lang="en-US" sz="1600" dirty="0"/>
                    </a:p>
                  </a:txBody>
                  <a:tcPr/>
                </a:tc>
                <a:tc>
                  <a:txBody>
                    <a:bodyPr/>
                    <a:lstStyle/>
                    <a:p>
                      <a:pPr algn="ctr"/>
                      <a:r>
                        <a:rPr lang="en-US" dirty="0"/>
                        <a:t>Truth</a:t>
                      </a:r>
                    </a:p>
                  </a:txBody>
                  <a:tcPr/>
                </a:tc>
                <a:extLst>
                  <a:ext uri="{0D108BD9-81ED-4DB2-BD59-A6C34878D82A}">
                    <a16:rowId xmlns:a16="http://schemas.microsoft.com/office/drawing/2014/main" val="10000"/>
                  </a:ext>
                </a:extLst>
              </a:tr>
              <a:tr h="370840">
                <a:tc>
                  <a:txBody>
                    <a:bodyPr/>
                    <a:lstStyle/>
                    <a:p>
                      <a:pPr algn="ctr"/>
                      <a:r>
                        <a:rPr lang="en-US" baseline="0" dirty="0"/>
                        <a:t>Do owner’s wages qualify </a:t>
                      </a:r>
                    </a:p>
                    <a:p>
                      <a:pPr algn="ctr"/>
                      <a:r>
                        <a:rPr lang="en-US" baseline="0" dirty="0"/>
                        <a:t>for ERC?</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Wages</a:t>
                      </a:r>
                      <a:r>
                        <a:rPr lang="en-US" baseline="0" dirty="0"/>
                        <a:t> of majority (&gt;50%) owners do not qualify for ERC, nor do wages of immediate family.  </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800" baseline="0" dirty="0"/>
                    </a:p>
                    <a:p>
                      <a:pPr marL="0" marR="0" indent="0" algn="ctr" defTabSz="457200" rtl="0" eaLnBrk="1" fontAlgn="auto" latinLnBrk="0" hangingPunct="1">
                        <a:lnSpc>
                          <a:spcPct val="100000"/>
                        </a:lnSpc>
                        <a:spcBef>
                          <a:spcPts val="0"/>
                        </a:spcBef>
                        <a:spcAft>
                          <a:spcPts val="0"/>
                        </a:spcAft>
                        <a:buClrTx/>
                        <a:buSzTx/>
                        <a:buFontTx/>
                        <a:buNone/>
                        <a:tabLst/>
                        <a:defRPr/>
                      </a:pPr>
                      <a:r>
                        <a:rPr lang="en-US" baseline="0" dirty="0"/>
                        <a:t>Wages of non-majority owners do qualify for ERC as do wages paid to immediate family members. </a:t>
                      </a:r>
                    </a:p>
                    <a:p>
                      <a:pPr marL="0" marR="0" indent="0" algn="ctr" defTabSz="457200" rtl="0" eaLnBrk="1" fontAlgn="auto" latinLnBrk="0" hangingPunct="1">
                        <a:lnSpc>
                          <a:spcPct val="100000"/>
                        </a:lnSpc>
                        <a:spcBef>
                          <a:spcPts val="0"/>
                        </a:spcBef>
                        <a:spcAft>
                          <a:spcPts val="0"/>
                        </a:spcAft>
                        <a:buClrTx/>
                        <a:buSzTx/>
                        <a:buFontTx/>
                        <a:buNone/>
                        <a:tabLst/>
                        <a:defRPr/>
                      </a:pPr>
                      <a:endParaRPr lang="en-US" sz="800" baseline="0" dirty="0"/>
                    </a:p>
                    <a:p>
                      <a:pPr marL="0" marR="0" indent="0" algn="ctr" defTabSz="457200" rtl="0" eaLnBrk="1" fontAlgn="auto" latinLnBrk="0" hangingPunct="1">
                        <a:lnSpc>
                          <a:spcPct val="100000"/>
                        </a:lnSpc>
                        <a:spcBef>
                          <a:spcPts val="0"/>
                        </a:spcBef>
                        <a:spcAft>
                          <a:spcPts val="0"/>
                        </a:spcAft>
                        <a:buClrTx/>
                        <a:buSzTx/>
                        <a:buFontTx/>
                        <a:buNone/>
                        <a:tabLst/>
                        <a:defRPr/>
                      </a:pPr>
                      <a:r>
                        <a:rPr lang="en-US" sz="1600" baseline="0" dirty="0">
                          <a:solidFill>
                            <a:srgbClr val="008000"/>
                          </a:solidFill>
                        </a:rPr>
                        <a:t>[Author’s note: The ERC solicitor fails to explain aggregation, attribution &amp; distinctions between Corps, LLCs and </a:t>
                      </a:r>
                      <a:r>
                        <a:rPr lang="en-US" sz="1600" baseline="0" dirty="0" err="1">
                          <a:solidFill>
                            <a:srgbClr val="008000"/>
                          </a:solidFill>
                        </a:rPr>
                        <a:t>pshps</a:t>
                      </a:r>
                      <a:r>
                        <a:rPr lang="en-US" sz="1600" baseline="0" dirty="0">
                          <a:solidFill>
                            <a:srgbClr val="008000"/>
                          </a:solidFill>
                        </a:rPr>
                        <a:t>. Scary.]</a:t>
                      </a:r>
                      <a:endParaRPr lang="en-US" sz="1600" dirty="0">
                        <a:solidFill>
                          <a:srgbClr val="008000"/>
                        </a:solidFill>
                      </a:endParaRPr>
                    </a:p>
                  </a:txBody>
                  <a:tcPr/>
                </a:tc>
                <a:tc>
                  <a:txBody>
                    <a:bodyPr/>
                    <a:lstStyle/>
                    <a:p>
                      <a:pPr algn="ctr"/>
                      <a:r>
                        <a:rPr lang="en-US" dirty="0"/>
                        <a:t>Fail (in this</a:t>
                      </a:r>
                      <a:r>
                        <a:rPr lang="en-US" baseline="0" dirty="0"/>
                        <a:t> author’s</a:t>
                      </a:r>
                      <a:r>
                        <a:rPr lang="en-US" dirty="0"/>
                        <a:t> humble opinion) </a:t>
                      </a:r>
                    </a:p>
                  </a:txBody>
                  <a:tcPr/>
                </a:tc>
                <a:tc>
                  <a:txBody>
                    <a:bodyPr/>
                    <a:lstStyle/>
                    <a:p>
                      <a:pPr algn="ctr"/>
                      <a:r>
                        <a:rPr lang="en-US" dirty="0"/>
                        <a:t>A genuine</a:t>
                      </a:r>
                      <a:r>
                        <a:rPr lang="en-US" baseline="0" dirty="0"/>
                        <a:t> dispute of law exists as to whether the wages of a majority corporate owner (w/ a specified living relative) qualify for ERC. In this author’s opinion, such wages do qualify. It is disturbing to me that this ERC solicitor merely “drank the anti-taxpayer IRS </a:t>
                      </a:r>
                      <a:r>
                        <a:rPr lang="en-US" baseline="0" dirty="0" err="1"/>
                        <a:t>koolaid</a:t>
                      </a:r>
                      <a:r>
                        <a:rPr lang="en-US" baseline="0" dirty="0"/>
                        <a:t>” without giving the taxpayer a choice to challenge IRS’s position. Yet, elsewhere on their website, they took positions I do not believe may be supported.</a:t>
                      </a:r>
                    </a:p>
                  </a:txBody>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DE202AFA-56C4-4748-A174-42F48FB7F53B}"/>
              </a:ext>
            </a:extLst>
          </p:cNvPr>
          <p:cNvSpPr>
            <a:spLocks noGrp="1"/>
          </p:cNvSpPr>
          <p:nvPr>
            <p:ph type="sldNum" sz="quarter" idx="12"/>
          </p:nvPr>
        </p:nvSpPr>
        <p:spPr/>
        <p:txBody>
          <a:bodyPr/>
          <a:lstStyle/>
          <a:p>
            <a:fld id="{54AAE21D-1E9D-1047-BD42-883DA1A9BFEE}" type="slidenum">
              <a:rPr lang="en-US" smtClean="0"/>
              <a:t>96</a:t>
            </a:fld>
            <a:endParaRPr lang="en-US"/>
          </a:p>
        </p:txBody>
      </p:sp>
      <p:pic>
        <p:nvPicPr>
          <p:cNvPr id="4" name="Picture 3">
            <a:extLst>
              <a:ext uri="{FF2B5EF4-FFF2-40B4-BE49-F238E27FC236}">
                <a16:creationId xmlns:a16="http://schemas.microsoft.com/office/drawing/2014/main" id="{34ADB126-0F58-D78C-6942-1F93103A2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1364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Notes</a:t>
            </a:r>
          </a:p>
        </p:txBody>
      </p:sp>
      <p:sp>
        <p:nvSpPr>
          <p:cNvPr id="7" name="Slide Number Placeholder 6">
            <a:extLst>
              <a:ext uri="{FF2B5EF4-FFF2-40B4-BE49-F238E27FC236}">
                <a16:creationId xmlns:a16="http://schemas.microsoft.com/office/drawing/2014/main" id="{9C3ADCE0-BD03-1C4E-A13E-B2190A6B93BA}"/>
              </a:ext>
            </a:extLst>
          </p:cNvPr>
          <p:cNvSpPr>
            <a:spLocks noGrp="1"/>
          </p:cNvSpPr>
          <p:nvPr>
            <p:ph type="sldNum" sz="quarter" idx="12"/>
          </p:nvPr>
        </p:nvSpPr>
        <p:spPr/>
        <p:txBody>
          <a:bodyPr/>
          <a:lstStyle/>
          <a:p>
            <a:fld id="{54AAE21D-1E9D-1047-BD42-883DA1A9BFEE}" type="slidenum">
              <a:rPr lang="en-US" smtClean="0"/>
              <a:t>97</a:t>
            </a:fld>
            <a:endParaRPr lang="en-US"/>
          </a:p>
        </p:txBody>
      </p:sp>
      <p:pic>
        <p:nvPicPr>
          <p:cNvPr id="4" name="Picture 3">
            <a:extLst>
              <a:ext uri="{FF2B5EF4-FFF2-40B4-BE49-F238E27FC236}">
                <a16:creationId xmlns:a16="http://schemas.microsoft.com/office/drawing/2014/main" id="{40BBA949-9CE4-F934-7C9C-0E653E03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45587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The Road Trip Continues</a:t>
            </a:r>
          </a:p>
        </p:txBody>
      </p:sp>
      <p:pic>
        <p:nvPicPr>
          <p:cNvPr id="7" name="Content Placeholder 6" descr="Road1.jp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
        <p:nvSpPr>
          <p:cNvPr id="3" name="Slide Number Placeholder 2">
            <a:extLst>
              <a:ext uri="{FF2B5EF4-FFF2-40B4-BE49-F238E27FC236}">
                <a16:creationId xmlns:a16="http://schemas.microsoft.com/office/drawing/2014/main" id="{CDF9530E-C4B7-2546-BBF5-1AA1AD3B42FF}"/>
              </a:ext>
            </a:extLst>
          </p:cNvPr>
          <p:cNvSpPr>
            <a:spLocks noGrp="1"/>
          </p:cNvSpPr>
          <p:nvPr>
            <p:ph type="sldNum" sz="quarter" idx="12"/>
          </p:nvPr>
        </p:nvSpPr>
        <p:spPr/>
        <p:txBody>
          <a:bodyPr/>
          <a:lstStyle/>
          <a:p>
            <a:fld id="{54AAE21D-1E9D-1047-BD42-883DA1A9BFEE}" type="slidenum">
              <a:rPr lang="en-US" smtClean="0"/>
              <a:t>98</a:t>
            </a:fld>
            <a:endParaRPr lang="en-US"/>
          </a:p>
        </p:txBody>
      </p:sp>
      <p:pic>
        <p:nvPicPr>
          <p:cNvPr id="4" name="Picture 3">
            <a:extLst>
              <a:ext uri="{FF2B5EF4-FFF2-40B4-BE49-F238E27FC236}">
                <a16:creationId xmlns:a16="http://schemas.microsoft.com/office/drawing/2014/main" id="{119D9168-39BB-C82C-EA0D-5B1BFED5E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01628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Claiming ERC in 2023 </a:t>
            </a:r>
            <a:br>
              <a:rPr lang="en-US" sz="3200" dirty="0"/>
            </a:br>
            <a:r>
              <a:rPr lang="en-US" sz="3200" dirty="0"/>
              <a:t>Was Operation an Actual Business </a:t>
            </a:r>
            <a:r>
              <a:rPr lang="en-US" sz="2800" dirty="0"/>
              <a:t>(or Charity)</a:t>
            </a:r>
            <a:r>
              <a:rPr lang="en-US" sz="3200" dirty="0"/>
              <a:t>?</a:t>
            </a:r>
          </a:p>
        </p:txBody>
      </p:sp>
      <p:sp>
        <p:nvSpPr>
          <p:cNvPr id="3" name="Content Placeholder 2"/>
          <p:cNvSpPr>
            <a:spLocks noGrp="1"/>
          </p:cNvSpPr>
          <p:nvPr>
            <p:ph idx="1"/>
          </p:nvPr>
        </p:nvSpPr>
        <p:spPr/>
        <p:txBody>
          <a:bodyPr>
            <a:normAutofit lnSpcReduction="10000"/>
          </a:bodyPr>
          <a:lstStyle/>
          <a:p>
            <a:r>
              <a:rPr lang="en-US" sz="2800" dirty="0"/>
              <a:t>Question 2: Was the operation (that paid the wages) an actual business (or charity)?</a:t>
            </a:r>
          </a:p>
          <a:p>
            <a:pPr marL="457200" indent="-457200">
              <a:buAutoNum type="arabicPeriod"/>
            </a:pPr>
            <a:r>
              <a:rPr lang="en-US" sz="2400" dirty="0"/>
              <a:t>A trade or business that employs qualifying employees is an eligible employer for ERC  </a:t>
            </a:r>
            <a:r>
              <a:rPr lang="en-US" sz="2000" dirty="0"/>
              <a:t>(CARES §2301(c)(2))</a:t>
            </a:r>
          </a:p>
          <a:p>
            <a:pPr marL="457200" indent="-457200">
              <a:buAutoNum type="arabicPeriod"/>
            </a:pPr>
            <a:r>
              <a:rPr lang="en-US" sz="2400" dirty="0"/>
              <a:t>A mere investment activity </a:t>
            </a:r>
            <a:r>
              <a:rPr lang="en-US" sz="2000" dirty="0"/>
              <a:t>(that does not rise to the level of a trade or business) </a:t>
            </a:r>
            <a:r>
              <a:rPr lang="en-US" sz="2400" dirty="0"/>
              <a:t>(e.g., a non-business rental activity) is not an eligible employer for ERC  </a:t>
            </a:r>
          </a:p>
          <a:p>
            <a:pPr marL="457200" indent="-457200">
              <a:buAutoNum type="arabicPeriod"/>
            </a:pPr>
            <a:r>
              <a:rPr lang="en-US" sz="2400" dirty="0"/>
              <a:t>A §501(c) non-profit organization exempt from tax under §501(a) is an eligible employer for ERC </a:t>
            </a:r>
          </a:p>
          <a:p>
            <a:pPr marL="457200" indent="-457200">
              <a:buAutoNum type="arabicPeriod"/>
            </a:pPr>
            <a:r>
              <a:rPr lang="en-US" sz="2400" dirty="0"/>
              <a:t>Federal, state or local </a:t>
            </a:r>
            <a:r>
              <a:rPr lang="en-US" sz="2400" dirty="0" err="1"/>
              <a:t>govt</a:t>
            </a:r>
            <a:r>
              <a:rPr lang="en-US" sz="2400" dirty="0"/>
              <a:t> agencies not ERC eligible</a:t>
            </a:r>
          </a:p>
          <a:p>
            <a:pPr marL="457200" indent="-457200">
              <a:buAutoNum type="arabicPeriod"/>
            </a:pPr>
            <a:r>
              <a:rPr lang="en-US" sz="2400" dirty="0"/>
              <a:t>Household employers not ERC eligible  </a:t>
            </a:r>
          </a:p>
        </p:txBody>
      </p:sp>
      <p:sp>
        <p:nvSpPr>
          <p:cNvPr id="7" name="Slide Number Placeholder 6">
            <a:extLst>
              <a:ext uri="{FF2B5EF4-FFF2-40B4-BE49-F238E27FC236}">
                <a16:creationId xmlns:a16="http://schemas.microsoft.com/office/drawing/2014/main" id="{B98A83EF-AB43-2F4C-AFB2-BDA4E6225178}"/>
              </a:ext>
            </a:extLst>
          </p:cNvPr>
          <p:cNvSpPr>
            <a:spLocks noGrp="1"/>
          </p:cNvSpPr>
          <p:nvPr>
            <p:ph type="sldNum" sz="quarter" idx="12"/>
          </p:nvPr>
        </p:nvSpPr>
        <p:spPr/>
        <p:txBody>
          <a:bodyPr/>
          <a:lstStyle/>
          <a:p>
            <a:fld id="{54AAE21D-1E9D-1047-BD42-883DA1A9BFEE}" type="slidenum">
              <a:rPr lang="en-US" smtClean="0"/>
              <a:t>99</a:t>
            </a:fld>
            <a:endParaRPr lang="en-US"/>
          </a:p>
        </p:txBody>
      </p:sp>
      <p:pic>
        <p:nvPicPr>
          <p:cNvPr id="4" name="Picture 3">
            <a:extLst>
              <a:ext uri="{FF2B5EF4-FFF2-40B4-BE49-F238E27FC236}">
                <a16:creationId xmlns:a16="http://schemas.microsoft.com/office/drawing/2014/main" id="{9CDFB595-D58F-1490-B7A1-E41C6547E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72" y="6478587"/>
            <a:ext cx="1584192" cy="17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6031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11507621</TotalTime>
  <Words>45800</Words>
  <Application>Microsoft Office PowerPoint</Application>
  <PresentationFormat>On-screen Show (4:3)</PresentationFormat>
  <Paragraphs>4060</Paragraphs>
  <Slides>510</Slides>
  <Notes>60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510</vt:i4>
      </vt:variant>
    </vt:vector>
  </HeadingPairs>
  <TitlesOfParts>
    <vt:vector size="522" baseType="lpstr">
      <vt:lpstr>Arial</vt:lpstr>
      <vt:lpstr>Calibri</vt:lpstr>
      <vt:lpstr>Constantia</vt:lpstr>
      <vt:lpstr>Helvetica</vt:lpstr>
      <vt:lpstr>Helvetica Neue Medium</vt:lpstr>
      <vt:lpstr>Helvetica Neue Thin</vt:lpstr>
      <vt:lpstr>Lato</vt:lpstr>
      <vt:lpstr>Source Sans Pro</vt:lpstr>
      <vt:lpstr>Times New Roman</vt:lpstr>
      <vt:lpstr>Wingdings</vt:lpstr>
      <vt:lpstr>Wingdings 2</vt:lpstr>
      <vt:lpstr>Office Theme</vt:lpstr>
      <vt:lpstr>PowerPoint Presentation</vt:lpstr>
      <vt:lpstr>PowerPoint Presentation</vt:lpstr>
      <vt:lpstr> Navigating this webinar</vt:lpstr>
      <vt:lpstr>Today’s Speaker: Bradley Burnett, J.D., LL.M.</vt:lpstr>
      <vt:lpstr>Disclaimer</vt:lpstr>
      <vt:lpstr>Claiming Employee Retention Credit (ERC)  in 2023  To Squeeze More Cash Out of 2020 and 2021</vt:lpstr>
      <vt:lpstr>Highlight Reel</vt:lpstr>
      <vt:lpstr>Highlight Reel</vt:lpstr>
      <vt:lpstr>Highlight Reel</vt:lpstr>
      <vt:lpstr>Highlight Reel</vt:lpstr>
      <vt:lpstr>Highlight Reel</vt:lpstr>
      <vt:lpstr>Once Upon a Time Covid Employee Retention Credit (ERC)</vt:lpstr>
      <vt:lpstr>Once Upon a Time Covid Employee Retention Credit (ERC)</vt:lpstr>
      <vt:lpstr>Once Upon a Time Covid Employee Retention Credit (ERC)</vt:lpstr>
      <vt:lpstr>Once Upon a Time Covid Employee Retention Credit (ERC)</vt:lpstr>
      <vt:lpstr>ERC Players in the Game (in 2023)</vt:lpstr>
      <vt:lpstr>ERC Categories of Players</vt:lpstr>
      <vt:lpstr>ERC Categories of Players</vt:lpstr>
      <vt:lpstr>Notes</vt:lpstr>
      <vt:lpstr>ERC Legal Authority  Landscape Muddled, Widely Undefined</vt:lpstr>
      <vt:lpstr>ERC Legal Authority  Today, We Tell You the Truth </vt:lpstr>
      <vt:lpstr>ERC Legal Authority  In Grey Areas, Uncertainty Abounds </vt:lpstr>
      <vt:lpstr>Courage is Somewhere Between Cowardice and Recklessness (Ryan Holiday) </vt:lpstr>
      <vt:lpstr>Outside ERC Solicitors The Skinny</vt:lpstr>
      <vt:lpstr>Outside ERC Solicitors The Skinny</vt:lpstr>
      <vt:lpstr>Outside ERC Solicitors IRS Fires Warning Shots</vt:lpstr>
      <vt:lpstr>Outside ERC Solicitors IRS Fires Warning Shots</vt:lpstr>
      <vt:lpstr>Outside ERC Solicitors IRS Fires Warning Shots</vt:lpstr>
      <vt:lpstr>Outside ERC Solicitors IRS Fires Warning Shots</vt:lpstr>
      <vt:lpstr>Outside ERC Solicitors IRS Fires Warning Shots</vt:lpstr>
      <vt:lpstr>Outside ERC Solicitors IRS Fires Warning Shots</vt:lpstr>
      <vt:lpstr>Notes</vt:lpstr>
      <vt:lpstr>Let’s Put the Truth (BS) Meter on Outside ERC Solicitor Sales Pitches</vt:lpstr>
      <vt:lpstr>Various Outside ERC Solicitor Sales Tactics</vt:lpstr>
      <vt:lpstr>Various Outside ERC Solicitor Sales Tactics</vt:lpstr>
      <vt:lpstr>Outside ERC Solicitors It Depends on Who You Hire</vt:lpstr>
      <vt:lpstr>TIGTA What Stopped IRS Sending Timely ERC Refunds</vt:lpstr>
      <vt:lpstr>TIGTA: Delays Continue Businesses Not Receiving Pandemic Relief Benefits</vt:lpstr>
      <vt:lpstr>TIGTA: Delays Continue Businesses Not Receiving Pandemic Relief Benefits</vt:lpstr>
      <vt:lpstr>Let’s Put the Truth (BS) Meter on Outside ERC Solicitor Sales Pitches</vt:lpstr>
      <vt:lpstr>Various Outside ERC Solicitor Sales Tactics</vt:lpstr>
      <vt:lpstr>Notes</vt:lpstr>
      <vt:lpstr>Notes</vt:lpstr>
      <vt:lpstr>ERC Waiting for Refunds</vt:lpstr>
      <vt:lpstr>ERC Waiting for Refunds</vt:lpstr>
      <vt:lpstr>ERC Waiting for Refunds</vt:lpstr>
      <vt:lpstr>ERC Waiting for Refunds</vt:lpstr>
      <vt:lpstr>Applying for and Claiming ERC Refunds Trouble With PEOs (Leasing or Payroll Companies)</vt:lpstr>
      <vt:lpstr>Applying for and Claiming ERC Refunds Trouble With PEOs (Leasing or Payroll Companies)</vt:lpstr>
      <vt:lpstr>Applying for and Claiming ERC Refunds Trouble With PEOs (Leasing or Payroll Companies)</vt:lpstr>
      <vt:lpstr>Fraud</vt:lpstr>
      <vt:lpstr>In the Old Wild West Things Got Settled the Old Fashioned Way</vt:lpstr>
      <vt:lpstr>In the New Wild West Things Get Settled the New Fashioned Way</vt:lpstr>
      <vt:lpstr>In the New Wild West Things Get Settled the New Fashioned Way</vt:lpstr>
      <vt:lpstr>Alleged Fraudulent Acts  PPP, EIDL Loans and ERC </vt:lpstr>
      <vt:lpstr>PPP, EIDL Loans and ERC Example: Arizona Case</vt:lpstr>
      <vt:lpstr>Potential for Arizona Case:  Up to 45 Years Each Defendant Over $3.8M Monetary Damages Each Defendant</vt:lpstr>
      <vt:lpstr>Example: Arizona Case Consequences</vt:lpstr>
      <vt:lpstr>Employee Retention Credit Criminal Cases</vt:lpstr>
      <vt:lpstr>ERC Fraud Questions In IRS Exams</vt:lpstr>
      <vt:lpstr>Statute of Limitations Extended  To Prosecute Covid Relief Fund Fraud </vt:lpstr>
      <vt:lpstr>Statute of Limitations Extended to 10 Years To Prosecute PPP and EIDL Fraud</vt:lpstr>
      <vt:lpstr>Statute of Limitations To Seek ERC Refund (or for IRS to Examine)</vt:lpstr>
      <vt:lpstr>Statute of Limitations To Obtain ERC Refund</vt:lpstr>
      <vt:lpstr>ERC Suggested Reading List </vt:lpstr>
      <vt:lpstr>ERC Source Law</vt:lpstr>
      <vt:lpstr>Claiming ERC in 2023  Roadmap</vt:lpstr>
      <vt:lpstr>Claiming ERC in 2023   Roadmap</vt:lpstr>
      <vt:lpstr>Claiming ERC in 2023  The Journey Begins</vt:lpstr>
      <vt:lpstr>Claiming ERC in 2023  W-2 Wages (or Health Ins) Paid in 2020 or 2021?</vt:lpstr>
      <vt:lpstr>Claiming ERC in 2023  Sole Proprietors</vt:lpstr>
      <vt:lpstr>Claiming ERC in 2023  Net Earnings of Sole Proprietor and Family</vt:lpstr>
      <vt:lpstr>Claiming ERC in 2023  Partners in Partnership</vt:lpstr>
      <vt:lpstr>Claiming ERC in 2023  Net Earnings of Partner and Family</vt:lpstr>
      <vt:lpstr>Claiming ERC in 2023  Wages of C or S Corp Shareholder and Family</vt:lpstr>
      <vt:lpstr>Claiming ERC in 2023  Wages of C or S Corp Shareholder and Family</vt:lpstr>
      <vt:lpstr>ERC on Wages to Owner of Corp and Spouse   Pro-Taxpayer Position </vt:lpstr>
      <vt:lpstr>Both Sides of ERC (&gt;50%) Owner (w/ Living Relative) Wage Dispute</vt:lpstr>
      <vt:lpstr>IRS Notice 2021-49 Reaction by Congressman Bergman</vt:lpstr>
      <vt:lpstr>IRS Notice 2021-49 Reaction by Congressman Bergman</vt:lpstr>
      <vt:lpstr>IRS Notice 2021-49 Reaction by Congressman Bergman</vt:lpstr>
      <vt:lpstr>ERC on Wages to Owner of Corp and Spouse Pro-Taxpayer Position</vt:lpstr>
      <vt:lpstr>The Back of this SUV Has on It Backsplash</vt:lpstr>
      <vt:lpstr>Claiming ERC in 2023  Net Earnings of C or S Corp Shareholder and Family</vt:lpstr>
      <vt:lpstr>Dad’s Brother Crazy Uncle Billy Ice Fishing in Outer Siberia</vt:lpstr>
      <vt:lpstr>Crazy Uncle Billy He’s Alive</vt:lpstr>
      <vt:lpstr>IRS Position – Notice 2021-49 Which Owners Qualify / Which Not? </vt:lpstr>
      <vt:lpstr>If No Living Siblings, Parents or Children a/k/a  Crazy Uncle Billy Was Never Heard From Again Then Majority Shareholder Wages Count for ERC</vt:lpstr>
      <vt:lpstr>Notes</vt:lpstr>
      <vt:lpstr>IRS Form 8275 Recommended if Challenge IRS  Majority Owner Wage Position</vt:lpstr>
      <vt:lpstr>C and S Corp Majority Owners w/ Listed Living Relatives If Claimed ERC Originally, Go Back and Amend? </vt:lpstr>
      <vt:lpstr>Owners and ERC How to Advise Clients re: Amended Returns</vt:lpstr>
      <vt:lpstr>C and S Corp Majority Owners and ERC Notice 2021-49 and Penalty Abatement</vt:lpstr>
      <vt:lpstr>C and S Corp Majority Owners and ERC Next Moves</vt:lpstr>
      <vt:lpstr>Let’s Put the Truth (BS) Meter on Outside ERC Solicitor Sales Pitches</vt:lpstr>
      <vt:lpstr>Various Outside ERC Solicitor Sales Tactics</vt:lpstr>
      <vt:lpstr>Notes</vt:lpstr>
      <vt:lpstr>Claiming ERC in 2023  The Road Trip Continues</vt:lpstr>
      <vt:lpstr>Claiming ERC in 2023  Was Operation an Actual Business (or Charity)?</vt:lpstr>
      <vt:lpstr>Claiming ERC in 2023  Was Operation an Actual Business (or Charity)?</vt:lpstr>
      <vt:lpstr>Claiming ERC in 2023  Be Careful Out There</vt:lpstr>
      <vt:lpstr>Claiming ERC in 2023  Does Business (or Charity) Qualify for ERC?</vt:lpstr>
      <vt:lpstr>Claiming ERC in 2023   Does Business (or Charity) Qualify for ERC?</vt:lpstr>
      <vt:lpstr>Claiming ERC in 2023  Does Business (or Charity) Qualify for ERC?</vt:lpstr>
      <vt:lpstr>Claiming ERC in 2023 Does Business (or Charity) Qualify for ERC?</vt:lpstr>
      <vt:lpstr>Claiming ERC in 2023  Still on the Road</vt:lpstr>
      <vt:lpstr>Claiming ERC in 2023 Which Wages Count for ERC, Which Not?</vt:lpstr>
      <vt:lpstr>Let’s Put the Truth (BS) Meter on Outside ERC Solicitor Sales Pitches</vt:lpstr>
      <vt:lpstr>Various Outside ERC Solicitor Sales Tactics</vt:lpstr>
      <vt:lpstr>Claiming ERC in 2023  Which Wages Count for ERC, Which Not?</vt:lpstr>
      <vt:lpstr>Claiming ERC in 2023  Which Wages Count for ERC, Which Not?</vt:lpstr>
      <vt:lpstr>Claiming ERC in 2023  Which Wages Count for ERC, Which Not?</vt:lpstr>
      <vt:lpstr>Availability of ERC Most Double Dipping Prohibited</vt:lpstr>
      <vt:lpstr>Large Employers Only Get ERC  For Pay to Employees Not Working</vt:lpstr>
      <vt:lpstr>Large Employers Only Get ERC  For Pay to Employees Not Working</vt:lpstr>
      <vt:lpstr>Claiming ERC in 2023  Which Wages Count for ERC, Which Not?</vt:lpstr>
      <vt:lpstr>Claiming ERC in 2023  Grinding It Out – How Much Do I Qualify For?</vt:lpstr>
      <vt:lpstr>Claiming ERC in 2023 How Much ERC Refund Do I Qualify For?</vt:lpstr>
      <vt:lpstr>Let’s Put the Truth (BS) Meter on Outside ERC Solicitor Sales Pitches</vt:lpstr>
      <vt:lpstr>Various Outside ERC Solicitor Sales Tactics</vt:lpstr>
      <vt:lpstr>Math for Computing ERC</vt:lpstr>
      <vt:lpstr>Math for Computing ERC Components of Computation</vt:lpstr>
      <vt:lpstr>Math for Computing ERC Components of Computation</vt:lpstr>
      <vt:lpstr>Math for Computing ERC Components of Computation</vt:lpstr>
      <vt:lpstr>Computing ERC for 2020 Example</vt:lpstr>
      <vt:lpstr>Computing ERC for 2021 Example</vt:lpstr>
      <vt:lpstr>Congress and 4Q 2021 ERC </vt:lpstr>
      <vt:lpstr>Infrastructure Act   Mostly Eliminates 4Q 2021 ERC</vt:lpstr>
      <vt:lpstr>ERC (After Infrastructure Act) Basic Example</vt:lpstr>
      <vt:lpstr>ERC How to Fix 4Q Repeal Problems?</vt:lpstr>
      <vt:lpstr>ERC How to Fix 4Q Repeal Problems?</vt:lpstr>
      <vt:lpstr>Claiming ERC in 2023  Cutting a Path</vt:lpstr>
      <vt:lpstr>Claiming ERC in 2023  How and When to Apply (File) for ERC?</vt:lpstr>
      <vt:lpstr>ERC How Much Longer Can I Wait to File for Refund?</vt:lpstr>
      <vt:lpstr>Let’s Put the Truth (BS) Meter on Outside ERC Solicitor Sales Pitches</vt:lpstr>
      <vt:lpstr>Various Outside ERC Solicitor Sales Tactics</vt:lpstr>
      <vt:lpstr>Claiming ERC in 2023  How and When to Apply (File) for ERC?</vt:lpstr>
      <vt:lpstr>Claiming ERC in 2023  It Is Still Possible to Apply</vt:lpstr>
      <vt:lpstr>Let’s Put the Truth (BS) Meter on Outside ERC Solicitor Sales Pitches</vt:lpstr>
      <vt:lpstr>Various Outside ERC Solicitor Sales Tactics</vt:lpstr>
      <vt:lpstr>IRS May Claw Back Tax Credits Granted in Error</vt:lpstr>
      <vt:lpstr>IRS May Claw Back Tax Credits Granted in Error</vt:lpstr>
      <vt:lpstr>Claiming ERC in 2023  Best to Not Go Off the Edge</vt:lpstr>
      <vt:lpstr>Claiming ERC in 2023 What is Cost and Risk of Applying for ERC?</vt:lpstr>
      <vt:lpstr>Claiming ERC in 2023  What is Cost and Risk of Applying for ERC?</vt:lpstr>
      <vt:lpstr>Claiming ERC in 2023 What is Cost and Risk of Applying for ERC?</vt:lpstr>
      <vt:lpstr>IRS Gears Up  For Hard Look at ERC Claims</vt:lpstr>
      <vt:lpstr>First Round of Exams and IRS Info Document Requests (IDRs) re: ERC Start to Fly</vt:lpstr>
      <vt:lpstr>First Round of Exams and IRS Info Document Requests (IDRs) re: ERC Start to Fly</vt:lpstr>
      <vt:lpstr>First Round of Exams and IRS Info Document Requests (IDRs) re: ERC Start to Fly</vt:lpstr>
      <vt:lpstr>First Round of Exams and IRS Info Document Requests (IDRs) re: ERC Start to Fly</vt:lpstr>
      <vt:lpstr>First Round of Exams and IRS Info Document Requests (IDRs) re: ERC Start to Fly</vt:lpstr>
      <vt:lpstr>IRS  ERC Audit Guide</vt:lpstr>
      <vt:lpstr>ERC Tax Insurance Offered by Private Insurance Companies</vt:lpstr>
      <vt:lpstr>ERC Tax Insurance Offered by Private Insurance Companies</vt:lpstr>
      <vt:lpstr>ERC Tax Insurance Offered by Private Insurance Companies</vt:lpstr>
      <vt:lpstr>ERC Tax Insurance Offered by Private Insurance Companies</vt:lpstr>
      <vt:lpstr>ERC Tax Insurance Offered by Private Insurance Companies</vt:lpstr>
      <vt:lpstr>Notes</vt:lpstr>
      <vt:lpstr>Three Grounds for Eligibility  for Covid ERC</vt:lpstr>
      <vt:lpstr>Eligibility  for Covid ERC</vt:lpstr>
      <vt:lpstr>Business Closed in Full or Part By Government Covid Shut Down Order</vt:lpstr>
      <vt:lpstr>Suspensions – List Government Responses to Covid</vt:lpstr>
      <vt:lpstr>Let’s Put the Truth (BS) Meter on Outside ERC Solicitor Sales Pitches</vt:lpstr>
      <vt:lpstr>Various Outside ERC Solicitor Sales Tactics</vt:lpstr>
      <vt:lpstr>Various Outside ERC Solicitor Sales Tactics</vt:lpstr>
      <vt:lpstr>Various Outside ERC Solicitor Sales Tactics </vt:lpstr>
      <vt:lpstr>Suspensions (Orders)  by Governmental Authority</vt:lpstr>
      <vt:lpstr>Suspensions (Orders) by Government Statutory Elements</vt:lpstr>
      <vt:lpstr>What is NOT  a Government Order? </vt:lpstr>
      <vt:lpstr>Partial Suspension</vt:lpstr>
      <vt:lpstr>ERC Partial Suspension</vt:lpstr>
      <vt:lpstr>Notes</vt:lpstr>
      <vt:lpstr>Notes</vt:lpstr>
      <vt:lpstr>Partial Suspension Portion Suspended vs. Modification</vt:lpstr>
      <vt:lpstr>Linda’s Restaurant Partial Suspension or Not?</vt:lpstr>
      <vt:lpstr>Burger King Partial Suspension or Not?</vt:lpstr>
      <vt:lpstr>Sweat Shops Push Aggressive ERC  a/k/a Burger King Gone Wild</vt:lpstr>
      <vt:lpstr>Partial Suspension Portion Suspended vs. Modification</vt:lpstr>
      <vt:lpstr>Partial Suspension Notice 2021-20 (QA 11) – 10% Bright Line Test</vt:lpstr>
      <vt:lpstr>Partial Suspension Notice 2021-20 (QA 11) – 10% Bright Line Test</vt:lpstr>
      <vt:lpstr>Partial Suspension Notice 2021-20 (QA 11) – 10% Bright Line Test</vt:lpstr>
      <vt:lpstr>Partial Suspension Notice 2021-20 (QA 11) – 10% Bright Line Test</vt:lpstr>
      <vt:lpstr>ERC Partial Suspension</vt:lpstr>
      <vt:lpstr>Modification More Than Nominal Effect on Business</vt:lpstr>
      <vt:lpstr>Modification More Than Nominal Effect on Business</vt:lpstr>
      <vt:lpstr>Modification More Than Nominal Effect on Business</vt:lpstr>
      <vt:lpstr>Modification More Than Nominal Effect on Business</vt:lpstr>
      <vt:lpstr>Notes</vt:lpstr>
      <vt:lpstr>Notes</vt:lpstr>
      <vt:lpstr>Partial Suspension Does Govt Order have to  Put “The Hurt” on the Business?</vt:lpstr>
      <vt:lpstr>Partial Suspension Does Govt Order Have To  Put “The Hurt” On the Business?</vt:lpstr>
      <vt:lpstr>Government Orders Example: Not Partial Suspension</vt:lpstr>
      <vt:lpstr>Government Orders Example: Partial Suspension</vt:lpstr>
      <vt:lpstr>Government Orders Example: Partial Suspension</vt:lpstr>
      <vt:lpstr>Government Orders Teleworking</vt:lpstr>
      <vt:lpstr>Telework – Notice 2021-20 (QA 16)  Able to Continue Comparable Operations? </vt:lpstr>
      <vt:lpstr>Government Orders Example: Teleworking Aces Out Suspension </vt:lpstr>
      <vt:lpstr>Government Orders Partial Suspension if More Than Nominal Effect</vt:lpstr>
      <vt:lpstr>Government Orders  Partial Suspension Retail Store Shutdown</vt:lpstr>
      <vt:lpstr>Government Orders Not Partial Suspension Big Store Mostly Not Affected by Social Distancing </vt:lpstr>
      <vt:lpstr>Government Orders Not Partial Suspension  Adjustment by Grocery Store</vt:lpstr>
      <vt:lpstr>Government Orders Partial Suspension Reduction of Operating Hours</vt:lpstr>
      <vt:lpstr>Government Orders Partial Suspension Reduction of Hours for Covid Cleaning</vt:lpstr>
      <vt:lpstr>Government Orders Partial Suspension Shutdown of Some, But Not All, Locations</vt:lpstr>
      <vt:lpstr>Government Orders  Partial Suspension Shutdown of Some, But Not All, Locations</vt:lpstr>
      <vt:lpstr>Partial Suspension Portion Suspended vs. Modification</vt:lpstr>
      <vt:lpstr>Government Orders Partial Suspension One Group Member Shutdown Qualifies Group </vt:lpstr>
      <vt:lpstr>Partial Suspension Disruption in Supply Chain</vt:lpstr>
      <vt:lpstr>Notes</vt:lpstr>
      <vt:lpstr>Government Orders Effect of Failure by Supplier Under Covid Lockdown</vt:lpstr>
      <vt:lpstr>Full or Partial Suspension  If Supplies Cut Off by Supplier to Manufacturer </vt:lpstr>
      <vt:lpstr>Partial Suspension Supply Chain Disruption</vt:lpstr>
      <vt:lpstr>Partial Suspension Supply Chain Disruption</vt:lpstr>
      <vt:lpstr>Partial Suspension Shutdown of Supplier</vt:lpstr>
      <vt:lpstr>Partial Suspension Shutdown of Supplier</vt:lpstr>
      <vt:lpstr>Is Courthouse Shutting Down Suspension for Law Firm?</vt:lpstr>
      <vt:lpstr>Government Orders Effect of Failure by Supplier Under Covid Lockdown</vt:lpstr>
      <vt:lpstr>Supply Chain Disruption Analysis </vt:lpstr>
      <vt:lpstr>Partial Suspension Disruption in Supply Chain</vt:lpstr>
      <vt:lpstr>Partial Suspension Disruption in Supply Chain</vt:lpstr>
      <vt:lpstr>Partial Suspension Disruption in Supply Chain</vt:lpstr>
      <vt:lpstr>Partial Suspension Disruption in Supply Chain</vt:lpstr>
      <vt:lpstr>Supply Chain Disruption Analysis</vt:lpstr>
      <vt:lpstr>Supply Chain Disruption Proof Required</vt:lpstr>
      <vt:lpstr>Courage is Somewhere Between Cowardice and Recklessness (Ryan Holiday)</vt:lpstr>
      <vt:lpstr>Government Orders Partial Suspension Wages Only ERC Eligible for Period of Shutdown</vt:lpstr>
      <vt:lpstr>Drop in Gross Receipts  Wage Range (Wide)</vt:lpstr>
      <vt:lpstr>ERC Wages Paid vs. Incurred</vt:lpstr>
      <vt:lpstr>Suspension by Government Order  Wage Range (Narrow) </vt:lpstr>
      <vt:lpstr>Three Grounds for Eligibility  for Covid ERC</vt:lpstr>
      <vt:lpstr>Eligibility  for Covid ERC</vt:lpstr>
      <vt:lpstr>Let’s Put the Truth (BS) Meter on Outside ERC Solicitor Sales Pitches</vt:lpstr>
      <vt:lpstr>Various Outside ERC Solicitor Sales Tactics</vt:lpstr>
      <vt:lpstr>Significant Decline in Gross Receipts</vt:lpstr>
      <vt:lpstr>Gross Receipts (for Business) Definition</vt:lpstr>
      <vt:lpstr>Gross Receipts (for Business) Definition</vt:lpstr>
      <vt:lpstr>Gross Receipts (for Tax-Exempts) Definition</vt:lpstr>
      <vt:lpstr>Red Alert Do ERC Gross Receipts Include PPP, SVOG, RRG?</vt:lpstr>
      <vt:lpstr>Significant Decline in Gross Receipts Combine GR for Aggregated Group</vt:lpstr>
      <vt:lpstr>Effect of Aggregation  on Gross Receipts</vt:lpstr>
      <vt:lpstr>Measuring 2020  Drop in Gross Receipts</vt:lpstr>
      <vt:lpstr>Eligibility for ERC Drop in 2020 Gross Receipts*</vt:lpstr>
      <vt:lpstr>Eligibility for ERC Drop in 2020 Gross Receipts</vt:lpstr>
      <vt:lpstr>Eligibility for ERC Drop in 2020 Gross Receipts</vt:lpstr>
      <vt:lpstr>Eligibility for ERC Drop in 2020 Gross Receipts</vt:lpstr>
      <vt:lpstr>Eligibility for ERC Drop in 2020 Gross Receipts</vt:lpstr>
      <vt:lpstr>Eligibility for ERC Drop in 2020 Gross Receipts*</vt:lpstr>
      <vt:lpstr>Measuring 2021  Drop in Gross Receipts</vt:lpstr>
      <vt:lpstr>Eligibility for ERC Drop in 2021 Gross Receipts</vt:lpstr>
      <vt:lpstr>Eligibility for ERC Drop in 2021 Gross Receipts</vt:lpstr>
      <vt:lpstr>Eligibility for ERC Drop in 2021 Gross Receipts</vt:lpstr>
      <vt:lpstr>Eligibility for ERC Drop in 2021 Gross Receipts</vt:lpstr>
      <vt:lpstr>Three Grounds for Eligibility  for Covid ERC</vt:lpstr>
      <vt:lpstr>Eligibility  for Covid ERC</vt:lpstr>
      <vt:lpstr>Rescue Act ERC Expansion Recovery Startup Business</vt:lpstr>
      <vt:lpstr>Rescue Act ERC Expansion Recovery Startup Business</vt:lpstr>
      <vt:lpstr>Recovery Startup Business Examples</vt:lpstr>
      <vt:lpstr>Recovery Startup Business Examples</vt:lpstr>
      <vt:lpstr>Recovery Startup Business Examples</vt:lpstr>
      <vt:lpstr>Rescue Act ERC Expansion Recovery Startup Business</vt:lpstr>
      <vt:lpstr>ERC Aggregation Rules Getting Snagged</vt:lpstr>
      <vt:lpstr>ERC  Aggregation Rules</vt:lpstr>
      <vt:lpstr>ERC vs. PPP  Effect of Aggregation  Small vs. Large Employer</vt:lpstr>
      <vt:lpstr>Aggregation Rules Effect on ERC</vt:lpstr>
      <vt:lpstr>Allocating ERC  Among Members of Aggregated Group</vt:lpstr>
      <vt:lpstr>Aggregation Rules Effect on ERC Recovery Startup Business</vt:lpstr>
      <vt:lpstr>Recovery Startup Business (RSB)  Example: Aggregation Rules</vt:lpstr>
      <vt:lpstr>Recovery Startup Business (RSB)  Example: Aggregation Rules</vt:lpstr>
      <vt:lpstr>Recovery Startup Business (RSB)  Example: Aggregation Rules</vt:lpstr>
      <vt:lpstr>Recovery Startup Business (RSB)  Example: Aggregation Rules</vt:lpstr>
      <vt:lpstr>ERC Aggregation Rules</vt:lpstr>
      <vt:lpstr>ERC Aggregation Rules</vt:lpstr>
      <vt:lpstr>ERC Aggregation Rules</vt:lpstr>
      <vt:lpstr>ERC  Income Tax Alley</vt:lpstr>
      <vt:lpstr>Adjustments to Income Tax Return Reduction of Wage Deduction</vt:lpstr>
      <vt:lpstr>Effect of ERC  on Income Tax Return</vt:lpstr>
      <vt:lpstr>Effect of ERC on Income Tax Return Communications With Client</vt:lpstr>
      <vt:lpstr>Reasonable Cause</vt:lpstr>
      <vt:lpstr>Effect of ERC on Income Tax Return Reasonable Cause for Late Pay of Income Tax</vt:lpstr>
      <vt:lpstr>Effect of ERC on Income Tax Return Working with Client</vt:lpstr>
      <vt:lpstr>Effect of ERC on Income Tax Return War Story / Possible Protective Claim</vt:lpstr>
      <vt:lpstr>Dilemma The Owner Wage Question  and Income Tax Interaction</vt:lpstr>
      <vt:lpstr>Catch-22 The Owner Wage Question  and Income Tax Interaction</vt:lpstr>
      <vt:lpstr>Notes</vt:lpstr>
      <vt:lpstr>Income Tax Alley</vt:lpstr>
      <vt:lpstr>ERC and Income Tax Interaction Decrease in §199A W-2 Wages (Ouch!!) </vt:lpstr>
      <vt:lpstr>ERC and Income Tax Interaction Effect on Pass-Through Owner’s Basis</vt:lpstr>
      <vt:lpstr>PPP Loans and ERC </vt:lpstr>
      <vt:lpstr>ERC vs. PPP Process Objective</vt:lpstr>
      <vt:lpstr>PPP vs. ERC Bang for Your Buck</vt:lpstr>
      <vt:lpstr>PPP vs. ERC Strategy to Maximize Each</vt:lpstr>
      <vt:lpstr>PPP vs. ERC Strategy to Maximize Each</vt:lpstr>
      <vt:lpstr>PPP vs. ERC Strategy to Maximize Each</vt:lpstr>
      <vt:lpstr>How Do the Puzzle Pieces Fit?</vt:lpstr>
      <vt:lpstr>IRS Notice 2021-20  QA 49  PPP and ERC Interaction</vt:lpstr>
      <vt:lpstr>IRS Notice 2021-20  QA 49  PPP and ERC Interaction</vt:lpstr>
      <vt:lpstr>IRS Notice 2021-20  QA 49   PPP and ERC Interaction</vt:lpstr>
      <vt:lpstr>IRS Notice 2021-20  QA 49 PPP and ERC Interaction</vt:lpstr>
      <vt:lpstr>PPP Forgiveness SBA Form 3508S Does Not Allow Listing of Nonpayroll Costs</vt:lpstr>
      <vt:lpstr>IRS Notice 2021-20  QA 49  PPP and ERC Interaction</vt:lpstr>
      <vt:lpstr>IRS Notice 2021-20  QA 49  PPP and ERC Interaction</vt:lpstr>
      <vt:lpstr>IRS Notice 2021-20  QA 49 PPP and ERC Interaction</vt:lpstr>
      <vt:lpstr>IRS Notice 2021-20  QA 49 PPP and ERC Interaction</vt:lpstr>
      <vt:lpstr>PPP Forgive or ERC Credit Cardinal Rules</vt:lpstr>
      <vt:lpstr>PPP Forgive or ERC Credit Cardinal Rules </vt:lpstr>
      <vt:lpstr>PPP Forgive or ERC Credit Cardinal Rules </vt:lpstr>
      <vt:lpstr>PPP Forgive or ERC Credit Cardinal Rules </vt:lpstr>
      <vt:lpstr>Allocating Wages Between PPP and ERC Examples</vt:lpstr>
      <vt:lpstr>Allocating Wages Between PPP and ERC Examples</vt:lpstr>
      <vt:lpstr>What if Someone Lied on PPP Forgiveness App? Did Not Qualify for Forgive, But Got It Anyway?</vt:lpstr>
      <vt:lpstr>PPP Loans, On Second Thought, Not Forgiven  Taxable Income</vt:lpstr>
      <vt:lpstr>Payroll Tax Returns Grand Central Station</vt:lpstr>
      <vt:lpstr>How to Claim ERC Form 941-X</vt:lpstr>
      <vt:lpstr>Payroll Tax Credits What if You Missed the Party?</vt:lpstr>
      <vt:lpstr>ERC Retroactively  Form 941-X (Rev. Oct. 2020)</vt:lpstr>
      <vt:lpstr>Form 941-X Example</vt:lpstr>
      <vt:lpstr>Form 941-X Example</vt:lpstr>
      <vt:lpstr>Form 941-X Example (This page filled out wrong on purpose)</vt:lpstr>
      <vt:lpstr>Form 941-X Example </vt:lpstr>
      <vt:lpstr>Form 941-X Example  </vt:lpstr>
      <vt:lpstr>Claiming ERC After 2021  The Home Stretch</vt:lpstr>
      <vt:lpstr>That’s All Folks</vt:lpstr>
      <vt:lpstr>UPCOMING EVENT:  FORM 1065 SCHEDULES K-1,K-2 AND K-3 IRS THROWS ROCKS AT A HORNETS’ NEST  </vt:lpstr>
      <vt:lpstr>PowerPoint Presentation</vt:lpstr>
      <vt:lpstr>Questions? </vt:lpstr>
      <vt:lpstr>PowerPoint Presentation</vt:lpstr>
      <vt:lpstr>Index of Appendices</vt:lpstr>
      <vt:lpstr>Appendix 1 Wage Chart: PPP vs. ERC</vt:lpstr>
      <vt:lpstr>Threading the Needle Between ERC and PPP Forgiveness</vt:lpstr>
      <vt:lpstr>PPP Forgive or ERC Credit Cardinal Rules</vt:lpstr>
      <vt:lpstr>PPP Forgive or ERC Credit Cardinal Rules </vt:lpstr>
      <vt:lpstr>PPP Cov. Payroll vs. ERC Qual. Wages Administrative Law</vt:lpstr>
      <vt:lpstr>PPP vs. ERC Which Employees Qualify?</vt:lpstr>
      <vt:lpstr>PPP vs. ERC Eligible vs. Excluded Employees</vt:lpstr>
      <vt:lpstr>PPP vs. ERC Eligible vs. Excluded Employees</vt:lpstr>
      <vt:lpstr>PPP vs. ERC Eligible vs. Excluded Owner Employees</vt:lpstr>
      <vt:lpstr>PPP vs. ERC Eligible vs. Excluded Owners</vt:lpstr>
      <vt:lpstr>PPP vs. ERC Spending Within a Time Period</vt:lpstr>
      <vt:lpstr>PPP vs. ERC Spending Within a Time Period</vt:lpstr>
      <vt:lpstr>PPP Covered Periods First Draw vs. Second Draw</vt:lpstr>
      <vt:lpstr>PPP vs. ERC Spending Within a Time Period</vt:lpstr>
      <vt:lpstr>PPP vs. ERC Spending Within a Time Period</vt:lpstr>
      <vt:lpstr>PPP Covered Payroll Costs  Broader than ERC Qualifying Wages</vt:lpstr>
      <vt:lpstr>PPP vs. ERC  Covered Payroll Costs vs. ERC Qualifying Wages</vt:lpstr>
      <vt:lpstr>PPP vs. ERC  Covered Payroll Costs vs. ERC Qualifying Wages</vt:lpstr>
      <vt:lpstr>PPP vs. ERC  Covered Payroll Costs vs. ERC Qualifying Wages</vt:lpstr>
      <vt:lpstr>PPP vs. ERC Owner Employee or Self Employed </vt:lpstr>
      <vt:lpstr>PPP vs. ERC C or S Corp Owner</vt:lpstr>
      <vt:lpstr>PPP vs. ERC Owner vs. Non-Owner</vt:lpstr>
      <vt:lpstr>C or S Corp  Ownership</vt:lpstr>
      <vt:lpstr>PPP vs. ERC C or S Corp Owners</vt:lpstr>
      <vt:lpstr>PPP vs. ERC C Corp Owners</vt:lpstr>
      <vt:lpstr>PPP vs. ERC S Corp Owner</vt:lpstr>
      <vt:lpstr>PPP vs. ERC General Partner in Partnership</vt:lpstr>
      <vt:lpstr>PPP vs. ERC General Partner in Partnership</vt:lpstr>
      <vt:lpstr>PPP vs. ERC Sole Proprietor</vt:lpstr>
      <vt:lpstr>PPP vs. ERC Sole Proprietor w/ Schedule C or F (Net Profit)</vt:lpstr>
      <vt:lpstr>PPP vs. ERC Sole Proprietor w/ Schedule C or F (Gross Income)</vt:lpstr>
      <vt:lpstr>PPP vs. ERC Wages</vt:lpstr>
      <vt:lpstr>PPP vs. ERC Small vs. Large Employer</vt:lpstr>
      <vt:lpstr>PPP vs. ERC Effect of Aggregation – Small vs. Large Employer</vt:lpstr>
      <vt:lpstr>PPP vs. ERC Sick Pay and Family Leave</vt:lpstr>
      <vt:lpstr>PPP vs. ERC Vacation, Separation, Bonus, Fringe</vt:lpstr>
      <vt:lpstr>PPP vs. ERC Retirement Plan Contributions</vt:lpstr>
      <vt:lpstr>PPP vs. ERC Are Tips Wages?</vt:lpstr>
      <vt:lpstr>PPP vs. ERC Tips Received by Employee</vt:lpstr>
      <vt:lpstr>PPP vs. ERC Employee Contributions</vt:lpstr>
      <vt:lpstr>PPP vs. ERC Retirement, 401(k) and Fringes</vt:lpstr>
      <vt:lpstr>PPP vs. ERC Health Care Expenses</vt:lpstr>
      <vt:lpstr>PPP vs. ERC Health Expenses – Small vs. Large Employer</vt:lpstr>
      <vt:lpstr>PPP vs. ERC Group Health Insurance</vt:lpstr>
      <vt:lpstr>PPP vs. ERC Timing of Health Expenses </vt:lpstr>
      <vt:lpstr>PPP vs. ERC  Wages Paid vs. Incurred</vt:lpstr>
      <vt:lpstr>PPP vs. ERC Employer Provided Group Insurance </vt:lpstr>
      <vt:lpstr>PPP vs. ERC Gross Pay vs. Employee Funded</vt:lpstr>
      <vt:lpstr>PPP vs. ERC Various Health Benefit Plans</vt:lpstr>
      <vt:lpstr>PPP vs. ERC</vt:lpstr>
      <vt:lpstr>PPP vs. ERC Non-Payroll Costs</vt:lpstr>
      <vt:lpstr>PPP vs. ERC Non-Payroll Costs</vt:lpstr>
      <vt:lpstr>PPP Forgive or ERC Credit Cardinal Rules</vt:lpstr>
      <vt:lpstr>PPP Forgive or ERC Credit Cardinal Rules </vt:lpstr>
      <vt:lpstr>That’s All Folks</vt:lpstr>
      <vt:lpstr>Appendix 2 ERC Owner Wages </vt:lpstr>
      <vt:lpstr>ERC Owner Wages</vt:lpstr>
      <vt:lpstr>C or S Corp  Ownership</vt:lpstr>
      <vt:lpstr>ERC on Wages to Owner of Corp and Spouse   Pro-Taxpayer Position </vt:lpstr>
      <vt:lpstr>Reasonable Minds May Differ And They Do</vt:lpstr>
      <vt:lpstr>Claiming ERC for Owner Employees  IRS Has Made Things Foggy</vt:lpstr>
      <vt:lpstr>Both Sides of ERC (&gt;50%) Owner (w/ Living Relative) Wage Dispute</vt:lpstr>
      <vt:lpstr>Both Sides of ERC (&gt;50%) Owner (w/ Living Relative) Wage Dispute</vt:lpstr>
      <vt:lpstr>IRS Notice 2021-49 Reaction by Congressman Bergman</vt:lpstr>
      <vt:lpstr>IRS Notice 2021-49 Reaction by Congressman Bergman</vt:lpstr>
      <vt:lpstr>IRS Notice 2021-49 Reaction by Congressman Bergman</vt:lpstr>
      <vt:lpstr>But, Others Disagree . . .</vt:lpstr>
      <vt:lpstr>ERC on Wages to Owner of Corp and Spouse Pro-Taxpayer Position</vt:lpstr>
      <vt:lpstr>ERC Availability on Wages to Relatives of Corporate Shareholder</vt:lpstr>
      <vt:lpstr>The Back of this SUV Has on It Backsplash</vt:lpstr>
      <vt:lpstr>ERC Availability on Wages to Corporate Shareholder</vt:lpstr>
      <vt:lpstr>ERC and Owner Wages At First, There Were No Traffic Signs</vt:lpstr>
      <vt:lpstr>ERC Wage Availability Related Party Rules</vt:lpstr>
      <vt:lpstr>ERC Related Individuals</vt:lpstr>
      <vt:lpstr>ERC Related Individuals</vt:lpstr>
      <vt:lpstr>ERC Related Individuals</vt:lpstr>
      <vt:lpstr>Owner Wages Argument to Support Owner ERC Wages</vt:lpstr>
      <vt:lpstr>Owner Wages Argument to Support Owner ERC Wages</vt:lpstr>
      <vt:lpstr>Owner Wages Argument to Support Owner ERC Wages</vt:lpstr>
      <vt:lpstr>Owner Wages Argument to Support Owner ERC Wages</vt:lpstr>
      <vt:lpstr>Owner Wages Argument to Support Owner ERC Wages</vt:lpstr>
      <vt:lpstr>Owner Wages Argument to Support Owner ERC Wages</vt:lpstr>
      <vt:lpstr>Owner Wages Argument to Support Owner ERC Wages</vt:lpstr>
      <vt:lpstr>Owner Wages Argument to Support Owner ERC Wages</vt:lpstr>
      <vt:lpstr>Owner Wages IRS Position Against Most Owner ERC Wages</vt:lpstr>
      <vt:lpstr>IRS Position – Notice 2021-49 Which Owners Qualify / Which Not? </vt:lpstr>
      <vt:lpstr>IRS Position – Notice 2021-49 Which Owners Qualify / Which Not? </vt:lpstr>
      <vt:lpstr>IRS Position – Notice 2021-49 Which Owners Qualify / Which Not? </vt:lpstr>
      <vt:lpstr>IRS Position – Notice 2021-49 Which Owners Qualify / Which Not?</vt:lpstr>
      <vt:lpstr>IRS Position – Notice 2021-49 Which Owners Qualify / Which Not?</vt:lpstr>
      <vt:lpstr>Dad’s Brother Crazy Uncle Billy Ice Fishing in Outer Siberia</vt:lpstr>
      <vt:lpstr>Crazy Uncle Billy He’s Alive</vt:lpstr>
      <vt:lpstr>IRS Position – Notice 2021-49 Which Owners Qualify / Which Not? </vt:lpstr>
      <vt:lpstr>No Living Siblings, Parents or Children a/k/a  Crazy Uncle Billy Was Never Heard From Again</vt:lpstr>
      <vt:lpstr>IRS Position – Notice 2021-49 Which Owners Qualify / Which Not?</vt:lpstr>
      <vt:lpstr>IRS Position – Notice 2021-49 Which Owners Qualify / Which Not? </vt:lpstr>
      <vt:lpstr>IRS Position – Notice 2021-49 Which Owners Qualify / Which Not? </vt:lpstr>
      <vt:lpstr>IRS Position – Notice 2021-49 Relatives Splashing on Each Other Can Add Up</vt:lpstr>
      <vt:lpstr>IRS Position – Notice 2021-49 Relatives Splashing on Each Other Can Add Up</vt:lpstr>
      <vt:lpstr>If These Guys Are All Brothers  (Some Owners, Some Working in Business, Some Not)  IRS Says Everyone Aces Everyone Else Out</vt:lpstr>
      <vt:lpstr>ERC Owner Wages What Is Effect of Notice 2021-49?</vt:lpstr>
      <vt:lpstr>ERC Owner Wages Is Notice 2021-49 End of the Freeway?</vt:lpstr>
      <vt:lpstr>ERC Owner Wages Is Pro-Taxpayer Position in Shambles?</vt:lpstr>
      <vt:lpstr>Owners and Relatives  State of the Union</vt:lpstr>
      <vt:lpstr>Owners and Relatives  State of the Union</vt:lpstr>
      <vt:lpstr>IRS Form 8275 Disclosure of Uncertain Positions</vt:lpstr>
      <vt:lpstr>The Food Chain  Reg. §1.6662-4</vt:lpstr>
      <vt:lpstr>The Food Chain  Reg. §1.6662-4</vt:lpstr>
      <vt:lpstr>The Food Chain  Reg. §1.6662-4</vt:lpstr>
      <vt:lpstr>The Food Chain  Reg. §1.6662-4</vt:lpstr>
      <vt:lpstr>The Grey Light, Mid and Deep</vt:lpstr>
      <vt:lpstr>Uncertain / Aggressive Tax Positions</vt:lpstr>
      <vt:lpstr>Uncertain / Aggressive Tax Positions</vt:lpstr>
      <vt:lpstr>Owners and Relatives  State of the Union</vt:lpstr>
      <vt:lpstr>We Don’t Want To Be an Impala in Trouble So, What Do We Do? </vt:lpstr>
      <vt:lpstr>Owners and Relatives  State of the Union</vt:lpstr>
      <vt:lpstr>Owners and Relatives  State of the Union</vt:lpstr>
      <vt:lpstr>Owners and ERC How to Advise Clients re: Amended Returns</vt:lpstr>
      <vt:lpstr>Owners and ERC Notice 2021-49 and Penalty Abatement</vt:lpstr>
      <vt:lpstr>Owners and Relatives  Next Moves</vt:lpstr>
      <vt:lpstr>Appendix 3 Covid ERC/PPP/EIDL Fraud  </vt:lpstr>
      <vt:lpstr>Fraud</vt:lpstr>
      <vt:lpstr>In the Old Wild West Things Got Settled the Old Fashioned Way</vt:lpstr>
      <vt:lpstr>In the Old Wild West Things Got Settled the Old Fashioned Way</vt:lpstr>
      <vt:lpstr>In the Old Wild West Things Got Settled the Old Fashioned Way</vt:lpstr>
      <vt:lpstr>In the Old Wild West Things Got Settled the Old Fashioned Way</vt:lpstr>
      <vt:lpstr>In the New Wild West Things Get Settled the New Fashioned Way</vt:lpstr>
      <vt:lpstr>In the New Wild West Things Get Settled the New Fashioned Way</vt:lpstr>
      <vt:lpstr>In the New Wild West Things Get Settled the New Fashioned Way</vt:lpstr>
      <vt:lpstr>CARES Act  Covid Relief</vt:lpstr>
      <vt:lpstr>Alleged Fraudulent Acts  PPP, EIDL Loans and ERC </vt:lpstr>
      <vt:lpstr>Criminal Statutes PPP, EIDL Loans and ERC</vt:lpstr>
      <vt:lpstr>Criminal Statute Conspiracy</vt:lpstr>
      <vt:lpstr>Criminal Statute Conspiracy</vt:lpstr>
      <vt:lpstr>Criminal Statute Bank Fraud</vt:lpstr>
      <vt:lpstr>Criminal Statute Bank Fraud</vt:lpstr>
      <vt:lpstr>Criminal Statute Wire Fraud</vt:lpstr>
      <vt:lpstr>Criminal Statute Wire Fraud</vt:lpstr>
      <vt:lpstr>Criminal Statute Transactional Money Laundering</vt:lpstr>
      <vt:lpstr>Criminal Statute Transactional Money Laundering </vt:lpstr>
      <vt:lpstr>Criminal Statute Forfeiture Allegations</vt:lpstr>
      <vt:lpstr>Criminal Statute Forfeiture Allegations</vt:lpstr>
      <vt:lpstr>PPP, EIDL Loans and ERC Consequences</vt:lpstr>
      <vt:lpstr>PPP, EIDL Loans and ERC Example: Arizona Case</vt:lpstr>
      <vt:lpstr>PPP, EIDL Loans and ERC Example: Arizona Case</vt:lpstr>
      <vt:lpstr>PPP, EIDL Loans and ERC Example: Arizona Case</vt:lpstr>
      <vt:lpstr>PPP, EIDL Loans and ERC Example: Arizona Case</vt:lpstr>
      <vt:lpstr>Potential for Arizona Case:  Up to 45 Years Each Defendant Over $3.8M Monetary Damages Each Defendant</vt:lpstr>
      <vt:lpstr>Example: Arizona Case Consequences</vt:lpstr>
      <vt:lpstr>ERC Fraud Questions In IRS Exams</vt:lpstr>
      <vt:lpstr>Appendix 4 Payroll Tax Returns (Original and Amended)</vt:lpstr>
      <vt:lpstr>Payroll Tax Returns Grand Central Station</vt:lpstr>
      <vt:lpstr>How to Claim ERC Form 941</vt:lpstr>
      <vt:lpstr>Example (Cont.)  Form 941</vt:lpstr>
      <vt:lpstr>Example  Form 941</vt:lpstr>
      <vt:lpstr>Example (Cont.)  Form 941</vt:lpstr>
      <vt:lpstr>Example (Cont.)  Form 941</vt:lpstr>
      <vt:lpstr>Example (Cont.)  Form 941</vt:lpstr>
      <vt:lpstr>IRS Is Behind  Processing Payroll Tax Returns </vt:lpstr>
      <vt:lpstr>Common Costly Errors in Claiming Covid Payroll Tax Credits</vt:lpstr>
      <vt:lpstr>Payroll Tax Credits What if You Missed the Party?</vt:lpstr>
      <vt:lpstr>ERC Payroll Tax Return Mechanics</vt:lpstr>
      <vt:lpstr>ERC Retroactively  Form 941-X (Rev. Oct. 2020)</vt:lpstr>
      <vt:lpstr>ERC Retroactively  Form 941-X (Rev. Oct. 2020)</vt:lpstr>
      <vt:lpstr>Form 941-X (Rev. October 2020) Instructions</vt:lpstr>
      <vt:lpstr>Form 941-X Nonrefundable Portion of ERC</vt:lpstr>
      <vt:lpstr>Form 941-X</vt:lpstr>
      <vt:lpstr>Claiming Covid Payroll Tax Credits Form 941</vt:lpstr>
      <vt:lpstr>Form 941-X Example</vt:lpstr>
      <vt:lpstr>Form 941-X Example</vt:lpstr>
      <vt:lpstr>Form 941-X Example (This page filled out wrong on purpose)</vt:lpstr>
      <vt:lpstr>Form 941-X Example </vt:lpstr>
      <vt:lpstr>Form 941-X Example </vt:lpstr>
      <vt:lpstr>Appendix 5 Harry Truman Decision Model</vt:lpstr>
      <vt:lpstr>Harry Truman Decision Model</vt:lpstr>
      <vt:lpstr>Harry Truman Decision Model</vt:lpstr>
      <vt:lpstr>Harry Truman Decision Model</vt:lpstr>
      <vt:lpstr>Appendix 6 Covid ERC vs. Natural Disaster Related ERC     </vt:lpstr>
      <vt:lpstr>Employee Retention Credit Interaction with Income Tax</vt:lpstr>
      <vt:lpstr>Employee Retention Credit Interaction with Income Tax</vt:lpstr>
      <vt:lpstr>That’s All Folks</vt:lpstr>
      <vt:lpstr>PowerPoint Presentation</vt:lpstr>
    </vt:vector>
  </TitlesOfParts>
  <Company>Bradley Burnett Tax Seminars,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Bradley Burnett</dc:creator>
  <cp:lastModifiedBy>Asterid Group Inc.</cp:lastModifiedBy>
  <cp:revision>1273</cp:revision>
  <cp:lastPrinted>2022-10-19T20:15:27Z</cp:lastPrinted>
  <dcterms:created xsi:type="dcterms:W3CDTF">2022-07-23T18:27:00Z</dcterms:created>
  <dcterms:modified xsi:type="dcterms:W3CDTF">2023-06-29T11:59:52Z</dcterms:modified>
</cp:coreProperties>
</file>